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81" r:id="rId3"/>
    <p:sldId id="270" r:id="rId4"/>
    <p:sldId id="280" r:id="rId5"/>
    <p:sldId id="259" r:id="rId6"/>
    <p:sldId id="260" r:id="rId7"/>
    <p:sldId id="279" r:id="rId8"/>
    <p:sldId id="268" r:id="rId9"/>
    <p:sldId id="262" r:id="rId10"/>
    <p:sldId id="282" r:id="rId11"/>
    <p:sldId id="283" r:id="rId12"/>
    <p:sldId id="284" r:id="rId13"/>
    <p:sldId id="273" r:id="rId14"/>
    <p:sldId id="277" r:id="rId15"/>
  </p:sldIdLst>
  <p:sldSz cx="9144000" cy="5143500" type="screen16x9"/>
  <p:notesSz cx="6858000" cy="9144000"/>
  <p:defaultTextStyle>
    <a:defPPr>
      <a:defRPr lang="en-AU"/>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527">
          <p15:clr>
            <a:srgbClr val="A4A3A4"/>
          </p15:clr>
        </p15:guide>
        <p15:guide id="2" pos="29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53"/>
    <p:restoredTop sz="34354" autoAdjust="0"/>
  </p:normalViewPr>
  <p:slideViewPr>
    <p:cSldViewPr snapToGrid="0" snapToObjects="1" showGuides="1">
      <p:cViewPr varScale="1">
        <p:scale>
          <a:sx n="42" d="100"/>
          <a:sy n="42" d="100"/>
        </p:scale>
        <p:origin x="3448" y="336"/>
      </p:cViewPr>
      <p:guideLst>
        <p:guide orient="horz" pos="1527"/>
        <p:guide pos="2978"/>
      </p:guideLst>
    </p:cSldViewPr>
  </p:slideViewPr>
  <p:notesTextViewPr>
    <p:cViewPr>
      <p:scale>
        <a:sx n="85" d="100"/>
        <a:sy n="85" d="100"/>
      </p:scale>
      <p:origin x="0" y="0"/>
    </p:cViewPr>
  </p:notesTextViewPr>
  <p:sorterViewPr>
    <p:cViewPr>
      <p:scale>
        <a:sx n="132" d="100"/>
        <a:sy n="132" d="100"/>
      </p:scale>
      <p:origin x="0" y="0"/>
    </p:cViewPr>
  </p:sorterViewPr>
  <p:notesViewPr>
    <p:cSldViewPr snapToGrid="0" snapToObjects="1" showGuides="1">
      <p:cViewPr varScale="1">
        <p:scale>
          <a:sx n="137" d="100"/>
          <a:sy n="137" d="100"/>
        </p:scale>
        <p:origin x="-660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35FDCA-8F19-F545-979E-EA037C4EEB00}" type="datetimeFigureOut">
              <a:rPr lang="en-US" smtClean="0"/>
              <a:t>11/19/24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B8FAE-7B29-7241-8446-D00D52E5A640}" type="slidenum">
              <a:rPr lang="en-GB" smtClean="0"/>
              <a:t>‹#›</a:t>
            </a:fld>
            <a:endParaRPr lang="en-GB"/>
          </a:p>
        </p:txBody>
      </p:sp>
    </p:spTree>
    <p:extLst>
      <p:ext uri="{BB962C8B-B14F-4D97-AF65-F5344CB8AC3E}">
        <p14:creationId xmlns:p14="http://schemas.microsoft.com/office/powerpoint/2010/main" val="784379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8507F-6D8A-134B-8BCB-AEBF7C82308E}" type="datetimeFigureOut">
              <a:rPr lang="en-US" smtClean="0"/>
              <a:t>11/19/24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76B56-14E2-6442-B06D-CF4A14D07573}" type="slidenum">
              <a:rPr lang="en-GB" smtClean="0"/>
              <a:t>‹#›</a:t>
            </a:fld>
            <a:endParaRPr lang="en-GB"/>
          </a:p>
        </p:txBody>
      </p:sp>
    </p:spTree>
    <p:extLst>
      <p:ext uri="{BB962C8B-B14F-4D97-AF65-F5344CB8AC3E}">
        <p14:creationId xmlns:p14="http://schemas.microsoft.com/office/powerpoint/2010/main" val="1868239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First, I would like to thank the organisers for inviting me to contribute to this conference.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Second, a confession: I am NOT an expert on the circular economy, but I DO recognise that achieving ‘circularity’ necessarily requires working collaboratively across national, jurisdictional, sectoral, disciplinary, and technological boundaries. </a:t>
            </a:r>
          </a:p>
        </p:txBody>
      </p:sp>
      <p:sp>
        <p:nvSpPr>
          <p:cNvPr id="4" name="Slide Number Placeholder 3"/>
          <p:cNvSpPr>
            <a:spLocks noGrp="1"/>
          </p:cNvSpPr>
          <p:nvPr>
            <p:ph type="sldNum" sz="quarter" idx="10"/>
          </p:nvPr>
        </p:nvSpPr>
        <p:spPr/>
        <p:txBody>
          <a:bodyPr/>
          <a:lstStyle/>
          <a:p>
            <a:fld id="{1F076B56-14E2-6442-B06D-CF4A14D07573}" type="slidenum">
              <a:rPr lang="en-GB" smtClean="0"/>
              <a:t>1</a:t>
            </a:fld>
            <a:endParaRPr lang="en-GB"/>
          </a:p>
        </p:txBody>
      </p:sp>
    </p:spTree>
    <p:extLst>
      <p:ext uri="{BB962C8B-B14F-4D97-AF65-F5344CB8AC3E}">
        <p14:creationId xmlns:p14="http://schemas.microsoft.com/office/powerpoint/2010/main" val="22568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latin typeface="+mn-lt"/>
              </a:rPr>
              <a:t>Collaboration also requires a willingness to cede control.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latin typeface="+mn-lt"/>
              </a:rPr>
              <a:t>Ceding control requires trust, and trust can only be built through </a:t>
            </a:r>
            <a:r>
              <a:rPr lang="en-AU" dirty="0">
                <a:latin typeface="+mn-lt"/>
              </a:rPr>
              <a:t>open and clear communication about the respective </a:t>
            </a:r>
            <a:r>
              <a:rPr lang="en-AU" b="0" i="0" u="none" strike="noStrike" dirty="0">
                <a:solidFill>
                  <a:srgbClr val="000000"/>
                </a:solidFill>
                <a:effectLst/>
                <a:latin typeface="+mn-lt"/>
              </a:rPr>
              <a:t>positions, priorities, and values of stakeholders.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0" i="0" u="none" strike="noStrike"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Communication is the bedrock of collaborative action and is central to the task of generating </a:t>
            </a:r>
            <a:r>
              <a:rPr lang="en-AU" b="0" i="1" u="none" strike="noStrike" dirty="0">
                <a:solidFill>
                  <a:srgbClr val="000000"/>
                </a:solidFill>
                <a:effectLst/>
                <a:latin typeface="+mn-lt"/>
              </a:rPr>
              <a:t>internal</a:t>
            </a:r>
            <a:r>
              <a:rPr lang="en-AU" b="0" i="0" u="none" strike="noStrike" dirty="0">
                <a:solidFill>
                  <a:srgbClr val="000000"/>
                </a:solidFill>
                <a:effectLst/>
                <a:latin typeface="+mn-lt"/>
              </a:rPr>
              <a:t> and </a:t>
            </a:r>
            <a:r>
              <a:rPr lang="en-AU" b="0" i="1" u="none" strike="noStrike" dirty="0">
                <a:solidFill>
                  <a:srgbClr val="000000"/>
                </a:solidFill>
                <a:effectLst/>
                <a:latin typeface="+mn-lt"/>
              </a:rPr>
              <a:t>external</a:t>
            </a:r>
            <a:r>
              <a:rPr lang="en-AU" b="0" i="0" u="none" strike="noStrike" dirty="0">
                <a:solidFill>
                  <a:srgbClr val="000000"/>
                </a:solidFill>
                <a:effectLst/>
                <a:latin typeface="+mn-lt"/>
              </a:rPr>
              <a:t> buy-in: regular engagement with key decision-makers is essential.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0" i="0" u="none" strike="noStrike"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Above all, avoid making “Captain’s Calls” – there’s no surer way to erode trust.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0" i="0" u="none" strike="noStrike"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A common sticking point in collaboration concerns the joint management of operational functions and t</a:t>
            </a:r>
            <a:r>
              <a:rPr lang="en-GB" dirty="0">
                <a:latin typeface="+mn-lt"/>
              </a:rPr>
              <a:t>his is where the concept of ‘zippering’ comes in.</a:t>
            </a:r>
          </a:p>
          <a:p>
            <a:endParaRPr lang="en-GB" dirty="0">
              <a:latin typeface="+mn-lt"/>
            </a:endParaRPr>
          </a:p>
          <a:p>
            <a:r>
              <a:rPr lang="en-GB" dirty="0">
                <a:latin typeface="+mn-lt"/>
              </a:rPr>
              <a:t>Zippering involves peer-to-peer contacts at all levels of the organisation, and supports organisational alignment with the purpose, aims and strategies of the collaboration.</a:t>
            </a:r>
          </a:p>
          <a:p>
            <a:endParaRPr lang="en-GB" dirty="0">
              <a:latin typeface="+mn-lt"/>
            </a:endParaRPr>
          </a:p>
          <a:p>
            <a:pPr algn="l"/>
            <a:r>
              <a:rPr lang="en-AU" b="0" i="0" u="none" strike="noStrike" dirty="0">
                <a:effectLst/>
                <a:latin typeface="+mn-lt"/>
              </a:rPr>
              <a:t>When people at various levels across the partner organisations are connected into the partnering process, you move beyond </a:t>
            </a:r>
            <a:r>
              <a:rPr lang="en-AU" b="0" i="1" u="none" strike="noStrike" dirty="0">
                <a:effectLst/>
                <a:latin typeface="+mn-lt"/>
              </a:rPr>
              <a:t>individuals</a:t>
            </a:r>
            <a:r>
              <a:rPr lang="en-AU" b="0" i="0" u="none" strike="noStrike" dirty="0">
                <a:effectLst/>
                <a:latin typeface="+mn-lt"/>
              </a:rPr>
              <a:t> collaborating to </a:t>
            </a:r>
            <a:r>
              <a:rPr lang="en-AU" b="0" i="1" u="none" strike="noStrike" dirty="0">
                <a:effectLst/>
                <a:latin typeface="+mn-lt"/>
              </a:rPr>
              <a:t>organisations</a:t>
            </a:r>
            <a:r>
              <a:rPr lang="en-AU" b="0" i="0" u="none" strike="noStrike" dirty="0">
                <a:effectLst/>
                <a:latin typeface="+mn-lt"/>
              </a:rPr>
              <a:t> collaborating.</a:t>
            </a:r>
            <a:endParaRPr lang="en-GB" dirty="0">
              <a:latin typeface="+mn-lt"/>
            </a:endParaRPr>
          </a:p>
        </p:txBody>
      </p:sp>
      <p:sp>
        <p:nvSpPr>
          <p:cNvPr id="4" name="Slide Number Placeholder 3"/>
          <p:cNvSpPr>
            <a:spLocks noGrp="1"/>
          </p:cNvSpPr>
          <p:nvPr>
            <p:ph type="sldNum" sz="quarter" idx="5"/>
          </p:nvPr>
        </p:nvSpPr>
        <p:spPr/>
        <p:txBody>
          <a:bodyPr/>
          <a:lstStyle/>
          <a:p>
            <a:fld id="{1F076B56-14E2-6442-B06D-CF4A14D07573}" type="slidenum">
              <a:rPr lang="en-GB" smtClean="0"/>
              <a:t>10</a:t>
            </a:fld>
            <a:endParaRPr lang="en-GB"/>
          </a:p>
        </p:txBody>
      </p:sp>
    </p:spTree>
    <p:extLst>
      <p:ext uri="{BB962C8B-B14F-4D97-AF65-F5344CB8AC3E}">
        <p14:creationId xmlns:p14="http://schemas.microsoft.com/office/powerpoint/2010/main" val="4172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In 2014, the then General Manager of Sustainability for Lend Lease, Anita Mitchell said: </a:t>
            </a:r>
          </a:p>
          <a:p>
            <a:endParaRPr lang="en-GB" dirty="0">
              <a:latin typeface="+mn-lt"/>
            </a:endParaRPr>
          </a:p>
          <a:p>
            <a:r>
              <a:rPr lang="en-GB" dirty="0">
                <a:latin typeface="+mn-lt"/>
              </a:rPr>
              <a:t>“the view from the trenches </a:t>
            </a:r>
            <a:r>
              <a:rPr lang="en-GB" dirty="0" err="1">
                <a:latin typeface="+mn-lt"/>
              </a:rPr>
              <a:t>ain’t</a:t>
            </a:r>
            <a:r>
              <a:rPr lang="en-GB" dirty="0">
                <a:latin typeface="+mn-lt"/>
              </a:rPr>
              <a:t> pretty … We’re dying on the battlefield. It’s a tough gig being a sustainability practitioner in corporate Australia as it currently stands.” </a:t>
            </a:r>
          </a:p>
          <a:p>
            <a:endParaRPr lang="en-GB" dirty="0">
              <a:latin typeface="+mn-lt"/>
            </a:endParaRPr>
          </a:p>
          <a:p>
            <a:r>
              <a:rPr lang="en-GB" dirty="0">
                <a:latin typeface="+mn-lt"/>
              </a:rPr>
              <a:t>I’ll rely on you to tell me how much progress we have made in the last ten years, but I’m reminded of a couple of recent articles by Heinz </a:t>
            </a:r>
            <a:r>
              <a:rPr lang="en-GB" dirty="0" err="1">
                <a:latin typeface="+mn-lt"/>
              </a:rPr>
              <a:t>Schandl</a:t>
            </a:r>
            <a:r>
              <a:rPr lang="en-GB" dirty="0">
                <a:latin typeface="+mn-lt"/>
              </a:rPr>
              <a:t>, </a:t>
            </a:r>
            <a:r>
              <a:rPr lang="en-AU" dirty="0">
                <a:latin typeface="+mn-lt"/>
              </a:rPr>
              <a:t>reporting </a:t>
            </a:r>
            <a:r>
              <a:rPr lang="en-GB" b="0" i="0" u="none" strike="noStrike" dirty="0">
                <a:effectLst/>
                <a:latin typeface="+mn-lt"/>
              </a:rPr>
              <a:t>that </a:t>
            </a:r>
            <a:r>
              <a:rPr lang="en-AU" b="0" i="0" u="none" strike="noStrike" dirty="0">
                <a:effectLst/>
                <a:latin typeface="+mn-lt"/>
              </a:rPr>
              <a:t>Australia has a circularity rate of between 4-5%, which is below the global average and far less than world leaders Japan (at 20%) and the Netherlands (at 30%).</a:t>
            </a:r>
          </a:p>
          <a:p>
            <a:endParaRPr lang="en-AU" b="0" i="0" u="none" strike="noStrike" dirty="0">
              <a:effectLst/>
              <a:latin typeface="+mn-lt"/>
            </a:endParaRPr>
          </a:p>
          <a:p>
            <a:r>
              <a:rPr lang="en-AU" b="0" i="0" u="none" strike="noStrike" dirty="0">
                <a:effectLst/>
                <a:latin typeface="+mn-lt"/>
              </a:rPr>
              <a:t>Even allowing for differences in the economies of these three nations, we clearly have a way to go.</a:t>
            </a:r>
            <a:endParaRPr lang="en-GB" dirty="0">
              <a:latin typeface="+mn-lt"/>
            </a:endParaRPr>
          </a:p>
        </p:txBody>
      </p:sp>
      <p:sp>
        <p:nvSpPr>
          <p:cNvPr id="4" name="Slide Number Placeholder 3"/>
          <p:cNvSpPr>
            <a:spLocks noGrp="1"/>
          </p:cNvSpPr>
          <p:nvPr>
            <p:ph type="sldNum" sz="quarter" idx="5"/>
          </p:nvPr>
        </p:nvSpPr>
        <p:spPr/>
        <p:txBody>
          <a:bodyPr/>
          <a:lstStyle/>
          <a:p>
            <a:fld id="{1F076B56-14E2-6442-B06D-CF4A14D07573}" type="slidenum">
              <a:rPr lang="en-GB" smtClean="0"/>
              <a:t>11</a:t>
            </a:fld>
            <a:endParaRPr lang="en-GB"/>
          </a:p>
        </p:txBody>
      </p:sp>
    </p:spTree>
    <p:extLst>
      <p:ext uri="{BB962C8B-B14F-4D97-AF65-F5344CB8AC3E}">
        <p14:creationId xmlns:p14="http://schemas.microsoft.com/office/powerpoint/2010/main" val="257415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According to Jacqueline </a:t>
            </a:r>
            <a:r>
              <a:rPr lang="en-US" dirty="0" err="1"/>
              <a:t>Poh</a:t>
            </a:r>
            <a:r>
              <a:rPr lang="en-US" dirty="0"/>
              <a:t>, Managing Director, Singapore Economic Development Board, “</a:t>
            </a:r>
            <a:r>
              <a:rPr lang="en-AU" b="0" i="0" u="none" strike="noStrike" dirty="0">
                <a:effectLst/>
                <a:latin typeface="AkkuratLLWeb"/>
              </a:rPr>
              <a:t>Circular economy solutions are critical for sustainable growth and climate action”. </a:t>
            </a:r>
          </a:p>
          <a:p>
            <a:pPr algn="l"/>
            <a:endParaRPr lang="en-AU" b="0" i="0" u="none" strike="noStrike" dirty="0">
              <a:effectLst/>
              <a:latin typeface="AkkuratLLWeb"/>
            </a:endParaRPr>
          </a:p>
          <a:p>
            <a:pPr algn="l"/>
            <a:r>
              <a:rPr lang="en-AU" b="0" i="0" u="none" strike="noStrike" dirty="0">
                <a:effectLst/>
                <a:latin typeface="AkkuratLLWeb"/>
              </a:rPr>
              <a:t>She says, “Collaboration between players is key but difficult to achieve. In the traditional economy, players at different ends of the value chain rarely engage with each other, so circular innovations are often costly with low levels of adoption."</a:t>
            </a:r>
          </a:p>
          <a:p>
            <a:pPr algn="l"/>
            <a:endParaRPr lang="en-AU" b="0" i="0" u="none" strike="noStrike" dirty="0">
              <a:effectLst/>
              <a:latin typeface="AkkuratLLWeb"/>
            </a:endParaRPr>
          </a:p>
          <a:p>
            <a:pPr algn="l"/>
            <a:r>
              <a:rPr lang="en-AU" b="0" i="0" u="none" strike="noStrike" dirty="0">
                <a:effectLst/>
                <a:latin typeface="AkkuratLLWeb"/>
              </a:rPr>
              <a:t>She adds that meaningful progress in circularity requires the creation of a collaborative ecosystem: as she puts it: “turning trash to treasure and scaling that up”. </a:t>
            </a:r>
          </a:p>
          <a:p>
            <a:pPr algn="l"/>
            <a:endParaRPr lang="en-AU" b="0" i="0" u="none" strike="noStrike" dirty="0">
              <a:effectLst/>
              <a:latin typeface="AkkuratLLWeb"/>
            </a:endParaRPr>
          </a:p>
          <a:p>
            <a:pPr algn="l"/>
            <a:r>
              <a:rPr lang="en-AU" b="0" i="0" u="none" strike="noStrike" dirty="0">
                <a:effectLst/>
                <a:latin typeface="AkkuratLLWeb"/>
              </a:rPr>
              <a:t>She suggests focussing on three key things:</a:t>
            </a:r>
          </a:p>
          <a:p>
            <a:pPr marL="228600" indent="-228600">
              <a:buAutoNum type="arabicPeriod"/>
            </a:pPr>
            <a:r>
              <a:rPr lang="en-AU" b="1" dirty="0">
                <a:effectLst/>
              </a:rPr>
              <a:t>Cross-sector collaborations </a:t>
            </a:r>
            <a:r>
              <a:rPr lang="en-AU" b="0" dirty="0">
                <a:effectLst/>
              </a:rPr>
              <a:t>– and resource pooling on common problems to mobilise stakeholders from across the entire value chain to co-create circular solutions.</a:t>
            </a:r>
          </a:p>
          <a:p>
            <a:pPr marL="228600" indent="-228600">
              <a:buAutoNum type="arabicPeriod"/>
            </a:pPr>
            <a:r>
              <a:rPr lang="en-AU" b="1" dirty="0">
                <a:effectLst/>
              </a:rPr>
              <a:t>Strategic research and development (R&amp;D) partnerships </a:t>
            </a:r>
            <a:r>
              <a:rPr lang="en-AU" b="0" dirty="0">
                <a:effectLst/>
              </a:rPr>
              <a:t>– between private companies and leading research institutes which helps translate academic research into real-world applications. And;</a:t>
            </a:r>
          </a:p>
          <a:p>
            <a:pPr marL="228600" indent="-228600">
              <a:buAutoNum type="arabicPeriod"/>
            </a:pPr>
            <a:r>
              <a:rPr lang="en-AU" b="1" dirty="0">
                <a:effectLst/>
              </a:rPr>
              <a:t>Strengthening commercial viability </a:t>
            </a:r>
            <a:r>
              <a:rPr lang="en-AU" b="0" dirty="0">
                <a:effectLst/>
              </a:rPr>
              <a:t>– by establishing programs to help circular innovators finetune their business models and growth plans, raise capital, and access buyers for their solutions. </a:t>
            </a:r>
          </a:p>
        </p:txBody>
      </p:sp>
      <p:sp>
        <p:nvSpPr>
          <p:cNvPr id="4" name="Slide Number Placeholder 3"/>
          <p:cNvSpPr>
            <a:spLocks noGrp="1"/>
          </p:cNvSpPr>
          <p:nvPr>
            <p:ph type="sldNum" sz="quarter" idx="5"/>
          </p:nvPr>
        </p:nvSpPr>
        <p:spPr/>
        <p:txBody>
          <a:bodyPr/>
          <a:lstStyle/>
          <a:p>
            <a:fld id="{1F076B56-14E2-6442-B06D-CF4A14D07573}" type="slidenum">
              <a:rPr lang="en-GB" smtClean="0"/>
              <a:t>12</a:t>
            </a:fld>
            <a:endParaRPr lang="en-GB"/>
          </a:p>
        </p:txBody>
      </p:sp>
    </p:spTree>
    <p:extLst>
      <p:ext uri="{BB962C8B-B14F-4D97-AF65-F5344CB8AC3E}">
        <p14:creationId xmlns:p14="http://schemas.microsoft.com/office/powerpoint/2010/main" val="216403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404040"/>
                </a:solidFill>
                <a:effectLst/>
                <a:latin typeface="+mn-lt"/>
              </a:rPr>
              <a:t>My final point is that collaboration is </a:t>
            </a:r>
            <a:r>
              <a:rPr lang="en-AU" b="0" i="1" u="none" strike="noStrike" dirty="0">
                <a:solidFill>
                  <a:srgbClr val="404040"/>
                </a:solidFill>
                <a:effectLst/>
                <a:latin typeface="+mn-lt"/>
              </a:rPr>
              <a:t>not</a:t>
            </a:r>
            <a:r>
              <a:rPr lang="en-AU" b="0" i="0" u="none" strike="noStrike" dirty="0">
                <a:solidFill>
                  <a:srgbClr val="404040"/>
                </a:solidFill>
                <a:effectLst/>
                <a:latin typeface="+mn-lt"/>
              </a:rPr>
              <a:t> a panacea. </a:t>
            </a:r>
          </a:p>
          <a:p>
            <a:endParaRPr lang="en-AU" b="0" i="0" u="none" strike="noStrike" dirty="0">
              <a:solidFill>
                <a:srgbClr val="404040"/>
              </a:solidFill>
              <a:effectLst/>
              <a:latin typeface="+mn-lt"/>
            </a:endParaRPr>
          </a:p>
          <a:p>
            <a:r>
              <a:rPr lang="en-AU" b="0" i="0" u="none" strike="noStrike" dirty="0">
                <a:solidFill>
                  <a:srgbClr val="404040"/>
                </a:solidFill>
                <a:effectLst/>
                <a:latin typeface="+mn-lt"/>
              </a:rPr>
              <a:t>Although collaboration evokes the potential to harness a wider array of resources, knowledge and human capital and apply them to the resolution complex problems, it “is not an </a:t>
            </a:r>
            <a:r>
              <a:rPr lang="en-AU" b="0" i="1" u="none" strike="noStrike" dirty="0">
                <a:solidFill>
                  <a:srgbClr val="404040"/>
                </a:solidFill>
                <a:effectLst/>
                <a:latin typeface="+mn-lt"/>
              </a:rPr>
              <a:t>easy</a:t>
            </a:r>
            <a:r>
              <a:rPr lang="en-AU" b="0" i="0" u="none" strike="noStrike" dirty="0">
                <a:solidFill>
                  <a:srgbClr val="404040"/>
                </a:solidFill>
                <a:effectLst/>
                <a:latin typeface="+mn-lt"/>
              </a:rPr>
              <a:t> answer to hard problems but a </a:t>
            </a:r>
            <a:r>
              <a:rPr lang="en-AU" b="0" i="1" u="none" strike="noStrike" dirty="0">
                <a:solidFill>
                  <a:srgbClr val="404040"/>
                </a:solidFill>
                <a:effectLst/>
                <a:latin typeface="+mn-lt"/>
              </a:rPr>
              <a:t>hard</a:t>
            </a:r>
            <a:r>
              <a:rPr lang="en-AU" b="0" i="0" u="none" strike="noStrike" dirty="0">
                <a:solidFill>
                  <a:srgbClr val="404040"/>
                </a:solidFill>
                <a:effectLst/>
                <a:latin typeface="+mn-lt"/>
              </a:rPr>
              <a:t> answer to hard problems”.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0" i="0" u="none" strike="noStrike"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Collaboration possibly works best where the partners are not also rivals for market share or market dominance or influence – symbiotic or complementary relationships mean that that the rivalrous aspect is not quite so pronounced.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0" i="0" u="none" strike="noStrike"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The hardest thing to do will be to collaborate in spaces with people or organisations who occupy the same niche in the ecosystem.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0" i="0" u="none" strike="noStrike"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To achieve circularity organisations – and firms especially – will have to favour the logics of partnership over the logics of competition.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0" i="0" u="none" strike="noStrike"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And that is going to require a re-set.</a:t>
            </a:r>
          </a:p>
          <a:p>
            <a:endParaRPr lang="en-AU" b="0" i="0" u="none" strike="noStrike" dirty="0">
              <a:solidFill>
                <a:srgbClr val="404040"/>
              </a:solidFill>
              <a:effectLst/>
              <a:latin typeface="+mn-lt"/>
            </a:endParaRPr>
          </a:p>
          <a:p>
            <a:r>
              <a:rPr lang="en-AU" b="0" i="0" u="none" strike="noStrike" dirty="0">
                <a:solidFill>
                  <a:srgbClr val="404040"/>
                </a:solidFill>
                <a:effectLst/>
                <a:latin typeface="+mn-lt"/>
              </a:rPr>
              <a:t>Neither government, nor the business sector, nor civil society can ‘go it alone’. </a:t>
            </a:r>
          </a:p>
          <a:p>
            <a:endParaRPr lang="en-AU" b="0" i="0" u="none" strike="noStrike" dirty="0">
              <a:solidFill>
                <a:srgbClr val="404040"/>
              </a:solidFill>
              <a:effectLst/>
              <a:latin typeface="+mn-lt"/>
            </a:endParaRPr>
          </a:p>
          <a:p>
            <a:r>
              <a:rPr lang="en-AU" b="0" i="0" u="none" strike="noStrike" dirty="0">
                <a:solidFill>
                  <a:srgbClr val="404040"/>
                </a:solidFill>
                <a:effectLst/>
                <a:latin typeface="+mn-lt"/>
              </a:rPr>
              <a:t>Intellectual and policy leadership will be required from all quarters if the promise of circularity is to be achieved.</a:t>
            </a:r>
          </a:p>
        </p:txBody>
      </p:sp>
      <p:sp>
        <p:nvSpPr>
          <p:cNvPr id="4" name="Slide Number Placeholder 3"/>
          <p:cNvSpPr>
            <a:spLocks noGrp="1"/>
          </p:cNvSpPr>
          <p:nvPr>
            <p:ph type="sldNum" sz="quarter" idx="5"/>
          </p:nvPr>
        </p:nvSpPr>
        <p:spPr/>
        <p:txBody>
          <a:bodyPr/>
          <a:lstStyle/>
          <a:p>
            <a:fld id="{1F076B56-14E2-6442-B06D-CF4A14D07573}" type="slidenum">
              <a:rPr lang="en-GB" smtClean="0"/>
              <a:t>13</a:t>
            </a:fld>
            <a:endParaRPr lang="en-GB"/>
          </a:p>
        </p:txBody>
      </p:sp>
    </p:spTree>
    <p:extLst>
      <p:ext uri="{BB962C8B-B14F-4D97-AF65-F5344CB8AC3E}">
        <p14:creationId xmlns:p14="http://schemas.microsoft.com/office/powerpoint/2010/main" val="3933974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latin typeface="+mn-lt"/>
              </a:rPr>
              <a:t>My final slide is what I call the "Collaboration Fridge Magnet". I'll leave it up on </a:t>
            </a:r>
            <a:r>
              <a:rPr lang="en-GB" b="0">
                <a:latin typeface="+mn-lt"/>
              </a:rPr>
              <a:t>screen while </a:t>
            </a:r>
            <a:r>
              <a:rPr lang="en-GB" b="0" dirty="0">
                <a:latin typeface="+mn-lt"/>
              </a:rPr>
              <a:t>we move on to my Fireside Chat with Veena. </a:t>
            </a:r>
          </a:p>
        </p:txBody>
      </p:sp>
      <p:sp>
        <p:nvSpPr>
          <p:cNvPr id="4" name="Slide Number Placeholder 3"/>
          <p:cNvSpPr>
            <a:spLocks noGrp="1"/>
          </p:cNvSpPr>
          <p:nvPr>
            <p:ph type="sldNum" sz="quarter" idx="5"/>
          </p:nvPr>
        </p:nvSpPr>
        <p:spPr/>
        <p:txBody>
          <a:bodyPr/>
          <a:lstStyle/>
          <a:p>
            <a:fld id="{1F076B56-14E2-6442-B06D-CF4A14D07573}" type="slidenum">
              <a:rPr lang="en-GB" smtClean="0"/>
              <a:t>14</a:t>
            </a:fld>
            <a:endParaRPr lang="en-GB"/>
          </a:p>
        </p:txBody>
      </p:sp>
    </p:spTree>
    <p:extLst>
      <p:ext uri="{BB962C8B-B14F-4D97-AF65-F5344CB8AC3E}">
        <p14:creationId xmlns:p14="http://schemas.microsoft.com/office/powerpoint/2010/main" val="19489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In her 2017 book ‘Doughnut Economics’ Kate Raworth challenges readers to think outside the box and interrogate the constraints imposed on policy and action by neoliberal economic orthodoxy.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0" i="0" u="none" strike="noStrike"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In Raworth’s analysis the ‘doughnut’ describes an ecologically-safe, and a socially-just space for humanity –</a:t>
            </a:r>
            <a:r>
              <a:rPr lang="en-AU" sz="1200" b="0" i="0" u="none" strike="noStrike" kern="1200" dirty="0">
                <a:solidFill>
                  <a:srgbClr val="000000"/>
                </a:solidFill>
                <a:effectLst/>
                <a:latin typeface="+mn-lt"/>
                <a:ea typeface="+mn-ea"/>
                <a:cs typeface="+mn-cs"/>
              </a:rPr>
              <a:t> a space in which nations, governments, businesses, civil society, communities, households, and individuals need to work together to achieve what she calls ‘a regenerative economy’.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rgbClr val="00000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rgbClr val="000000"/>
                </a:solidFill>
                <a:effectLst/>
                <a:latin typeface="+mn-lt"/>
                <a:ea typeface="+mn-ea"/>
                <a:cs typeface="+mn-cs"/>
              </a:rPr>
              <a:t>Collaboration, done thoughtfully, allows us to span multiple interests, modalities, and priorities, and bring together the diverse expertise, capabilities, and skills required to realise a circular economy.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rgbClr val="00000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rgbClr val="000000"/>
                </a:solidFill>
                <a:effectLst/>
                <a:latin typeface="+mn-lt"/>
                <a:ea typeface="+mn-ea"/>
                <a:cs typeface="+mn-cs"/>
              </a:rPr>
              <a:t>The problem is that people and organisations often don’t know how to begin or sustain collaborative action.</a:t>
            </a:r>
          </a:p>
        </p:txBody>
      </p:sp>
      <p:sp>
        <p:nvSpPr>
          <p:cNvPr id="4" name="Slide Number Placeholder 3"/>
          <p:cNvSpPr>
            <a:spLocks noGrp="1"/>
          </p:cNvSpPr>
          <p:nvPr>
            <p:ph type="sldNum" sz="quarter" idx="5"/>
          </p:nvPr>
        </p:nvSpPr>
        <p:spPr/>
        <p:txBody>
          <a:bodyPr/>
          <a:lstStyle/>
          <a:p>
            <a:fld id="{1F076B56-14E2-6442-B06D-CF4A14D07573}" type="slidenum">
              <a:rPr lang="en-GB" smtClean="0"/>
              <a:t>2</a:t>
            </a:fld>
            <a:endParaRPr lang="en-GB"/>
          </a:p>
        </p:txBody>
      </p:sp>
    </p:spTree>
    <p:extLst>
      <p:ext uri="{BB962C8B-B14F-4D97-AF65-F5344CB8AC3E}">
        <p14:creationId xmlns:p14="http://schemas.microsoft.com/office/powerpoint/2010/main" val="2637976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need to collaborate arises because </a:t>
            </a:r>
            <a:r>
              <a:rPr lang="en-GB" sz="1200" kern="1200" baseline="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o single organisation or sector, acting on its own, has the capacity or capability to solve complex problems – sometimes called ‘wicked problems’.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mn-lt"/>
                <a:ea typeface="ＭＳ 明朝"/>
                <a:cs typeface="Times New Roman"/>
              </a:rPr>
              <a:t>When it comes to tackling </a:t>
            </a:r>
            <a:r>
              <a:rPr lang="en-GB" sz="1200" kern="1200" dirty="0">
                <a:solidFill>
                  <a:schemeClr val="tx1"/>
                </a:solidFill>
                <a:effectLst/>
                <a:latin typeface="+mn-lt"/>
                <a:ea typeface="+mn-ea"/>
                <a:cs typeface="+mn-cs"/>
              </a:rPr>
              <a:t>wicked problems</a:t>
            </a:r>
            <a:r>
              <a:rPr lang="en-AU" sz="1200" dirty="0">
                <a:solidFill>
                  <a:srgbClr val="000000"/>
                </a:solidFill>
                <a:effectLst/>
                <a:latin typeface="+mn-lt"/>
                <a:ea typeface="ＭＳ 明朝"/>
                <a:cs typeface="Times New Roman"/>
              </a:rPr>
              <a:t> ‘business as usual’ often entails approaches that are fragmented, short-term, and ultimately, ineffective.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Collaboration offers a pathway to better organise and deploy resources to achieve impact, especially if ‘business as usual’ means organisations and organisational units are working in rigid functional silos.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while collaboration makes intuitive sense, it sometimes runs counter to </a:t>
            </a:r>
            <a:r>
              <a:rPr lang="en-AU" sz="1200" kern="1200" dirty="0">
                <a:solidFill>
                  <a:schemeClr val="tx1"/>
                </a:solidFill>
                <a:effectLst/>
                <a:latin typeface="+mn-lt"/>
                <a:ea typeface="+mn-ea"/>
                <a:cs typeface="+mn-cs"/>
              </a:rPr>
              <a:t>prevailing organisational culture and operational norms. </a:t>
            </a:r>
            <a:endParaRPr lang="en-AU" sz="1200" dirty="0">
              <a:solidFill>
                <a:srgbClr val="000000"/>
              </a:solidFill>
              <a:effectLst/>
              <a:latin typeface="+mn-lt"/>
              <a:ea typeface="ＭＳ 明朝"/>
              <a:cs typeface="Times New Roman"/>
            </a:endParaRPr>
          </a:p>
          <a:p>
            <a:endParaRPr lang="en-AU" sz="1200" b="0" i="0" u="none" strike="noStrike" dirty="0">
              <a:solidFill>
                <a:srgbClr val="000000"/>
              </a:solidFill>
              <a:effectLst/>
              <a:latin typeface="+mn-lt"/>
              <a:ea typeface="ＭＳ 明朝"/>
              <a:cs typeface="Times New Roman"/>
            </a:endParaRPr>
          </a:p>
          <a:p>
            <a:r>
              <a:rPr lang="en-AU" sz="1200" b="0" i="0" u="none" strike="noStrike" dirty="0">
                <a:solidFill>
                  <a:srgbClr val="000000"/>
                </a:solidFill>
                <a:effectLst/>
                <a:latin typeface="+mn-lt"/>
                <a:ea typeface="ＭＳ 明朝"/>
                <a:cs typeface="Times New Roman"/>
              </a:rPr>
              <a:t>This </a:t>
            </a:r>
            <a:r>
              <a:rPr lang="en-AU" b="0" i="0" u="none" strike="noStrike" dirty="0">
                <a:solidFill>
                  <a:srgbClr val="000000"/>
                </a:solidFill>
                <a:effectLst/>
                <a:latin typeface="+mn-lt"/>
              </a:rPr>
              <a:t>can be a hard pill for some to swallow,</a:t>
            </a:r>
            <a:r>
              <a:rPr lang="en-GB" sz="1200" kern="1200" dirty="0">
                <a:solidFill>
                  <a:schemeClr val="tx1"/>
                </a:solidFill>
                <a:effectLst/>
                <a:latin typeface="+mn-lt"/>
                <a:ea typeface="+mn-ea"/>
                <a:cs typeface="+mn-cs"/>
              </a:rPr>
              <a:t> even when the logic of change is broadly accepted.</a:t>
            </a:r>
          </a:p>
        </p:txBody>
      </p:sp>
      <p:sp>
        <p:nvSpPr>
          <p:cNvPr id="4" name="Slide Number Placeholder 3"/>
          <p:cNvSpPr>
            <a:spLocks noGrp="1"/>
          </p:cNvSpPr>
          <p:nvPr>
            <p:ph type="sldNum" sz="quarter" idx="10"/>
          </p:nvPr>
        </p:nvSpPr>
        <p:spPr/>
        <p:txBody>
          <a:bodyPr/>
          <a:lstStyle/>
          <a:p>
            <a:fld id="{1F076B56-14E2-6442-B06D-CF4A14D07573}" type="slidenum">
              <a:rPr lang="en-GB" smtClean="0"/>
              <a:t>3</a:t>
            </a:fld>
            <a:endParaRPr lang="en-GB"/>
          </a:p>
        </p:txBody>
      </p:sp>
    </p:spTree>
    <p:extLst>
      <p:ext uri="{BB962C8B-B14F-4D97-AF65-F5344CB8AC3E}">
        <p14:creationId xmlns:p14="http://schemas.microsoft.com/office/powerpoint/2010/main" val="195458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000000"/>
                </a:solidFill>
                <a:effectLst/>
                <a:latin typeface="+mn-lt"/>
              </a:rPr>
              <a:t>Kate Raworth makes the point that the circular economy will not emerge spontaneously: it needs to be designed with ‘regeneration’ at its core. </a:t>
            </a:r>
          </a:p>
          <a:p>
            <a:endParaRPr lang="en-AU" dirty="0">
              <a:solidFill>
                <a:srgbClr val="000000"/>
              </a:solidFill>
              <a:effectLst/>
              <a:latin typeface="+mn-lt"/>
            </a:endParaRPr>
          </a:p>
          <a:p>
            <a:r>
              <a:rPr lang="en-AU" dirty="0">
                <a:solidFill>
                  <a:srgbClr val="000000"/>
                </a:solidFill>
                <a:effectLst/>
                <a:latin typeface="+mn-lt"/>
              </a:rPr>
              <a:t>Business, finance and governments are trapped, she says, in the mindset and metrics of degenerative design.</a:t>
            </a:r>
          </a:p>
          <a:p>
            <a:endParaRPr lang="en-AU" dirty="0">
              <a:solidFill>
                <a:srgbClr val="000000"/>
              </a:solidFill>
              <a:effectLst/>
              <a:latin typeface="+mn-lt"/>
            </a:endParaRPr>
          </a:p>
          <a:p>
            <a:r>
              <a:rPr lang="en-AU" dirty="0">
                <a:solidFill>
                  <a:srgbClr val="000000"/>
                </a:solidFill>
                <a:effectLst/>
                <a:latin typeface="+mn-lt"/>
              </a:rPr>
              <a:t>Likewise, collaboration needs to be ‘designed’ if we are to encourage behaviour-change in organisations trapped in the mindset of top-down command and control, functional siloes, and resource-hoarding.</a:t>
            </a:r>
          </a:p>
          <a:p>
            <a:endParaRPr lang="en-AU"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solidFill>
                  <a:srgbClr val="000000"/>
                </a:solidFill>
                <a:effectLst/>
                <a:latin typeface="+mn-lt"/>
              </a:rPr>
              <a:t>In a way all collaborations are unique and highly context-dependent:</a:t>
            </a:r>
          </a:p>
          <a:p>
            <a:pPr marL="0" indent="0">
              <a:buFontTx/>
              <a:buNone/>
            </a:pPr>
            <a:endParaRPr lang="en-AU" dirty="0">
              <a:solidFill>
                <a:srgbClr val="000000"/>
              </a:solidFill>
              <a:effectLst/>
              <a:latin typeface="+mn-lt"/>
            </a:endParaRPr>
          </a:p>
          <a:p>
            <a:pPr marL="171450" indent="-171450">
              <a:buFont typeface="Arial" panose="020B0604020202020204" pitchFamily="34" charset="0"/>
              <a:buChar char="•"/>
            </a:pPr>
            <a:r>
              <a:rPr lang="en-AU" dirty="0">
                <a:solidFill>
                  <a:srgbClr val="000000"/>
                </a:solidFill>
                <a:effectLst/>
                <a:latin typeface="+mn-lt"/>
              </a:rPr>
              <a:t>Partners and stakeholders might differ in terms of their respective histories, priorities, and capabilities.</a:t>
            </a:r>
          </a:p>
          <a:p>
            <a:pPr marL="171450" indent="-171450">
              <a:buFont typeface="Arial" panose="020B0604020202020204" pitchFamily="34" charset="0"/>
              <a:buChar char="•"/>
            </a:pPr>
            <a:r>
              <a:rPr lang="en-AU" dirty="0">
                <a:solidFill>
                  <a:srgbClr val="000000"/>
                </a:solidFill>
                <a:effectLst/>
                <a:latin typeface="+mn-lt"/>
              </a:rPr>
              <a:t>The presenting problems they seek solve to might be multifactorial in nature; and span  multiple policy domains.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solidFill>
                  <a:srgbClr val="000000"/>
                </a:solidFill>
                <a:effectLst/>
                <a:latin typeface="+mn-lt"/>
              </a:rPr>
              <a:t>Collaborations work best when they are built on a comprehensive understanding of the presenting problem(s); and when there is clarity about the collaboration’s purpose, objectives, rationale, strategic direction and proposed actions.</a:t>
            </a:r>
          </a:p>
        </p:txBody>
      </p:sp>
      <p:sp>
        <p:nvSpPr>
          <p:cNvPr id="4" name="Slide Number Placeholder 3"/>
          <p:cNvSpPr>
            <a:spLocks noGrp="1"/>
          </p:cNvSpPr>
          <p:nvPr>
            <p:ph type="sldNum" sz="quarter" idx="5"/>
          </p:nvPr>
        </p:nvSpPr>
        <p:spPr/>
        <p:txBody>
          <a:bodyPr/>
          <a:lstStyle/>
          <a:p>
            <a:fld id="{1F076B56-14E2-6442-B06D-CF4A14D07573}" type="slidenum">
              <a:rPr lang="en-GB" smtClean="0"/>
              <a:t>4</a:t>
            </a:fld>
            <a:endParaRPr lang="en-GB"/>
          </a:p>
        </p:txBody>
      </p:sp>
    </p:spTree>
    <p:extLst>
      <p:ext uri="{BB962C8B-B14F-4D97-AF65-F5344CB8AC3E}">
        <p14:creationId xmlns:p14="http://schemas.microsoft.com/office/powerpoint/2010/main" val="246291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mn-lt"/>
                <a:ea typeface="ＭＳ 明朝"/>
              </a:rPr>
              <a:t>When designing the collaboration framework, it's essential to clearly spell-out the pathways to impact, and how impact will be measured and reported.</a:t>
            </a:r>
            <a:endParaRPr lang="en-AU" b="0" i="0" u="none" strike="noStrike"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ＭＳ 明朝"/>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mn-lt"/>
                <a:ea typeface="ＭＳ 明朝"/>
              </a:rPr>
              <a:t>A strong evidential base is essential for providing assurance and sustaining the confidence and on-going support of partners and other stakeholders.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ＭＳ 明朝"/>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mn-lt"/>
                <a:ea typeface="ＭＳ 明朝"/>
              </a:rPr>
              <a:t>Demonstrating impact isn’t always easy. </a:t>
            </a:r>
            <a:r>
              <a:rPr lang="en-AU" sz="1200" dirty="0">
                <a:effectLst/>
                <a:latin typeface="+mn-lt"/>
                <a:ea typeface="ＭＳ 明朝"/>
              </a:rPr>
              <a:t>Collaborations </a:t>
            </a:r>
            <a:r>
              <a:rPr lang="en-GB" sz="1200" dirty="0">
                <a:effectLst/>
                <a:latin typeface="+mn-lt"/>
                <a:ea typeface="ＭＳ 明朝"/>
              </a:rPr>
              <a:t>are sometimes subject to heightened levels of scrutiny by partner organisations</a:t>
            </a:r>
            <a:r>
              <a:rPr lang="en-GB" sz="1200" baseline="0" dirty="0">
                <a:effectLst/>
                <a:latin typeface="+mn-lt"/>
                <a:ea typeface="ＭＳ 明朝"/>
              </a:rPr>
              <a:t> </a:t>
            </a:r>
            <a:r>
              <a:rPr lang="en-GB" sz="1200" dirty="0">
                <a:effectLst/>
                <a:latin typeface="+mn-lt"/>
                <a:ea typeface="ＭＳ 明朝"/>
              </a:rPr>
              <a:t>impatient to see results and this can be problematic, because collaborations take time to mature.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ＭＳ 明朝"/>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It’s important to note that collaboration can deliver </a:t>
            </a:r>
            <a:r>
              <a:rPr lang="en-AU" b="0" i="1" u="none" strike="noStrike" dirty="0">
                <a:solidFill>
                  <a:srgbClr val="000000"/>
                </a:solidFill>
                <a:effectLst/>
                <a:latin typeface="+mn-lt"/>
              </a:rPr>
              <a:t>intangible</a:t>
            </a:r>
            <a:r>
              <a:rPr lang="en-AU" b="0" i="0" u="none" strike="noStrike" dirty="0">
                <a:solidFill>
                  <a:srgbClr val="000000"/>
                </a:solidFill>
                <a:effectLst/>
                <a:latin typeface="+mn-lt"/>
              </a:rPr>
              <a:t> benefits that are difficult to measure such as improved relationships, a shared sense of purpose, as well as </a:t>
            </a:r>
            <a:r>
              <a:rPr lang="en-AU" sz="1200" dirty="0">
                <a:effectLst/>
                <a:latin typeface="+mn-lt"/>
                <a:ea typeface="ＭＳ 明朝"/>
              </a:rPr>
              <a:t>heightened levels of trust, cooperation and social capital, and </a:t>
            </a:r>
            <a:r>
              <a:rPr lang="en-AU" sz="1200" i="1" dirty="0">
                <a:effectLst/>
                <a:latin typeface="+mn-lt"/>
                <a:ea typeface="ＭＳ 明朝"/>
              </a:rPr>
              <a:t>these</a:t>
            </a:r>
            <a:r>
              <a:rPr lang="en-AU" sz="1200" dirty="0">
                <a:effectLst/>
                <a:latin typeface="+mn-lt"/>
                <a:ea typeface="ＭＳ 明朝"/>
              </a:rPr>
              <a:t> need to be acknowledged</a:t>
            </a:r>
            <a:r>
              <a:rPr lang="en-GB" sz="1200" dirty="0">
                <a:effectLst/>
                <a:latin typeface="+mn-lt"/>
                <a:ea typeface="ＭＳ 明朝"/>
              </a:rPr>
              <a:t> and valorised.</a:t>
            </a:r>
            <a:endParaRPr lang="en-AU" sz="1200" dirty="0">
              <a:effectLst/>
              <a:latin typeface="+mn-lt"/>
              <a:ea typeface="ＭＳ 明朝"/>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ＭＳ 明朝"/>
            </a:endParaRPr>
          </a:p>
          <a:p>
            <a:pPr marL="0" indent="0">
              <a:buFont typeface="Arial" panose="020B0604020202020204" pitchFamily="34" charset="0"/>
              <a:buNone/>
            </a:pPr>
            <a:r>
              <a:rPr lang="en-AU" b="0" i="0" u="none" strike="noStrike" dirty="0">
                <a:solidFill>
                  <a:srgbClr val="000000"/>
                </a:solidFill>
                <a:effectLst/>
                <a:latin typeface="+mn-lt"/>
              </a:rPr>
              <a:t>As an aside, I’d like to make it clear that collaboration is not the same as ‘project management’ with a bit of ‘Kumbaya’ thrown in:</a:t>
            </a:r>
          </a:p>
          <a:p>
            <a:pPr marL="0" indent="0">
              <a:buFont typeface="Arial" panose="020B0604020202020204" pitchFamily="34" charset="0"/>
              <a:buNone/>
            </a:pPr>
            <a:endParaRPr lang="en-AU" b="0" i="0" u="none" strike="noStrike" dirty="0">
              <a:solidFill>
                <a:srgbClr val="000000"/>
              </a:solidFill>
              <a:effectLst/>
              <a:latin typeface="+mn-lt"/>
            </a:endParaRPr>
          </a:p>
          <a:p>
            <a:pPr marL="171450" indent="-171450">
              <a:buFont typeface="Arial" panose="020B0604020202020204" pitchFamily="34" charset="0"/>
              <a:buChar char="•"/>
            </a:pPr>
            <a:r>
              <a:rPr lang="en-AU" b="0" i="0" u="none" strike="noStrike" dirty="0">
                <a:solidFill>
                  <a:srgbClr val="000000"/>
                </a:solidFill>
                <a:effectLst/>
                <a:latin typeface="+mn-lt"/>
              </a:rPr>
              <a:t>Collaboration frameworks are organic, experiential, and iterative, whereas; </a:t>
            </a:r>
          </a:p>
          <a:p>
            <a:pPr marL="171450" indent="-171450">
              <a:buFont typeface="Arial" panose="020B0604020202020204" pitchFamily="34" charset="0"/>
              <a:buChar char="•"/>
            </a:pPr>
            <a:r>
              <a:rPr lang="en-AU" b="0" i="0" u="none" strike="noStrike" dirty="0">
                <a:solidFill>
                  <a:srgbClr val="000000"/>
                </a:solidFill>
                <a:effectLst/>
                <a:latin typeface="+mn-lt"/>
              </a:rPr>
              <a:t>Project management frameworks are typically focused on the allocation of resources, process, timeframes, and the delivery of outputs.</a:t>
            </a:r>
            <a:endParaRPr lang="en-AU" b="1" i="0" u="none" strike="noStrike"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1F076B56-14E2-6442-B06D-CF4A14D07573}" type="slidenum">
              <a:rPr lang="en-GB" smtClean="0"/>
              <a:t>5</a:t>
            </a:fld>
            <a:endParaRPr lang="en-GB"/>
          </a:p>
        </p:txBody>
      </p:sp>
    </p:spTree>
    <p:extLst>
      <p:ext uri="{BB962C8B-B14F-4D97-AF65-F5344CB8AC3E}">
        <p14:creationId xmlns:p14="http://schemas.microsoft.com/office/powerpoint/2010/main" val="282600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critical</a:t>
            </a:r>
            <a:r>
              <a:rPr lang="en-GB" sz="1200" kern="1200" baseline="0" dirty="0">
                <a:solidFill>
                  <a:schemeClr val="tx1"/>
                </a:solidFill>
                <a:effectLst/>
                <a:latin typeface="+mn-lt"/>
                <a:ea typeface="+mn-ea"/>
                <a:cs typeface="+mn-cs"/>
              </a:rPr>
              <a:t> factor in collaboration is something we call ‘collaborative intelligence’ or CQ.</a:t>
            </a: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CQ implicitly accepts that interpersonal relationships are important building blocks of collaborative action and is based on a recognition that it</a:t>
            </a:r>
            <a:r>
              <a:rPr lang="en-GB" sz="1200" kern="1200" baseline="0" dirty="0">
                <a:solidFill>
                  <a:schemeClr val="tx1"/>
                </a:solidFill>
                <a:effectLst/>
                <a:latin typeface="+mn-lt"/>
                <a:ea typeface="+mn-ea"/>
                <a:cs typeface="+mn-cs"/>
              </a:rPr>
              <a:t>'s</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people’ </a:t>
            </a:r>
            <a:r>
              <a:rPr lang="en-GB" sz="1200" i="0" kern="1200" dirty="0">
                <a:solidFill>
                  <a:schemeClr val="tx1"/>
                </a:solidFill>
                <a:effectLst/>
                <a:latin typeface="+mn-lt"/>
                <a:ea typeface="+mn-ea"/>
                <a:cs typeface="+mn-cs"/>
              </a:rPr>
              <a:t>who c</a:t>
            </a:r>
            <a:r>
              <a:rPr lang="en-GB" sz="1200" kern="1200" dirty="0">
                <a:solidFill>
                  <a:schemeClr val="tx1"/>
                </a:solidFill>
                <a:effectLst/>
                <a:latin typeface="+mn-lt"/>
                <a:ea typeface="+mn-ea"/>
                <a:cs typeface="+mn-cs"/>
              </a:rPr>
              <a:t>ollaborate,</a:t>
            </a:r>
            <a:r>
              <a:rPr lang="en-GB" sz="1200" kern="1200" baseline="0" dirty="0">
                <a:solidFill>
                  <a:schemeClr val="tx1"/>
                </a:solidFill>
                <a:effectLst/>
                <a:latin typeface="+mn-lt"/>
                <a:ea typeface="+mn-ea"/>
                <a:cs typeface="+mn-cs"/>
              </a:rPr>
              <a:t> not organisations</a:t>
            </a:r>
            <a:r>
              <a:rPr lang="en-GB"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It’s a ‘mindset’ that is essential to the challenge of making making collaboration ‘happen’</a:t>
            </a:r>
            <a:r>
              <a:rPr lang="en-GB" sz="1200" kern="1200" baseline="0" dirty="0">
                <a:solidFill>
                  <a:schemeClr val="tx1"/>
                </a:solidFill>
                <a:effectLst/>
                <a:latin typeface="+mn-lt"/>
                <a:ea typeface="+mn-ea"/>
                <a:cs typeface="+mn-cs"/>
              </a:rPr>
              <a:t> because it equips people to bridge differences in experience, perspective, and levels of seniority in the pursuit of shared aims.</a:t>
            </a: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means a preparedness to listen and consider diverse views; a willingness to compromise and engage in shared decision-making; and an understanding of systems and the environment in which collaboration occurs.</a:t>
            </a:r>
          </a:p>
        </p:txBody>
      </p:sp>
      <p:sp>
        <p:nvSpPr>
          <p:cNvPr id="4" name="Slide Number Placeholder 3"/>
          <p:cNvSpPr>
            <a:spLocks noGrp="1"/>
          </p:cNvSpPr>
          <p:nvPr>
            <p:ph type="sldNum" sz="quarter" idx="10"/>
          </p:nvPr>
        </p:nvSpPr>
        <p:spPr/>
        <p:txBody>
          <a:bodyPr/>
          <a:lstStyle/>
          <a:p>
            <a:fld id="{1F076B56-14E2-6442-B06D-CF4A14D07573}" type="slidenum">
              <a:rPr lang="en-GB" smtClean="0"/>
              <a:t>6</a:t>
            </a:fld>
            <a:endParaRPr lang="en-GB"/>
          </a:p>
        </p:txBody>
      </p:sp>
    </p:spTree>
    <p:extLst>
      <p:ext uri="{BB962C8B-B14F-4D97-AF65-F5344CB8AC3E}">
        <p14:creationId xmlns:p14="http://schemas.microsoft.com/office/powerpoint/2010/main" val="234117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DC49F-CA51-9BEC-0BBB-5C3502D40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4C342-85D6-D9B2-81BA-5E592AE45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1E4452-6270-A9AE-3494-2B99FCAD5C55}"/>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Whether or not CQ is valued and nurtured depends upon </a:t>
            </a:r>
            <a:r>
              <a:rPr lang="en-GB" sz="1200" i="1" kern="1200" dirty="0">
                <a:solidFill>
                  <a:schemeClr val="tx1"/>
                </a:solidFill>
                <a:effectLst/>
                <a:latin typeface="+mn-lt"/>
                <a:ea typeface="+mn-ea"/>
                <a:cs typeface="+mn-cs"/>
              </a:rPr>
              <a:t>organisational intelligence</a:t>
            </a:r>
            <a:r>
              <a:rPr lang="en-GB" sz="1200" i="0" kern="1200" baseline="0" dirty="0">
                <a:solidFill>
                  <a:schemeClr val="tx1"/>
                </a:solidFill>
                <a:effectLst/>
                <a:latin typeface="+mn-lt"/>
                <a:ea typeface="+mn-ea"/>
                <a:cs typeface="+mn-cs"/>
              </a:rPr>
              <a:t> which, in turn, shapes </a:t>
            </a:r>
            <a:r>
              <a:rPr lang="en-GB" sz="1200" kern="1200" dirty="0">
                <a:solidFill>
                  <a:schemeClr val="tx1"/>
                </a:solidFill>
                <a:effectLst/>
                <a:latin typeface="+mn-lt"/>
                <a:ea typeface="+mn-ea"/>
                <a:cs typeface="+mn-cs"/>
              </a:rPr>
              <a:t>the authorising environment.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Intelligent organisations are </a:t>
            </a:r>
            <a:r>
              <a:rPr lang="en-GB" sz="1200" i="1" kern="1200" dirty="0">
                <a:solidFill>
                  <a:schemeClr val="tx1"/>
                </a:solidFill>
                <a:effectLst/>
                <a:latin typeface="+mn-lt"/>
                <a:ea typeface="+mn-ea"/>
                <a:cs typeface="+mn-cs"/>
              </a:rPr>
              <a:t>learning</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adaptive</a:t>
            </a:r>
            <a:r>
              <a:rPr lang="en-GB" sz="1200" kern="1200" dirty="0">
                <a:solidFill>
                  <a:schemeClr val="tx1"/>
                </a:solidFill>
                <a:effectLst/>
                <a:latin typeface="+mn-lt"/>
                <a:ea typeface="+mn-ea"/>
                <a:cs typeface="+mn-cs"/>
              </a:rPr>
              <a:t> organisations</a:t>
            </a:r>
            <a:r>
              <a:rPr lang="en-GB" sz="1200" kern="1200" baseline="0" dirty="0">
                <a:solidFill>
                  <a:schemeClr val="tx1"/>
                </a:solidFill>
                <a:effectLst/>
                <a:latin typeface="+mn-lt"/>
                <a:ea typeface="+mn-ea"/>
                <a:cs typeface="+mn-cs"/>
              </a:rPr>
              <a:t> that appreciate the potential benefits of disruption </a:t>
            </a:r>
            <a:r>
              <a:rPr lang="en-GB" sz="1200" i="1" kern="1200" baseline="0" dirty="0">
                <a:solidFill>
                  <a:schemeClr val="tx1"/>
                </a:solidFill>
                <a:effectLst/>
                <a:latin typeface="+mn-lt"/>
                <a:ea typeface="+mn-ea"/>
                <a:cs typeface="+mn-cs"/>
              </a:rPr>
              <a:t>and</a:t>
            </a:r>
            <a:r>
              <a:rPr lang="en-GB" sz="1200" kern="1200" baseline="0" dirty="0">
                <a:solidFill>
                  <a:schemeClr val="tx1"/>
                </a:solidFill>
                <a:effectLst/>
                <a:latin typeface="+mn-lt"/>
                <a:ea typeface="+mn-ea"/>
                <a:cs typeface="+mn-cs"/>
              </a:rPr>
              <a:t> reward measured risk-tasking.</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it really isn’t sufficient to focus solely on the qualities that individual actors bring to collaboration: it is essential to also consider whether those qualities are rewarded and reinforced by the authorising environment.</a:t>
            </a:r>
          </a:p>
        </p:txBody>
      </p:sp>
      <p:sp>
        <p:nvSpPr>
          <p:cNvPr id="4" name="Slide Number Placeholder 3">
            <a:extLst>
              <a:ext uri="{FF2B5EF4-FFF2-40B4-BE49-F238E27FC236}">
                <a16:creationId xmlns:a16="http://schemas.microsoft.com/office/drawing/2014/main" id="{2EEA18A3-4F9A-394D-85E3-FE156DAAB606}"/>
              </a:ext>
            </a:extLst>
          </p:cNvPr>
          <p:cNvSpPr>
            <a:spLocks noGrp="1"/>
          </p:cNvSpPr>
          <p:nvPr>
            <p:ph type="sldNum" sz="quarter" idx="10"/>
          </p:nvPr>
        </p:nvSpPr>
        <p:spPr/>
        <p:txBody>
          <a:bodyPr/>
          <a:lstStyle/>
          <a:p>
            <a:fld id="{1F076B56-14E2-6442-B06D-CF4A14D07573}" type="slidenum">
              <a:rPr lang="en-GB" smtClean="0"/>
              <a:t>7</a:t>
            </a:fld>
            <a:endParaRPr lang="en-GB"/>
          </a:p>
        </p:txBody>
      </p:sp>
    </p:spTree>
    <p:extLst>
      <p:ext uri="{BB962C8B-B14F-4D97-AF65-F5344CB8AC3E}">
        <p14:creationId xmlns:p14="http://schemas.microsoft.com/office/powerpoint/2010/main" val="729298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AU" sz="1200" dirty="0">
                <a:solidFill>
                  <a:srgbClr val="000000"/>
                </a:solidFill>
                <a:effectLst/>
                <a:latin typeface="+mj-lt"/>
                <a:ea typeface="ＭＳ 明朝"/>
                <a:cs typeface="Times New Roman"/>
              </a:rPr>
              <a:t>It’s well recognised that the siloed behaviour of large bureaucratic organisations represents a barrier to collaboration.</a:t>
            </a:r>
          </a:p>
          <a:p>
            <a:pPr>
              <a:spcAft>
                <a:spcPts val="0"/>
              </a:spcAft>
            </a:pPr>
            <a:endParaRPr lang="en-AU" sz="1200" dirty="0">
              <a:solidFill>
                <a:srgbClr val="000000"/>
              </a:solidFill>
              <a:effectLst/>
              <a:latin typeface="+mj-lt"/>
              <a:ea typeface="ＭＳ 明朝"/>
              <a:cs typeface="Times New Roman"/>
            </a:endParaRPr>
          </a:p>
          <a:p>
            <a:pPr>
              <a:spcAft>
                <a:spcPts val="0"/>
              </a:spcAft>
            </a:pPr>
            <a:r>
              <a:rPr lang="en-AU" sz="1200" dirty="0">
                <a:solidFill>
                  <a:srgbClr val="000000"/>
                </a:solidFill>
                <a:effectLst/>
                <a:latin typeface="+mj-lt"/>
                <a:ea typeface="ＭＳ 明朝"/>
                <a:cs typeface="Times New Roman"/>
              </a:rPr>
              <a:t>Unfortunately, siloing is often reinforced by the authorising environment, which can result in fragmented and disjointed responses to complex problems.</a:t>
            </a:r>
            <a:endParaRPr lang="en-AU" sz="1200" dirty="0">
              <a:effectLst/>
              <a:latin typeface="+mj-lt"/>
              <a:ea typeface="ＭＳ 明朝"/>
              <a:cs typeface="Times New Roman"/>
            </a:endParaRPr>
          </a:p>
          <a:p>
            <a:pPr>
              <a:spcAft>
                <a:spcPts val="0"/>
              </a:spcAft>
            </a:pPr>
            <a:r>
              <a:rPr lang="en-AU" sz="1200" dirty="0">
                <a:solidFill>
                  <a:srgbClr val="000000"/>
                </a:solidFill>
                <a:effectLst/>
                <a:latin typeface="+mj-lt"/>
                <a:ea typeface="ＭＳ 明朝"/>
                <a:cs typeface="Times New Roman"/>
              </a:rPr>
              <a:t> </a:t>
            </a:r>
            <a:endParaRPr lang="en-AU" sz="1200" dirty="0">
              <a:effectLst/>
              <a:latin typeface="+mj-lt"/>
              <a:ea typeface="ＭＳ 明朝"/>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mj-lt"/>
                <a:ea typeface="ＭＳ 明朝"/>
                <a:cs typeface="Times New Roman"/>
              </a:rPr>
              <a:t>Senior executives who </a:t>
            </a:r>
            <a:r>
              <a:rPr lang="en-AU" sz="1200" i="1" dirty="0">
                <a:solidFill>
                  <a:srgbClr val="000000"/>
                </a:solidFill>
                <a:effectLst/>
                <a:latin typeface="+mj-lt"/>
                <a:ea typeface="ＭＳ 明朝"/>
                <a:cs typeface="Times New Roman"/>
              </a:rPr>
              <a:t>understand</a:t>
            </a:r>
            <a:r>
              <a:rPr lang="en-AU" sz="1200" dirty="0">
                <a:solidFill>
                  <a:srgbClr val="000000"/>
                </a:solidFill>
                <a:effectLst/>
                <a:latin typeface="+mj-lt"/>
                <a:ea typeface="ＭＳ 明朝"/>
                <a:cs typeface="Times New Roman"/>
              </a:rPr>
              <a:t> the potential of collaborative action </a:t>
            </a:r>
            <a:r>
              <a:rPr lang="en-AU" sz="1200" i="1" dirty="0">
                <a:solidFill>
                  <a:srgbClr val="000000"/>
                </a:solidFill>
                <a:effectLst/>
                <a:latin typeface="+mj-lt"/>
                <a:ea typeface="ＭＳ 明朝"/>
                <a:cs typeface="Times New Roman"/>
              </a:rPr>
              <a:t>can</a:t>
            </a:r>
            <a:r>
              <a:rPr lang="en-AU" sz="1200" dirty="0">
                <a:solidFill>
                  <a:srgbClr val="000000"/>
                </a:solidFill>
                <a:effectLst/>
                <a:latin typeface="+mj-lt"/>
                <a:ea typeface="ＭＳ 明朝"/>
                <a:cs typeface="Times New Roman"/>
              </a:rPr>
              <a:t> re-shape the authorising environment to enable collaboration to occur.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srgbClr val="000000"/>
              </a:solidFill>
              <a:effectLst/>
              <a:latin typeface="+mj-lt"/>
              <a:ea typeface="ＭＳ 明朝"/>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mj-lt"/>
                <a:ea typeface="ＭＳ 明朝"/>
                <a:cs typeface="Times New Roman"/>
              </a:rPr>
              <a:t>Strong executive backing and clear, unambiguous authority to collaborate empowers people </a:t>
            </a:r>
            <a:r>
              <a:rPr lang="en-AU" sz="1200" kern="1200" dirty="0">
                <a:solidFill>
                  <a:schemeClr val="tx1"/>
                </a:solidFill>
                <a:effectLst/>
                <a:latin typeface="+mj-lt"/>
                <a:ea typeface="+mn-ea"/>
                <a:cs typeface="+mn-cs"/>
              </a:rPr>
              <a:t>to exercise initiative, engage in collective decision-making, and measured risk-sharing.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j-lt"/>
                <a:ea typeface="+mn-ea"/>
                <a:cs typeface="+mn-cs"/>
              </a:rPr>
              <a:t>For that to happen, collaboration needs a clear and persuasive business case.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j-lt"/>
                <a:ea typeface="+mn-ea"/>
                <a:cs typeface="+mn-cs"/>
              </a:rPr>
              <a:t>Here I offer a note of caution, although working collaboratively might result in a more efficient use of resources, it is not a recipe for ‘doing more with less.’</a:t>
            </a:r>
          </a:p>
        </p:txBody>
      </p:sp>
      <p:sp>
        <p:nvSpPr>
          <p:cNvPr id="4" name="Slide Number Placeholder 3"/>
          <p:cNvSpPr>
            <a:spLocks noGrp="1"/>
          </p:cNvSpPr>
          <p:nvPr>
            <p:ph type="sldNum" sz="quarter" idx="10"/>
          </p:nvPr>
        </p:nvSpPr>
        <p:spPr/>
        <p:txBody>
          <a:bodyPr/>
          <a:lstStyle/>
          <a:p>
            <a:fld id="{1F076B56-14E2-6442-B06D-CF4A14D07573}" type="slidenum">
              <a:rPr lang="en-GB" smtClean="0"/>
              <a:t>8</a:t>
            </a:fld>
            <a:endParaRPr lang="en-GB"/>
          </a:p>
        </p:txBody>
      </p:sp>
    </p:spTree>
    <p:extLst>
      <p:ext uri="{BB962C8B-B14F-4D97-AF65-F5344CB8AC3E}">
        <p14:creationId xmlns:p14="http://schemas.microsoft.com/office/powerpoint/2010/main" val="258313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Although there's a natural tendency for organisations to assume that the partner with the largest investment of resources or assets should have a proportionately greater say, some form of shared or distributed leadership might provide a more durable foundation for building trust and sustaining buy-in.</a:t>
            </a:r>
          </a:p>
          <a:p>
            <a:endParaRPr lang="en-AU" b="0" i="0" u="none" strike="noStrike"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mn-lt"/>
              </a:rPr>
              <a:t>Support for collaboration can be enhanced by appointing 'collaboration champions’: people with sufficient standing and formal authority to bolster executive authorisation, broker trust among the ‘unconvinced,’ and shore up the ‘waverers.’</a:t>
            </a:r>
          </a:p>
          <a:p>
            <a:pPr marL="0" indent="0">
              <a:buFont typeface="Arial" panose="020B0604020202020204" pitchFamily="34" charset="0"/>
              <a:buNone/>
            </a:pPr>
            <a:endParaRPr lang="en-AU" b="0" i="0" u="none" strike="noStrike" dirty="0">
              <a:solidFill>
                <a:srgbClr val="000000"/>
              </a:solidFill>
              <a:effectLst/>
              <a:latin typeface="+mn-lt"/>
            </a:endParaRPr>
          </a:p>
          <a:p>
            <a:pPr marL="0" indent="0">
              <a:buFont typeface="Arial" panose="020B0604020202020204" pitchFamily="34" charset="0"/>
              <a:buNone/>
            </a:pPr>
            <a:r>
              <a:rPr lang="en-AU" b="0" i="0" u="none" strike="noStrike" dirty="0">
                <a:solidFill>
                  <a:srgbClr val="000000"/>
                </a:solidFill>
                <a:effectLst/>
                <a:latin typeface="+mn-lt"/>
              </a:rPr>
              <a:t>Ultimately, executive support, stakeholder buy-in, and an on-going licence for collaboration hinge on the provision of assurance through a robust governance framework.</a:t>
            </a:r>
          </a:p>
          <a:p>
            <a:pPr marL="0" indent="0">
              <a:buFont typeface="Arial" panose="020B0604020202020204" pitchFamily="34" charset="0"/>
              <a:buNone/>
            </a:pPr>
            <a:endParaRPr lang="en-AU" b="0" i="0" u="none" strike="noStrike" dirty="0">
              <a:solidFill>
                <a:srgbClr val="000000"/>
              </a:solidFill>
              <a:effectLst/>
              <a:latin typeface="+mn-lt"/>
            </a:endParaRPr>
          </a:p>
          <a:p>
            <a:pPr marL="0" indent="0">
              <a:buFont typeface="Arial" panose="020B0604020202020204" pitchFamily="34" charset="0"/>
              <a:buNone/>
            </a:pPr>
            <a:r>
              <a:rPr lang="en-AU" b="0" i="0" u="none" strike="noStrike" dirty="0">
                <a:solidFill>
                  <a:srgbClr val="000000"/>
                </a:solidFill>
                <a:effectLst/>
                <a:latin typeface="+mn-lt"/>
              </a:rPr>
              <a:t>Assurance means being transparent about what you are doing and why, identifying achievements, acknowledging problems, and mapping the way ahead.</a:t>
            </a:r>
          </a:p>
          <a:p>
            <a:pPr marL="0" indent="0">
              <a:buFont typeface="Arial" panose="020B0604020202020204" pitchFamily="34" charset="0"/>
              <a:buNone/>
            </a:pPr>
            <a:endParaRPr lang="en-AU" b="0" i="0" u="none" strike="noStrike" dirty="0">
              <a:solidFill>
                <a:srgbClr val="000000"/>
              </a:solidFill>
              <a:effectLst/>
              <a:latin typeface="+mn-lt"/>
            </a:endParaRPr>
          </a:p>
          <a:p>
            <a:pPr marL="0" indent="0">
              <a:buFont typeface="Arial" panose="020B0604020202020204" pitchFamily="34" charset="0"/>
              <a:buNone/>
            </a:pPr>
            <a:r>
              <a:rPr lang="en-AU" b="0" i="0" u="none" strike="noStrike" dirty="0">
                <a:solidFill>
                  <a:srgbClr val="000000"/>
                </a:solidFill>
                <a:effectLst/>
                <a:latin typeface="+mn-lt"/>
              </a:rPr>
              <a:t>Of course, multi-party governance can be challenging, especially when </a:t>
            </a:r>
            <a:r>
              <a:rPr lang="en-AU" sz="1200" dirty="0">
                <a:solidFill>
                  <a:srgbClr val="000000"/>
                </a:solidFill>
                <a:effectLst/>
                <a:latin typeface="+mn-lt"/>
                <a:ea typeface="ＭＳ 明朝"/>
                <a:cs typeface="Times New Roman"/>
              </a:rPr>
              <a:t>the operational norms of partner organisations exist in dynamic tension with the hybrid values, behaviours, and governance required for effective collaboration.</a:t>
            </a:r>
            <a:endParaRPr lang="en-AU" b="0" i="0" u="none" strike="noStrike" dirty="0">
              <a:solidFill>
                <a:srgbClr val="000000"/>
              </a:solidFill>
              <a:effectLst/>
              <a:latin typeface="+mn-lt"/>
            </a:endParaRPr>
          </a:p>
          <a:p>
            <a:pPr>
              <a:spcAft>
                <a:spcPts val="0"/>
              </a:spcAft>
            </a:pPr>
            <a:r>
              <a:rPr lang="en-AU" sz="1200" dirty="0">
                <a:solidFill>
                  <a:srgbClr val="000000"/>
                </a:solidFill>
                <a:effectLst/>
                <a:latin typeface="+mn-lt"/>
                <a:ea typeface="ＭＳ 明朝"/>
                <a:cs typeface="Times New Roman"/>
              </a:rPr>
              <a:t> </a:t>
            </a:r>
            <a:endParaRPr lang="en-AU" sz="1200" dirty="0">
              <a:effectLst/>
              <a:latin typeface="+mn-lt"/>
              <a:ea typeface="ＭＳ 明朝"/>
              <a:cs typeface="Times New Roman"/>
            </a:endParaRPr>
          </a:p>
          <a:p>
            <a:r>
              <a:rPr lang="en-AU" sz="1200" dirty="0">
                <a:solidFill>
                  <a:srgbClr val="000000"/>
                </a:solidFill>
                <a:effectLst/>
                <a:latin typeface="+mn-lt"/>
                <a:ea typeface="ＭＳ 明朝"/>
                <a:cs typeface="Times New Roman"/>
              </a:rPr>
              <a:t>Although this ‘dynamic tension’ can make for uncomfortable conversations, it can also be a stimulus for innovation and adaptation.</a:t>
            </a:r>
          </a:p>
        </p:txBody>
      </p:sp>
      <p:sp>
        <p:nvSpPr>
          <p:cNvPr id="4" name="Slide Number Placeholder 3"/>
          <p:cNvSpPr>
            <a:spLocks noGrp="1"/>
          </p:cNvSpPr>
          <p:nvPr>
            <p:ph type="sldNum" sz="quarter" idx="10"/>
          </p:nvPr>
        </p:nvSpPr>
        <p:spPr/>
        <p:txBody>
          <a:bodyPr/>
          <a:lstStyle/>
          <a:p>
            <a:fld id="{1F076B56-14E2-6442-B06D-CF4A14D07573}" type="slidenum">
              <a:rPr lang="en-GB" smtClean="0"/>
              <a:t>9</a:t>
            </a:fld>
            <a:endParaRPr lang="en-GB"/>
          </a:p>
        </p:txBody>
      </p:sp>
    </p:spTree>
    <p:extLst>
      <p:ext uri="{BB962C8B-B14F-4D97-AF65-F5344CB8AC3E}">
        <p14:creationId xmlns:p14="http://schemas.microsoft.com/office/powerpoint/2010/main" val="216882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489723"/>
            <a:ext cx="9144000" cy="1653778"/>
          </a:xfrm>
          <a:prstGeom prst="rect">
            <a:avLst/>
          </a:prstGeom>
          <a:solidFill>
            <a:srgbClr val="94B0BE"/>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 name="Rectangle 8"/>
          <p:cNvSpPr>
            <a:spLocks noChangeArrowheads="1"/>
          </p:cNvSpPr>
          <p:nvPr/>
        </p:nvSpPr>
        <p:spPr bwMode="auto">
          <a:xfrm>
            <a:off x="0" y="2"/>
            <a:ext cx="9144000" cy="573881"/>
          </a:xfrm>
          <a:prstGeom prst="rect">
            <a:avLst/>
          </a:prstGeom>
          <a:solidFill>
            <a:srgbClr val="3333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cs typeface="Arial" charset="0"/>
            </a:endParaRPr>
          </a:p>
        </p:txBody>
      </p:sp>
      <p:pic>
        <p:nvPicPr>
          <p:cNvPr id="6" name="Picture 9" descr="ANU_LOGO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6917"/>
            <a:ext cx="1511300" cy="39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subTitle" idx="1"/>
          </p:nvPr>
        </p:nvSpPr>
        <p:spPr>
          <a:xfrm>
            <a:off x="468313" y="3489722"/>
            <a:ext cx="8280400" cy="523220"/>
          </a:xfrm>
        </p:spPr>
        <p:txBody>
          <a:bodyPr>
            <a:spAutoFit/>
          </a:bodyPr>
          <a:lstStyle>
            <a:lvl1pPr marL="0" indent="0">
              <a:buFontTx/>
              <a:buNone/>
              <a:defRPr sz="2800"/>
            </a:lvl1pPr>
          </a:lstStyle>
          <a:p>
            <a:pPr lvl="0"/>
            <a:r>
              <a:rPr lang="en-AU" noProof="0"/>
              <a:t>Click to edit Master subtitle style</a:t>
            </a:r>
          </a:p>
        </p:txBody>
      </p:sp>
      <p:sp>
        <p:nvSpPr>
          <p:cNvPr id="8195" name="Rectangle 3"/>
          <p:cNvSpPr>
            <a:spLocks noGrp="1" noChangeArrowheads="1"/>
          </p:cNvSpPr>
          <p:nvPr>
            <p:ph type="ctrTitle"/>
          </p:nvPr>
        </p:nvSpPr>
        <p:spPr>
          <a:xfrm>
            <a:off x="468316" y="1356809"/>
            <a:ext cx="8207375" cy="646331"/>
          </a:xfrm>
        </p:spPr>
        <p:txBody>
          <a:bodyPr>
            <a:spAutoFit/>
          </a:bodyPr>
          <a:lstStyle>
            <a:lvl1pPr>
              <a:defRPr>
                <a:solidFill>
                  <a:schemeClr val="tx1"/>
                </a:solidFill>
              </a:defRPr>
            </a:lvl1pPr>
          </a:lstStyle>
          <a:p>
            <a:pPr lvl="0"/>
            <a:r>
              <a:rPr lang="en-AU" noProof="0"/>
              <a:t>Click to edit Master title style</a:t>
            </a:r>
          </a:p>
        </p:txBody>
      </p:sp>
      <p:sp>
        <p:nvSpPr>
          <p:cNvPr id="7" name="Rectangle 5"/>
          <p:cNvSpPr>
            <a:spLocks noGrp="1" noChangeArrowheads="1"/>
          </p:cNvSpPr>
          <p:nvPr>
            <p:ph type="dt" sz="half" idx="10"/>
          </p:nvPr>
        </p:nvSpPr>
        <p:spPr>
          <a:xfrm>
            <a:off x="457200" y="4683919"/>
            <a:ext cx="2133600" cy="357188"/>
          </a:xfrm>
          <a:prstGeom prst="rect">
            <a:avLst/>
          </a:prstGeom>
        </p:spPr>
        <p:txBody>
          <a:bodyPr/>
          <a:lstStyle>
            <a:lvl1pPr algn="l">
              <a:defRPr smtClean="0"/>
            </a:lvl1pPr>
          </a:lstStyle>
          <a:p>
            <a:pPr>
              <a:defRPr/>
            </a:pPr>
            <a:endParaRPr lang="en-AU" dirty="0"/>
          </a:p>
        </p:txBody>
      </p:sp>
      <p:sp>
        <p:nvSpPr>
          <p:cNvPr id="8" name="Rectangle 6"/>
          <p:cNvSpPr>
            <a:spLocks noGrp="1" noChangeArrowheads="1"/>
          </p:cNvSpPr>
          <p:nvPr>
            <p:ph type="ftr" sz="quarter" idx="11"/>
          </p:nvPr>
        </p:nvSpPr>
        <p:spPr>
          <a:xfrm>
            <a:off x="3124200" y="4683919"/>
            <a:ext cx="2895600" cy="357188"/>
          </a:xfrm>
          <a:prstGeom prst="rect">
            <a:avLst/>
          </a:prstGeom>
        </p:spPr>
        <p:txBody>
          <a:bodyPr/>
          <a:lstStyle>
            <a:lvl1pPr algn="ctr">
              <a:defRPr smtClean="0"/>
            </a:lvl1pPr>
          </a:lstStyle>
          <a:p>
            <a:pPr>
              <a:defRPr/>
            </a:pPr>
            <a:r>
              <a:rPr lang="en-AU" dirty="0"/>
              <a:t>Footer text goes in here</a:t>
            </a:r>
          </a:p>
        </p:txBody>
      </p:sp>
      <p:sp>
        <p:nvSpPr>
          <p:cNvPr id="9" name="Rectangle 7"/>
          <p:cNvSpPr>
            <a:spLocks noGrp="1" noChangeArrowheads="1"/>
          </p:cNvSpPr>
          <p:nvPr>
            <p:ph type="sldNum" sz="quarter" idx="12"/>
          </p:nvPr>
        </p:nvSpPr>
        <p:spPr>
          <a:xfrm>
            <a:off x="6553200" y="4683919"/>
            <a:ext cx="2133600" cy="357188"/>
          </a:xfrm>
          <a:prstGeom prst="rect">
            <a:avLst/>
          </a:prstGeom>
        </p:spPr>
        <p:txBody>
          <a:bodyPr/>
          <a:lstStyle>
            <a:lvl1pPr>
              <a:defRPr smtClean="0"/>
            </a:lvl1pPr>
          </a:lstStyle>
          <a:p>
            <a:pPr>
              <a:defRPr/>
            </a:pPr>
            <a:fld id="{B257A888-79B4-914F-A41A-42E3BC26CF70}" type="slidenum">
              <a:rPr lang="en-AU"/>
              <a:pPr>
                <a:defRPr/>
              </a:pPr>
              <a:t>‹#›</a:t>
            </a:fld>
            <a:endParaRPr lang="en-AU" dirty="0"/>
          </a:p>
        </p:txBody>
      </p:sp>
    </p:spTree>
    <p:extLst>
      <p:ext uri="{BB962C8B-B14F-4D97-AF65-F5344CB8AC3E}">
        <p14:creationId xmlns:p14="http://schemas.microsoft.com/office/powerpoint/2010/main" val="317054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xfrm>
            <a:off x="5724525" y="4948237"/>
            <a:ext cx="2133600" cy="147638"/>
          </a:xfrm>
          <a:prstGeom prst="rect">
            <a:avLst/>
          </a:prstGeom>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xfrm>
            <a:off x="395288" y="4948237"/>
            <a:ext cx="5040312" cy="147638"/>
          </a:xfrm>
          <a:prstGeom prst="rect">
            <a:avLst/>
          </a:prstGeom>
          <a:ln/>
        </p:spPr>
        <p:txBody>
          <a:bodyPr/>
          <a:lstStyle>
            <a:lvl1pPr>
              <a:defRPr/>
            </a:lvl1pPr>
          </a:lstStyle>
          <a:p>
            <a:pPr>
              <a:defRPr/>
            </a:pPr>
            <a:r>
              <a:rPr lang="en-AU" dirty="0"/>
              <a:t>Footer text goes in here</a:t>
            </a:r>
          </a:p>
        </p:txBody>
      </p:sp>
      <p:sp>
        <p:nvSpPr>
          <p:cNvPr id="6" name="Rectangle 6"/>
          <p:cNvSpPr>
            <a:spLocks noGrp="1" noChangeArrowheads="1"/>
          </p:cNvSpPr>
          <p:nvPr>
            <p:ph type="sldNum" sz="quarter" idx="12"/>
          </p:nvPr>
        </p:nvSpPr>
        <p:spPr>
          <a:xfrm>
            <a:off x="8101016" y="4948238"/>
            <a:ext cx="585787" cy="161925"/>
          </a:xfrm>
          <a:prstGeom prst="rect">
            <a:avLst/>
          </a:prstGeom>
          <a:ln/>
        </p:spPr>
        <p:txBody>
          <a:bodyPr/>
          <a:lstStyle>
            <a:lvl1pPr>
              <a:defRPr/>
            </a:lvl1pPr>
          </a:lstStyle>
          <a:p>
            <a:pPr>
              <a:defRPr/>
            </a:pPr>
            <a:fld id="{66F18A63-7501-7C4B-B5E7-1ECED4ADD769}" type="slidenum">
              <a:rPr lang="en-AU"/>
              <a:pPr>
                <a:defRPr/>
              </a:pPr>
              <a:t>‹#›</a:t>
            </a:fld>
            <a:endParaRPr lang="en-AU" dirty="0"/>
          </a:p>
        </p:txBody>
      </p:sp>
    </p:spTree>
    <p:extLst>
      <p:ext uri="{BB962C8B-B14F-4D97-AF65-F5344CB8AC3E}">
        <p14:creationId xmlns:p14="http://schemas.microsoft.com/office/powerpoint/2010/main" val="55391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573881"/>
            <a:ext cx="2058988" cy="4020741"/>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3" y="573881"/>
            <a:ext cx="6029325" cy="4020741"/>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xfrm>
            <a:off x="5724525" y="4948237"/>
            <a:ext cx="2133600" cy="147638"/>
          </a:xfrm>
          <a:prstGeom prst="rect">
            <a:avLst/>
          </a:prstGeom>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xfrm>
            <a:off x="395288" y="4948237"/>
            <a:ext cx="5040312" cy="147638"/>
          </a:xfrm>
          <a:prstGeom prst="rect">
            <a:avLst/>
          </a:prstGeom>
          <a:ln/>
        </p:spPr>
        <p:txBody>
          <a:bodyPr/>
          <a:lstStyle>
            <a:lvl1pPr>
              <a:defRPr/>
            </a:lvl1pPr>
          </a:lstStyle>
          <a:p>
            <a:pPr>
              <a:defRPr/>
            </a:pPr>
            <a:r>
              <a:rPr lang="en-AU" dirty="0"/>
              <a:t>Footer text goes in here</a:t>
            </a:r>
          </a:p>
        </p:txBody>
      </p:sp>
      <p:sp>
        <p:nvSpPr>
          <p:cNvPr id="6" name="Rectangle 6"/>
          <p:cNvSpPr>
            <a:spLocks noGrp="1" noChangeArrowheads="1"/>
          </p:cNvSpPr>
          <p:nvPr>
            <p:ph type="sldNum" sz="quarter" idx="12"/>
          </p:nvPr>
        </p:nvSpPr>
        <p:spPr>
          <a:xfrm>
            <a:off x="8101016" y="4948238"/>
            <a:ext cx="585787" cy="161925"/>
          </a:xfrm>
          <a:prstGeom prst="rect">
            <a:avLst/>
          </a:prstGeom>
          <a:ln/>
        </p:spPr>
        <p:txBody>
          <a:bodyPr/>
          <a:lstStyle>
            <a:lvl1pPr>
              <a:defRPr/>
            </a:lvl1pPr>
          </a:lstStyle>
          <a:p>
            <a:pPr>
              <a:defRPr/>
            </a:pPr>
            <a:fld id="{3F2A2031-ED48-9740-B9F1-B69884D83D91}" type="slidenum">
              <a:rPr lang="en-AU"/>
              <a:pPr>
                <a:defRPr/>
              </a:pPr>
              <a:t>‹#›</a:t>
            </a:fld>
            <a:endParaRPr lang="en-AU" dirty="0"/>
          </a:p>
        </p:txBody>
      </p:sp>
    </p:spTree>
    <p:extLst>
      <p:ext uri="{BB962C8B-B14F-4D97-AF65-F5344CB8AC3E}">
        <p14:creationId xmlns:p14="http://schemas.microsoft.com/office/powerpoint/2010/main" val="144731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xfrm>
            <a:off x="5724525" y="4948237"/>
            <a:ext cx="2133600" cy="147638"/>
          </a:xfrm>
          <a:prstGeom prst="rect">
            <a:avLst/>
          </a:prstGeom>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xfrm>
            <a:off x="395288" y="4948237"/>
            <a:ext cx="5040312" cy="147638"/>
          </a:xfrm>
          <a:prstGeom prst="rect">
            <a:avLst/>
          </a:prstGeom>
          <a:ln/>
        </p:spPr>
        <p:txBody>
          <a:bodyPr/>
          <a:lstStyle>
            <a:lvl1pPr>
              <a:defRPr/>
            </a:lvl1pPr>
          </a:lstStyle>
          <a:p>
            <a:pPr>
              <a:defRPr/>
            </a:pPr>
            <a:r>
              <a:rPr lang="en-AU" dirty="0"/>
              <a:t>Footer text goes in here</a:t>
            </a:r>
          </a:p>
        </p:txBody>
      </p:sp>
      <p:sp>
        <p:nvSpPr>
          <p:cNvPr id="6" name="Rectangle 6"/>
          <p:cNvSpPr>
            <a:spLocks noGrp="1" noChangeArrowheads="1"/>
          </p:cNvSpPr>
          <p:nvPr>
            <p:ph type="sldNum" sz="quarter" idx="12"/>
          </p:nvPr>
        </p:nvSpPr>
        <p:spPr>
          <a:xfrm>
            <a:off x="8101016" y="4948238"/>
            <a:ext cx="585787" cy="161925"/>
          </a:xfrm>
          <a:prstGeom prst="rect">
            <a:avLst/>
          </a:prstGeom>
          <a:ln/>
        </p:spPr>
        <p:txBody>
          <a:bodyPr/>
          <a:lstStyle>
            <a:lvl1pPr>
              <a:defRPr/>
            </a:lvl1pPr>
          </a:lstStyle>
          <a:p>
            <a:pPr>
              <a:defRPr/>
            </a:pPr>
            <a:fld id="{32FC0E77-EFCE-2947-A25D-DEB295965822}" type="slidenum">
              <a:rPr lang="en-AU"/>
              <a:pPr>
                <a:defRPr/>
              </a:pPr>
              <a:t>‹#›</a:t>
            </a:fld>
            <a:endParaRPr lang="en-AU" dirty="0"/>
          </a:p>
        </p:txBody>
      </p:sp>
    </p:spTree>
    <p:extLst>
      <p:ext uri="{BB962C8B-B14F-4D97-AF65-F5344CB8AC3E}">
        <p14:creationId xmlns:p14="http://schemas.microsoft.com/office/powerpoint/2010/main" val="97721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p:cNvSpPr>
            <a:spLocks noGrp="1" noChangeArrowheads="1"/>
          </p:cNvSpPr>
          <p:nvPr>
            <p:ph type="dt" sz="half" idx="10"/>
          </p:nvPr>
        </p:nvSpPr>
        <p:spPr>
          <a:xfrm>
            <a:off x="5724525" y="4948237"/>
            <a:ext cx="2133600" cy="147638"/>
          </a:xfrm>
          <a:prstGeom prst="rect">
            <a:avLst/>
          </a:prstGeom>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xfrm>
            <a:off x="395288" y="4948237"/>
            <a:ext cx="5040312" cy="147638"/>
          </a:xfrm>
          <a:prstGeom prst="rect">
            <a:avLst/>
          </a:prstGeom>
          <a:ln/>
        </p:spPr>
        <p:txBody>
          <a:bodyPr/>
          <a:lstStyle>
            <a:lvl1pPr>
              <a:defRPr/>
            </a:lvl1pPr>
          </a:lstStyle>
          <a:p>
            <a:pPr>
              <a:defRPr/>
            </a:pPr>
            <a:r>
              <a:rPr lang="en-AU" dirty="0"/>
              <a:t>Footer text goes in here</a:t>
            </a:r>
          </a:p>
        </p:txBody>
      </p:sp>
      <p:sp>
        <p:nvSpPr>
          <p:cNvPr id="6" name="Rectangle 6"/>
          <p:cNvSpPr>
            <a:spLocks noGrp="1" noChangeArrowheads="1"/>
          </p:cNvSpPr>
          <p:nvPr>
            <p:ph type="sldNum" sz="quarter" idx="12"/>
          </p:nvPr>
        </p:nvSpPr>
        <p:spPr>
          <a:xfrm>
            <a:off x="8101016" y="4948238"/>
            <a:ext cx="585787" cy="161925"/>
          </a:xfrm>
          <a:prstGeom prst="rect">
            <a:avLst/>
          </a:prstGeom>
          <a:ln/>
        </p:spPr>
        <p:txBody>
          <a:bodyPr/>
          <a:lstStyle>
            <a:lvl1pPr>
              <a:defRPr/>
            </a:lvl1pPr>
          </a:lstStyle>
          <a:p>
            <a:pPr>
              <a:defRPr/>
            </a:pPr>
            <a:fld id="{BA99C469-40A9-804C-A629-5093F0226C00}" type="slidenum">
              <a:rPr lang="en-AU"/>
              <a:pPr>
                <a:defRPr/>
              </a:pPr>
              <a:t>‹#›</a:t>
            </a:fld>
            <a:endParaRPr lang="en-AU" dirty="0"/>
          </a:p>
        </p:txBody>
      </p:sp>
    </p:spTree>
    <p:extLst>
      <p:ext uri="{BB962C8B-B14F-4D97-AF65-F5344CB8AC3E}">
        <p14:creationId xmlns:p14="http://schemas.microsoft.com/office/powerpoint/2010/main" val="188710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437085"/>
            <a:ext cx="4038600" cy="3157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437085"/>
            <a:ext cx="4038600" cy="3157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noChangeArrowheads="1"/>
          </p:cNvSpPr>
          <p:nvPr>
            <p:ph type="dt" sz="half" idx="10"/>
          </p:nvPr>
        </p:nvSpPr>
        <p:spPr>
          <a:xfrm>
            <a:off x="5724525" y="4948237"/>
            <a:ext cx="2133600" cy="147638"/>
          </a:xfrm>
          <a:prstGeom prst="rect">
            <a:avLst/>
          </a:prstGeom>
          <a:ln/>
        </p:spPr>
        <p:txBody>
          <a:bodyPr/>
          <a:lstStyle>
            <a:lvl1pPr>
              <a:defRPr/>
            </a:lvl1pPr>
          </a:lstStyle>
          <a:p>
            <a:pPr>
              <a:defRPr/>
            </a:pPr>
            <a:endParaRPr lang="en-AU" dirty="0"/>
          </a:p>
        </p:txBody>
      </p:sp>
      <p:sp>
        <p:nvSpPr>
          <p:cNvPr id="6" name="Footer Placeholder 5"/>
          <p:cNvSpPr>
            <a:spLocks noGrp="1" noChangeArrowheads="1"/>
          </p:cNvSpPr>
          <p:nvPr>
            <p:ph type="ftr" sz="quarter" idx="11"/>
          </p:nvPr>
        </p:nvSpPr>
        <p:spPr>
          <a:xfrm>
            <a:off x="395288" y="4948237"/>
            <a:ext cx="5040312" cy="147638"/>
          </a:xfrm>
          <a:prstGeom prst="rect">
            <a:avLst/>
          </a:prstGeom>
          <a:ln/>
        </p:spPr>
        <p:txBody>
          <a:bodyPr/>
          <a:lstStyle>
            <a:lvl1pPr>
              <a:defRPr/>
            </a:lvl1pPr>
          </a:lstStyle>
          <a:p>
            <a:pPr>
              <a:defRPr/>
            </a:pPr>
            <a:r>
              <a:rPr lang="en-AU" dirty="0"/>
              <a:t>Footer text goes in here</a:t>
            </a:r>
          </a:p>
        </p:txBody>
      </p:sp>
      <p:sp>
        <p:nvSpPr>
          <p:cNvPr id="7" name="Slide Number Placeholder 6"/>
          <p:cNvSpPr>
            <a:spLocks noGrp="1" noChangeArrowheads="1"/>
          </p:cNvSpPr>
          <p:nvPr>
            <p:ph type="sldNum" sz="quarter" idx="12"/>
          </p:nvPr>
        </p:nvSpPr>
        <p:spPr>
          <a:xfrm>
            <a:off x="8101016" y="4948238"/>
            <a:ext cx="585787" cy="161925"/>
          </a:xfrm>
          <a:prstGeom prst="rect">
            <a:avLst/>
          </a:prstGeom>
          <a:ln/>
        </p:spPr>
        <p:txBody>
          <a:bodyPr/>
          <a:lstStyle>
            <a:lvl1pPr>
              <a:defRPr/>
            </a:lvl1pPr>
          </a:lstStyle>
          <a:p>
            <a:pPr>
              <a:defRPr/>
            </a:pPr>
            <a:fld id="{78E0CBA3-63A4-4D4F-AE56-AEC78AD2518E}" type="slidenum">
              <a:rPr lang="en-AU"/>
              <a:pPr>
                <a:defRPr/>
              </a:pPr>
              <a:t>‹#›</a:t>
            </a:fld>
            <a:endParaRPr lang="en-AU" dirty="0"/>
          </a:p>
        </p:txBody>
      </p:sp>
    </p:spTree>
    <p:extLst>
      <p:ext uri="{BB962C8B-B14F-4D97-AF65-F5344CB8AC3E}">
        <p14:creationId xmlns:p14="http://schemas.microsoft.com/office/powerpoint/2010/main" val="202494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p:cNvSpPr>
            <a:spLocks noGrp="1" noChangeArrowheads="1"/>
          </p:cNvSpPr>
          <p:nvPr>
            <p:ph type="dt" sz="half" idx="10"/>
          </p:nvPr>
        </p:nvSpPr>
        <p:spPr>
          <a:xfrm>
            <a:off x="5724525" y="4948237"/>
            <a:ext cx="2133600" cy="147638"/>
          </a:xfrm>
          <a:prstGeom prst="rect">
            <a:avLst/>
          </a:prstGeom>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xfrm>
            <a:off x="395288" y="4948237"/>
            <a:ext cx="5040312" cy="147638"/>
          </a:xfrm>
          <a:prstGeom prst="rect">
            <a:avLst/>
          </a:prstGeom>
          <a:ln/>
        </p:spPr>
        <p:txBody>
          <a:bodyPr/>
          <a:lstStyle>
            <a:lvl1pPr>
              <a:defRPr/>
            </a:lvl1pPr>
          </a:lstStyle>
          <a:p>
            <a:pPr>
              <a:defRPr/>
            </a:pPr>
            <a:r>
              <a:rPr lang="en-AU" dirty="0"/>
              <a:t>Footer text goes in here</a:t>
            </a:r>
          </a:p>
        </p:txBody>
      </p:sp>
      <p:sp>
        <p:nvSpPr>
          <p:cNvPr id="9" name="Rectangle 6"/>
          <p:cNvSpPr>
            <a:spLocks noGrp="1" noChangeArrowheads="1"/>
          </p:cNvSpPr>
          <p:nvPr>
            <p:ph type="sldNum" sz="quarter" idx="12"/>
          </p:nvPr>
        </p:nvSpPr>
        <p:spPr>
          <a:xfrm>
            <a:off x="8101016" y="4948238"/>
            <a:ext cx="585787" cy="161925"/>
          </a:xfrm>
          <a:prstGeom prst="rect">
            <a:avLst/>
          </a:prstGeom>
          <a:ln/>
        </p:spPr>
        <p:txBody>
          <a:bodyPr/>
          <a:lstStyle>
            <a:lvl1pPr>
              <a:defRPr/>
            </a:lvl1pPr>
          </a:lstStyle>
          <a:p>
            <a:pPr>
              <a:defRPr/>
            </a:pPr>
            <a:fld id="{57BA307A-C617-6E4D-BF84-F98CF9A5F8A1}" type="slidenum">
              <a:rPr lang="en-AU"/>
              <a:pPr>
                <a:defRPr/>
              </a:pPr>
              <a:t>‹#›</a:t>
            </a:fld>
            <a:endParaRPr lang="en-AU" dirty="0"/>
          </a:p>
        </p:txBody>
      </p:sp>
    </p:spTree>
    <p:extLst>
      <p:ext uri="{BB962C8B-B14F-4D97-AF65-F5344CB8AC3E}">
        <p14:creationId xmlns:p14="http://schemas.microsoft.com/office/powerpoint/2010/main" val="360697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p:cNvSpPr>
            <a:spLocks noGrp="1" noChangeArrowheads="1"/>
          </p:cNvSpPr>
          <p:nvPr>
            <p:ph type="dt" sz="half" idx="10"/>
          </p:nvPr>
        </p:nvSpPr>
        <p:spPr>
          <a:xfrm>
            <a:off x="5724525" y="4948237"/>
            <a:ext cx="2133600" cy="147638"/>
          </a:xfrm>
          <a:prstGeom prst="rect">
            <a:avLst/>
          </a:prstGeom>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xfrm>
            <a:off x="395288" y="4948237"/>
            <a:ext cx="5040312" cy="147638"/>
          </a:xfrm>
          <a:prstGeom prst="rect">
            <a:avLst/>
          </a:prstGeom>
          <a:ln/>
        </p:spPr>
        <p:txBody>
          <a:bodyPr/>
          <a:lstStyle>
            <a:lvl1pPr>
              <a:defRPr/>
            </a:lvl1pPr>
          </a:lstStyle>
          <a:p>
            <a:pPr>
              <a:defRPr/>
            </a:pPr>
            <a:r>
              <a:rPr lang="en-AU" dirty="0"/>
              <a:t>Footer text goes in here</a:t>
            </a:r>
          </a:p>
        </p:txBody>
      </p:sp>
      <p:sp>
        <p:nvSpPr>
          <p:cNvPr id="5" name="Rectangle 6"/>
          <p:cNvSpPr>
            <a:spLocks noGrp="1" noChangeArrowheads="1"/>
          </p:cNvSpPr>
          <p:nvPr>
            <p:ph type="sldNum" sz="quarter" idx="12"/>
          </p:nvPr>
        </p:nvSpPr>
        <p:spPr>
          <a:xfrm>
            <a:off x="8101016" y="4948238"/>
            <a:ext cx="585787" cy="161925"/>
          </a:xfrm>
          <a:prstGeom prst="rect">
            <a:avLst/>
          </a:prstGeom>
          <a:ln/>
        </p:spPr>
        <p:txBody>
          <a:bodyPr/>
          <a:lstStyle>
            <a:lvl1pPr>
              <a:defRPr/>
            </a:lvl1pPr>
          </a:lstStyle>
          <a:p>
            <a:pPr>
              <a:defRPr/>
            </a:pPr>
            <a:fld id="{44D4769E-411F-CB4F-ABE0-5CC9B8FE7B7A}" type="slidenum">
              <a:rPr lang="en-AU"/>
              <a:pPr>
                <a:defRPr/>
              </a:pPr>
              <a:t>‹#›</a:t>
            </a:fld>
            <a:endParaRPr lang="en-AU" dirty="0"/>
          </a:p>
        </p:txBody>
      </p:sp>
    </p:spTree>
    <p:extLst>
      <p:ext uri="{BB962C8B-B14F-4D97-AF65-F5344CB8AC3E}">
        <p14:creationId xmlns:p14="http://schemas.microsoft.com/office/powerpoint/2010/main" val="35713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724525" y="4948237"/>
            <a:ext cx="2133600" cy="147638"/>
          </a:xfrm>
          <a:prstGeom prst="rect">
            <a:avLst/>
          </a:prstGeom>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xfrm>
            <a:off x="395288" y="4948237"/>
            <a:ext cx="5040312" cy="147638"/>
          </a:xfrm>
          <a:prstGeom prst="rect">
            <a:avLst/>
          </a:prstGeom>
          <a:ln/>
        </p:spPr>
        <p:txBody>
          <a:bodyPr/>
          <a:lstStyle>
            <a:lvl1pPr>
              <a:defRPr/>
            </a:lvl1pPr>
          </a:lstStyle>
          <a:p>
            <a:pPr>
              <a:defRPr/>
            </a:pPr>
            <a:r>
              <a:rPr lang="en-AU" dirty="0"/>
              <a:t>Footer text goes in here</a:t>
            </a:r>
          </a:p>
        </p:txBody>
      </p:sp>
      <p:sp>
        <p:nvSpPr>
          <p:cNvPr id="4" name="Rectangle 6"/>
          <p:cNvSpPr>
            <a:spLocks noGrp="1" noChangeArrowheads="1"/>
          </p:cNvSpPr>
          <p:nvPr>
            <p:ph type="sldNum" sz="quarter" idx="12"/>
          </p:nvPr>
        </p:nvSpPr>
        <p:spPr>
          <a:xfrm>
            <a:off x="8101016" y="4948238"/>
            <a:ext cx="585787" cy="161925"/>
          </a:xfrm>
          <a:prstGeom prst="rect">
            <a:avLst/>
          </a:prstGeom>
          <a:ln/>
        </p:spPr>
        <p:txBody>
          <a:bodyPr/>
          <a:lstStyle>
            <a:lvl1pPr>
              <a:defRPr/>
            </a:lvl1pPr>
          </a:lstStyle>
          <a:p>
            <a:pPr>
              <a:defRPr/>
            </a:pPr>
            <a:fld id="{496A177C-C72F-7441-A8D7-E3D5361599EE}" type="slidenum">
              <a:rPr lang="en-AU"/>
              <a:pPr>
                <a:defRPr/>
              </a:pPr>
              <a:t>‹#›</a:t>
            </a:fld>
            <a:endParaRPr lang="en-AU" dirty="0"/>
          </a:p>
        </p:txBody>
      </p:sp>
    </p:spTree>
    <p:extLst>
      <p:ext uri="{BB962C8B-B14F-4D97-AF65-F5344CB8AC3E}">
        <p14:creationId xmlns:p14="http://schemas.microsoft.com/office/powerpoint/2010/main" val="162301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noChangeArrowheads="1"/>
          </p:cNvSpPr>
          <p:nvPr>
            <p:ph type="dt" sz="half" idx="10"/>
          </p:nvPr>
        </p:nvSpPr>
        <p:spPr>
          <a:xfrm>
            <a:off x="5724525" y="4948237"/>
            <a:ext cx="2133600" cy="147638"/>
          </a:xfrm>
          <a:prstGeom prst="rect">
            <a:avLst/>
          </a:prstGeom>
          <a:ln/>
        </p:spPr>
        <p:txBody>
          <a:bodyPr/>
          <a:lstStyle>
            <a:lvl1pPr>
              <a:defRPr/>
            </a:lvl1pPr>
          </a:lstStyle>
          <a:p>
            <a:pPr>
              <a:defRPr/>
            </a:pPr>
            <a:endParaRPr lang="en-AU" dirty="0"/>
          </a:p>
        </p:txBody>
      </p:sp>
      <p:sp>
        <p:nvSpPr>
          <p:cNvPr id="6" name="Footer Placeholder 5"/>
          <p:cNvSpPr>
            <a:spLocks noGrp="1" noChangeArrowheads="1"/>
          </p:cNvSpPr>
          <p:nvPr>
            <p:ph type="ftr" sz="quarter" idx="11"/>
          </p:nvPr>
        </p:nvSpPr>
        <p:spPr>
          <a:xfrm>
            <a:off x="395288" y="4948237"/>
            <a:ext cx="5040312" cy="147638"/>
          </a:xfrm>
          <a:prstGeom prst="rect">
            <a:avLst/>
          </a:prstGeom>
          <a:ln/>
        </p:spPr>
        <p:txBody>
          <a:bodyPr/>
          <a:lstStyle>
            <a:lvl1pPr>
              <a:defRPr/>
            </a:lvl1pPr>
          </a:lstStyle>
          <a:p>
            <a:pPr>
              <a:defRPr/>
            </a:pPr>
            <a:r>
              <a:rPr lang="en-AU" dirty="0"/>
              <a:t>Footer text goes in here</a:t>
            </a:r>
          </a:p>
        </p:txBody>
      </p:sp>
      <p:sp>
        <p:nvSpPr>
          <p:cNvPr id="7" name="Slide Number Placeholder 6"/>
          <p:cNvSpPr>
            <a:spLocks noGrp="1" noChangeArrowheads="1"/>
          </p:cNvSpPr>
          <p:nvPr>
            <p:ph type="sldNum" sz="quarter" idx="12"/>
          </p:nvPr>
        </p:nvSpPr>
        <p:spPr>
          <a:xfrm>
            <a:off x="8101016" y="4948238"/>
            <a:ext cx="585787" cy="161925"/>
          </a:xfrm>
          <a:prstGeom prst="rect">
            <a:avLst/>
          </a:prstGeom>
          <a:ln/>
        </p:spPr>
        <p:txBody>
          <a:bodyPr/>
          <a:lstStyle>
            <a:lvl1pPr>
              <a:defRPr/>
            </a:lvl1pPr>
          </a:lstStyle>
          <a:p>
            <a:pPr>
              <a:defRPr/>
            </a:pPr>
            <a:fld id="{A2ED5D61-1127-0347-8B07-506E697DC8CB}" type="slidenum">
              <a:rPr lang="en-AU"/>
              <a:pPr>
                <a:defRPr/>
              </a:pPr>
              <a:t>‹#›</a:t>
            </a:fld>
            <a:endParaRPr lang="en-AU" dirty="0"/>
          </a:p>
        </p:txBody>
      </p:sp>
    </p:spTree>
    <p:extLst>
      <p:ext uri="{BB962C8B-B14F-4D97-AF65-F5344CB8AC3E}">
        <p14:creationId xmlns:p14="http://schemas.microsoft.com/office/powerpoint/2010/main" val="74104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dirty="0"/>
              <a:t>Drag picture to placeholder or click icon to add</a:t>
            </a:r>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noChangeArrowheads="1"/>
          </p:cNvSpPr>
          <p:nvPr>
            <p:ph type="dt" sz="half" idx="10"/>
          </p:nvPr>
        </p:nvSpPr>
        <p:spPr>
          <a:xfrm>
            <a:off x="5724525" y="4948237"/>
            <a:ext cx="2133600" cy="147638"/>
          </a:xfrm>
          <a:prstGeom prst="rect">
            <a:avLst/>
          </a:prstGeom>
          <a:ln/>
        </p:spPr>
        <p:txBody>
          <a:bodyPr/>
          <a:lstStyle>
            <a:lvl1pPr>
              <a:defRPr/>
            </a:lvl1pPr>
          </a:lstStyle>
          <a:p>
            <a:pPr>
              <a:defRPr/>
            </a:pPr>
            <a:endParaRPr lang="en-AU" dirty="0"/>
          </a:p>
        </p:txBody>
      </p:sp>
      <p:sp>
        <p:nvSpPr>
          <p:cNvPr id="6" name="Footer Placeholder 5"/>
          <p:cNvSpPr>
            <a:spLocks noGrp="1" noChangeArrowheads="1"/>
          </p:cNvSpPr>
          <p:nvPr>
            <p:ph type="ftr" sz="quarter" idx="11"/>
          </p:nvPr>
        </p:nvSpPr>
        <p:spPr>
          <a:xfrm>
            <a:off x="395288" y="4948237"/>
            <a:ext cx="5040312" cy="147638"/>
          </a:xfrm>
          <a:prstGeom prst="rect">
            <a:avLst/>
          </a:prstGeom>
          <a:ln/>
        </p:spPr>
        <p:txBody>
          <a:bodyPr/>
          <a:lstStyle>
            <a:lvl1pPr>
              <a:defRPr/>
            </a:lvl1pPr>
          </a:lstStyle>
          <a:p>
            <a:pPr>
              <a:defRPr/>
            </a:pPr>
            <a:r>
              <a:rPr lang="en-AU" dirty="0"/>
              <a:t>Footer text goes in here</a:t>
            </a:r>
          </a:p>
        </p:txBody>
      </p:sp>
      <p:sp>
        <p:nvSpPr>
          <p:cNvPr id="7" name="Slide Number Placeholder 6"/>
          <p:cNvSpPr>
            <a:spLocks noGrp="1" noChangeArrowheads="1"/>
          </p:cNvSpPr>
          <p:nvPr>
            <p:ph type="sldNum" sz="quarter" idx="12"/>
          </p:nvPr>
        </p:nvSpPr>
        <p:spPr>
          <a:xfrm>
            <a:off x="8101016" y="4948238"/>
            <a:ext cx="585787" cy="161925"/>
          </a:xfrm>
          <a:prstGeom prst="rect">
            <a:avLst/>
          </a:prstGeom>
          <a:ln/>
        </p:spPr>
        <p:txBody>
          <a:bodyPr/>
          <a:lstStyle>
            <a:lvl1pPr>
              <a:defRPr/>
            </a:lvl1pPr>
          </a:lstStyle>
          <a:p>
            <a:pPr>
              <a:defRPr/>
            </a:pPr>
            <a:fld id="{4477A83F-9815-A34C-A41B-E8F2DFC12558}" type="slidenum">
              <a:rPr lang="en-AU"/>
              <a:pPr>
                <a:defRPr/>
              </a:pPr>
              <a:t>‹#›</a:t>
            </a:fld>
            <a:endParaRPr lang="en-AU" dirty="0"/>
          </a:p>
        </p:txBody>
      </p:sp>
    </p:spTree>
    <p:extLst>
      <p:ext uri="{BB962C8B-B14F-4D97-AF65-F5344CB8AC3E}">
        <p14:creationId xmlns:p14="http://schemas.microsoft.com/office/powerpoint/2010/main" val="330511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73881"/>
            <a:ext cx="822960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noProof="0" dirty="0"/>
              <a:t>Click to edit Master title style</a:t>
            </a:r>
          </a:p>
        </p:txBody>
      </p:sp>
      <p:sp>
        <p:nvSpPr>
          <p:cNvPr id="1027" name="Rectangle 3"/>
          <p:cNvSpPr>
            <a:spLocks noGrp="1" noChangeArrowheads="1"/>
          </p:cNvSpPr>
          <p:nvPr>
            <p:ph type="body" idx="1"/>
          </p:nvPr>
        </p:nvSpPr>
        <p:spPr bwMode="auto">
          <a:xfrm>
            <a:off x="457200" y="1437085"/>
            <a:ext cx="8229600" cy="3157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31" name="Rectangle 7"/>
          <p:cNvSpPr>
            <a:spLocks noChangeArrowheads="1"/>
          </p:cNvSpPr>
          <p:nvPr/>
        </p:nvSpPr>
        <p:spPr bwMode="auto">
          <a:xfrm>
            <a:off x="0" y="2"/>
            <a:ext cx="9144000" cy="573881"/>
          </a:xfrm>
          <a:prstGeom prst="rect">
            <a:avLst/>
          </a:prstGeom>
          <a:solidFill>
            <a:srgbClr val="3333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cs typeface="Arial" charset="0"/>
            </a:endParaRPr>
          </a:p>
        </p:txBody>
      </p:sp>
      <p:pic>
        <p:nvPicPr>
          <p:cNvPr id="1033" name="Picture 9" descr="ANU_LOGO_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86917"/>
            <a:ext cx="1511300" cy="39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l" rtl="0" eaLnBrk="1" fontAlgn="base" hangingPunct="1">
        <a:spcBef>
          <a:spcPct val="0"/>
        </a:spcBef>
        <a:spcAft>
          <a:spcPct val="0"/>
        </a:spcAft>
        <a:defRPr sz="3600">
          <a:solidFill>
            <a:srgbClr val="527688"/>
          </a:solidFill>
          <a:latin typeface="+mj-lt"/>
          <a:ea typeface="+mj-ea"/>
          <a:cs typeface="+mj-cs"/>
        </a:defRPr>
      </a:lvl1pPr>
      <a:lvl2pPr algn="l" rtl="0" eaLnBrk="1" fontAlgn="base" hangingPunct="1">
        <a:spcBef>
          <a:spcPct val="0"/>
        </a:spcBef>
        <a:spcAft>
          <a:spcPct val="0"/>
        </a:spcAft>
        <a:defRPr sz="3600">
          <a:solidFill>
            <a:srgbClr val="527688"/>
          </a:solidFill>
          <a:latin typeface="Arial" charset="0"/>
          <a:ea typeface="ＭＳ Ｐゴシック" charset="0"/>
          <a:cs typeface="Arial" charset="0"/>
        </a:defRPr>
      </a:lvl2pPr>
      <a:lvl3pPr algn="l" rtl="0" eaLnBrk="1" fontAlgn="base" hangingPunct="1">
        <a:spcBef>
          <a:spcPct val="0"/>
        </a:spcBef>
        <a:spcAft>
          <a:spcPct val="0"/>
        </a:spcAft>
        <a:defRPr sz="3600">
          <a:solidFill>
            <a:srgbClr val="527688"/>
          </a:solidFill>
          <a:latin typeface="Arial" charset="0"/>
          <a:ea typeface="ＭＳ Ｐゴシック" charset="0"/>
          <a:cs typeface="Arial" charset="0"/>
        </a:defRPr>
      </a:lvl3pPr>
      <a:lvl4pPr algn="l" rtl="0" eaLnBrk="1" fontAlgn="base" hangingPunct="1">
        <a:spcBef>
          <a:spcPct val="0"/>
        </a:spcBef>
        <a:spcAft>
          <a:spcPct val="0"/>
        </a:spcAft>
        <a:defRPr sz="3600">
          <a:solidFill>
            <a:srgbClr val="527688"/>
          </a:solidFill>
          <a:latin typeface="Arial" charset="0"/>
          <a:ea typeface="ＭＳ Ｐゴシック" charset="0"/>
          <a:cs typeface="Arial" charset="0"/>
        </a:defRPr>
      </a:lvl4pPr>
      <a:lvl5pPr algn="l" rtl="0" eaLnBrk="1" fontAlgn="base" hangingPunct="1">
        <a:spcBef>
          <a:spcPct val="0"/>
        </a:spcBef>
        <a:spcAft>
          <a:spcPct val="0"/>
        </a:spcAft>
        <a:defRPr sz="3600">
          <a:solidFill>
            <a:srgbClr val="527688"/>
          </a:solidFill>
          <a:latin typeface="Arial" charset="0"/>
          <a:ea typeface="ＭＳ Ｐゴシック" charset="0"/>
          <a:cs typeface="Arial" charset="0"/>
        </a:defRPr>
      </a:lvl5pPr>
      <a:lvl6pPr marL="457200" algn="l" rtl="0" eaLnBrk="1" fontAlgn="base" hangingPunct="1">
        <a:spcBef>
          <a:spcPct val="0"/>
        </a:spcBef>
        <a:spcAft>
          <a:spcPct val="0"/>
        </a:spcAft>
        <a:defRPr sz="3600">
          <a:solidFill>
            <a:srgbClr val="527688"/>
          </a:solidFill>
          <a:latin typeface="Arial" charset="0"/>
          <a:ea typeface="ＭＳ Ｐゴシック" charset="0"/>
          <a:cs typeface="Arial" charset="0"/>
        </a:defRPr>
      </a:lvl6pPr>
      <a:lvl7pPr marL="914400" algn="l" rtl="0" eaLnBrk="1" fontAlgn="base" hangingPunct="1">
        <a:spcBef>
          <a:spcPct val="0"/>
        </a:spcBef>
        <a:spcAft>
          <a:spcPct val="0"/>
        </a:spcAft>
        <a:defRPr sz="3600">
          <a:solidFill>
            <a:srgbClr val="527688"/>
          </a:solidFill>
          <a:latin typeface="Arial" charset="0"/>
          <a:ea typeface="ＭＳ Ｐゴシック" charset="0"/>
          <a:cs typeface="Arial" charset="0"/>
        </a:defRPr>
      </a:lvl7pPr>
      <a:lvl8pPr marL="1371600" algn="l" rtl="0" eaLnBrk="1" fontAlgn="base" hangingPunct="1">
        <a:spcBef>
          <a:spcPct val="0"/>
        </a:spcBef>
        <a:spcAft>
          <a:spcPct val="0"/>
        </a:spcAft>
        <a:defRPr sz="3600">
          <a:solidFill>
            <a:srgbClr val="527688"/>
          </a:solidFill>
          <a:latin typeface="Arial" charset="0"/>
          <a:ea typeface="ＭＳ Ｐゴシック" charset="0"/>
          <a:cs typeface="Arial" charset="0"/>
        </a:defRPr>
      </a:lvl8pPr>
      <a:lvl9pPr marL="1828800" algn="l" rtl="0" eaLnBrk="1" fontAlgn="base" hangingPunct="1">
        <a:spcBef>
          <a:spcPct val="0"/>
        </a:spcBef>
        <a:spcAft>
          <a:spcPct val="0"/>
        </a:spcAft>
        <a:defRPr sz="3600">
          <a:solidFill>
            <a:srgbClr val="527688"/>
          </a:solidFill>
          <a:latin typeface="Arial" charset="0"/>
          <a:ea typeface="ＭＳ Ｐゴシック" charset="0"/>
          <a:cs typeface="Arial" charset="0"/>
        </a:defRPr>
      </a:lvl9pPr>
    </p:titleStyle>
    <p:bodyStyle>
      <a:lvl1pPr marL="342900" indent="-342900" algn="l" rtl="0" eaLnBrk="1" fontAlgn="base" hangingPunct="1">
        <a:spcBef>
          <a:spcPts val="0"/>
        </a:spcBef>
        <a:spcAft>
          <a:spcPts val="1800"/>
        </a:spcAft>
        <a:buChar char="•"/>
        <a:defRPr sz="3200">
          <a:solidFill>
            <a:schemeClr val="tx1"/>
          </a:solidFill>
          <a:latin typeface="+mn-lt"/>
          <a:ea typeface="+mn-ea"/>
          <a:cs typeface="+mn-cs"/>
        </a:defRPr>
      </a:lvl1pPr>
      <a:lvl2pPr marL="742950" indent="-285750" algn="l" rtl="0" eaLnBrk="1" fontAlgn="base" hangingPunct="1">
        <a:spcBef>
          <a:spcPts val="0"/>
        </a:spcBef>
        <a:spcAft>
          <a:spcPts val="1800"/>
        </a:spcAft>
        <a:buChar char="–"/>
        <a:defRPr sz="2800">
          <a:solidFill>
            <a:schemeClr val="tx1"/>
          </a:solidFill>
          <a:latin typeface="+mn-lt"/>
          <a:ea typeface="Arial" charset="0"/>
          <a:cs typeface="+mn-cs"/>
        </a:defRPr>
      </a:lvl2pPr>
      <a:lvl3pPr marL="1143000" indent="-228600" algn="l" rtl="0" eaLnBrk="1" fontAlgn="base" hangingPunct="1">
        <a:spcBef>
          <a:spcPts val="0"/>
        </a:spcBef>
        <a:spcAft>
          <a:spcPts val="1800"/>
        </a:spcAft>
        <a:buChar char="•"/>
        <a:defRPr sz="2400">
          <a:solidFill>
            <a:schemeClr val="tx1"/>
          </a:solidFill>
          <a:latin typeface="+mn-lt"/>
          <a:ea typeface="Arial" charset="0"/>
          <a:cs typeface="+mn-cs"/>
        </a:defRPr>
      </a:lvl3pPr>
      <a:lvl4pPr marL="1600200" indent="-228600" algn="l" rtl="0" eaLnBrk="1" fontAlgn="base" hangingPunct="1">
        <a:spcBef>
          <a:spcPts val="0"/>
        </a:spcBef>
        <a:spcAft>
          <a:spcPts val="1800"/>
        </a:spcAft>
        <a:buChar char="–"/>
        <a:defRPr sz="2000">
          <a:solidFill>
            <a:schemeClr val="tx1"/>
          </a:solidFill>
          <a:latin typeface="+mn-lt"/>
          <a:ea typeface="Arial" charset="0"/>
          <a:cs typeface="+mn-cs"/>
        </a:defRPr>
      </a:lvl4pPr>
      <a:lvl5pPr marL="2057400" indent="-228600" algn="l" rtl="0" eaLnBrk="1" fontAlgn="base" hangingPunct="1">
        <a:spcBef>
          <a:spcPts val="0"/>
        </a:spcBef>
        <a:spcAft>
          <a:spcPts val="180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26 November 2024</a:t>
            </a:r>
          </a:p>
        </p:txBody>
      </p:sp>
      <p:sp>
        <p:nvSpPr>
          <p:cNvPr id="3" name="Title 2"/>
          <p:cNvSpPr>
            <a:spLocks noGrp="1"/>
          </p:cNvSpPr>
          <p:nvPr>
            <p:ph type="ctrTitle"/>
          </p:nvPr>
        </p:nvSpPr>
        <p:spPr>
          <a:xfrm>
            <a:off x="468316" y="1589304"/>
            <a:ext cx="8207375" cy="1077218"/>
          </a:xfrm>
        </p:spPr>
        <p:txBody>
          <a:bodyPr/>
          <a:lstStyle/>
          <a:p>
            <a:r>
              <a:rPr lang="en-AU" dirty="0"/>
              <a:t>Core ingredients for good collaboration</a:t>
            </a:r>
            <a:br>
              <a:rPr lang="en-AU" sz="3200" dirty="0"/>
            </a:br>
            <a:r>
              <a:rPr lang="en-AU" sz="2800" dirty="0"/>
              <a:t>Circularity 2024</a:t>
            </a:r>
            <a:endParaRPr lang="en-US" sz="2800" dirty="0"/>
          </a:p>
        </p:txBody>
      </p:sp>
      <p:pic>
        <p:nvPicPr>
          <p:cNvPr id="7" name="Picture 6" descr="https---cdn.evbuc.com-images-42245264-42128445172-1-original.jp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62" y="671120"/>
            <a:ext cx="1549078" cy="774539"/>
          </a:xfrm>
          <a:prstGeom prst="rect">
            <a:avLst/>
          </a:prstGeom>
        </p:spPr>
      </p:pic>
      <p:pic>
        <p:nvPicPr>
          <p:cNvPr id="8" name="Picture 7" descr="News-8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078" y="751412"/>
            <a:ext cx="2024613" cy="694247"/>
          </a:xfrm>
          <a:prstGeom prst="rect">
            <a:avLst/>
          </a:prstGeom>
        </p:spPr>
      </p:pic>
      <p:pic>
        <p:nvPicPr>
          <p:cNvPr id="4" name="Picture 3" descr="A cover of a book&#10;&#10;Description automatically generated">
            <a:extLst>
              <a:ext uri="{FF2B5EF4-FFF2-40B4-BE49-F238E27FC236}">
                <a16:creationId xmlns:a16="http://schemas.microsoft.com/office/drawing/2014/main" id="{D850D2AF-7D0A-7CF5-FD8C-BCB15422404E}"/>
              </a:ext>
            </a:extLst>
          </p:cNvPr>
          <p:cNvPicPr>
            <a:picLocks noChangeAspect="1"/>
          </p:cNvPicPr>
          <p:nvPr/>
        </p:nvPicPr>
        <p:blipFill>
          <a:blip r:embed="rId5"/>
          <a:stretch>
            <a:fillRect/>
          </a:stretch>
        </p:blipFill>
        <p:spPr>
          <a:xfrm>
            <a:off x="4796286" y="2519859"/>
            <a:ext cx="1733913" cy="2462945"/>
          </a:xfrm>
          <a:prstGeom prst="rect">
            <a:avLst/>
          </a:prstGeom>
        </p:spPr>
      </p:pic>
      <p:pic>
        <p:nvPicPr>
          <p:cNvPr id="9" name="Picture 8" descr="A cover of a book&#10;&#10;Description automatically generated">
            <a:extLst>
              <a:ext uri="{FF2B5EF4-FFF2-40B4-BE49-F238E27FC236}">
                <a16:creationId xmlns:a16="http://schemas.microsoft.com/office/drawing/2014/main" id="{A9BFAC0D-B36C-B838-77C3-877AD161994C}"/>
              </a:ext>
            </a:extLst>
          </p:cNvPr>
          <p:cNvPicPr>
            <a:picLocks noChangeAspect="1"/>
          </p:cNvPicPr>
          <p:nvPr/>
        </p:nvPicPr>
        <p:blipFill>
          <a:blip r:embed="rId6"/>
          <a:stretch>
            <a:fillRect/>
          </a:stretch>
        </p:blipFill>
        <p:spPr>
          <a:xfrm>
            <a:off x="6941771" y="2519859"/>
            <a:ext cx="1733913" cy="2462945"/>
          </a:xfrm>
          <a:prstGeom prst="rect">
            <a:avLst/>
          </a:prstGeom>
          <a:ln w="3175">
            <a:solidFill>
              <a:schemeClr val="accent1">
                <a:alpha val="84570"/>
              </a:schemeClr>
            </a:solidFill>
          </a:ln>
          <a:effectLst>
            <a:glow>
              <a:schemeClr val="accent1">
                <a:alpha val="40000"/>
              </a:schemeClr>
            </a:glow>
          </a:effectLst>
        </p:spPr>
      </p:pic>
    </p:spTree>
    <p:extLst>
      <p:ext uri="{BB962C8B-B14F-4D97-AF65-F5344CB8AC3E}">
        <p14:creationId xmlns:p14="http://schemas.microsoft.com/office/powerpoint/2010/main" val="43630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D323-6FDB-0123-9403-E10AAAA85FF7}"/>
              </a:ext>
            </a:extLst>
          </p:cNvPr>
          <p:cNvSpPr>
            <a:spLocks noGrp="1"/>
          </p:cNvSpPr>
          <p:nvPr>
            <p:ph type="title"/>
          </p:nvPr>
        </p:nvSpPr>
        <p:spPr/>
        <p:txBody>
          <a:bodyPr>
            <a:normAutofit/>
          </a:bodyPr>
          <a:lstStyle/>
          <a:p>
            <a:r>
              <a:rPr lang="en-GB" dirty="0"/>
              <a:t>Collaboration pro-tips</a:t>
            </a:r>
          </a:p>
        </p:txBody>
      </p:sp>
      <p:sp>
        <p:nvSpPr>
          <p:cNvPr id="3" name="Content Placeholder 2">
            <a:extLst>
              <a:ext uri="{FF2B5EF4-FFF2-40B4-BE49-F238E27FC236}">
                <a16:creationId xmlns:a16="http://schemas.microsoft.com/office/drawing/2014/main" id="{5EDBE782-78F0-E3C3-28A9-242373205C2A}"/>
              </a:ext>
            </a:extLst>
          </p:cNvPr>
          <p:cNvSpPr>
            <a:spLocks noGrp="1"/>
          </p:cNvSpPr>
          <p:nvPr>
            <p:ph idx="1"/>
          </p:nvPr>
        </p:nvSpPr>
        <p:spPr>
          <a:xfrm>
            <a:off x="457200" y="1431131"/>
            <a:ext cx="8229600" cy="3163491"/>
          </a:xfrm>
        </p:spPr>
        <p:txBody>
          <a:bodyPr>
            <a:normAutofit fontScale="85000" lnSpcReduction="20000"/>
          </a:bodyPr>
          <a:lstStyle/>
          <a:p>
            <a:r>
              <a:rPr lang="en-GB" dirty="0">
                <a:latin typeface="+mj-lt"/>
              </a:rPr>
              <a:t>Be willing to cede control</a:t>
            </a:r>
          </a:p>
          <a:p>
            <a:r>
              <a:rPr lang="en-GB" dirty="0">
                <a:latin typeface="+mj-lt"/>
              </a:rPr>
              <a:t>Build trust</a:t>
            </a:r>
          </a:p>
          <a:p>
            <a:r>
              <a:rPr lang="en-GB" dirty="0">
                <a:latin typeface="+mj-lt"/>
              </a:rPr>
              <a:t>Communicate, communicate, communicate</a:t>
            </a:r>
          </a:p>
          <a:p>
            <a:r>
              <a:rPr lang="en-AU" dirty="0">
                <a:solidFill>
                  <a:srgbClr val="000000"/>
                </a:solidFill>
                <a:latin typeface="+mj-lt"/>
              </a:rPr>
              <a:t>Actively maintain your authorising environment</a:t>
            </a:r>
          </a:p>
          <a:p>
            <a:r>
              <a:rPr lang="en-GB" dirty="0">
                <a:latin typeface="+mj-lt"/>
              </a:rPr>
              <a:t>Use ‘zippering’ to jointly manage operational functions</a:t>
            </a:r>
          </a:p>
        </p:txBody>
      </p:sp>
    </p:spTree>
    <p:extLst>
      <p:ext uri="{BB962C8B-B14F-4D97-AF65-F5344CB8AC3E}">
        <p14:creationId xmlns:p14="http://schemas.microsoft.com/office/powerpoint/2010/main" val="50931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5F34-AD01-4849-E190-0E2F82BDC35C}"/>
              </a:ext>
            </a:extLst>
          </p:cNvPr>
          <p:cNvSpPr>
            <a:spLocks noGrp="1"/>
          </p:cNvSpPr>
          <p:nvPr>
            <p:ph type="title"/>
          </p:nvPr>
        </p:nvSpPr>
        <p:spPr/>
        <p:txBody>
          <a:bodyPr/>
          <a:lstStyle/>
          <a:p>
            <a:r>
              <a:rPr lang="en-GB" dirty="0"/>
              <a:t>Sustainability is a ‘tough gig’…</a:t>
            </a:r>
          </a:p>
        </p:txBody>
      </p:sp>
      <p:sp>
        <p:nvSpPr>
          <p:cNvPr id="3" name="Content Placeholder 2">
            <a:extLst>
              <a:ext uri="{FF2B5EF4-FFF2-40B4-BE49-F238E27FC236}">
                <a16:creationId xmlns:a16="http://schemas.microsoft.com/office/drawing/2014/main" id="{0C74A838-1848-7419-42BB-15041C727F21}"/>
              </a:ext>
            </a:extLst>
          </p:cNvPr>
          <p:cNvSpPr>
            <a:spLocks noGrp="1"/>
          </p:cNvSpPr>
          <p:nvPr>
            <p:ph idx="1"/>
          </p:nvPr>
        </p:nvSpPr>
        <p:spPr/>
        <p:txBody>
          <a:bodyPr anchor="ctr"/>
          <a:lstStyle/>
          <a:p>
            <a:pPr marL="0" indent="0">
              <a:buNone/>
            </a:pPr>
            <a:r>
              <a:rPr lang="en-AU" sz="3200" dirty="0">
                <a:effectLst/>
                <a:latin typeface="TimesNewRomanPS"/>
              </a:rPr>
              <a:t>“the view from the trenches </a:t>
            </a:r>
            <a:r>
              <a:rPr lang="en-AU" sz="3200" dirty="0" err="1">
                <a:effectLst/>
                <a:latin typeface="TimesNewRomanPS"/>
              </a:rPr>
              <a:t>ain’t</a:t>
            </a:r>
            <a:r>
              <a:rPr lang="en-AU" sz="3200" dirty="0">
                <a:effectLst/>
                <a:latin typeface="TimesNewRomanPS"/>
              </a:rPr>
              <a:t> pretty . . . We’re dying on the battlefield. It’s a tough gig being a sustainability practitioner in corporate Australia as it currently stands.” </a:t>
            </a:r>
          </a:p>
          <a:p>
            <a:pPr marL="0" indent="0" algn="r">
              <a:buNone/>
            </a:pPr>
            <a:r>
              <a:rPr lang="en-AU" sz="2800" dirty="0">
                <a:effectLst/>
                <a:latin typeface="TimesNewRomanPS"/>
              </a:rPr>
              <a:t>Anita Mitchell 2014</a:t>
            </a:r>
            <a:endParaRPr lang="en-AU" sz="2800" dirty="0"/>
          </a:p>
        </p:txBody>
      </p:sp>
    </p:spTree>
    <p:extLst>
      <p:ext uri="{BB962C8B-B14F-4D97-AF65-F5344CB8AC3E}">
        <p14:creationId xmlns:p14="http://schemas.microsoft.com/office/powerpoint/2010/main" val="86061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5644-FC75-D3E4-25D1-9808CBC570C1}"/>
              </a:ext>
            </a:extLst>
          </p:cNvPr>
          <p:cNvSpPr>
            <a:spLocks noGrp="1"/>
          </p:cNvSpPr>
          <p:nvPr>
            <p:ph type="title"/>
          </p:nvPr>
        </p:nvSpPr>
        <p:spPr/>
        <p:txBody>
          <a:bodyPr/>
          <a:lstStyle/>
          <a:p>
            <a:r>
              <a:rPr lang="en-US" dirty="0"/>
              <a:t>Collaborate better…</a:t>
            </a:r>
          </a:p>
        </p:txBody>
      </p:sp>
      <p:sp>
        <p:nvSpPr>
          <p:cNvPr id="3" name="Content Placeholder 2">
            <a:extLst>
              <a:ext uri="{FF2B5EF4-FFF2-40B4-BE49-F238E27FC236}">
                <a16:creationId xmlns:a16="http://schemas.microsoft.com/office/drawing/2014/main" id="{378AFA3A-2B4A-5073-2FA2-14DB8863929F}"/>
              </a:ext>
            </a:extLst>
          </p:cNvPr>
          <p:cNvSpPr>
            <a:spLocks noGrp="1"/>
          </p:cNvSpPr>
          <p:nvPr>
            <p:ph idx="1"/>
          </p:nvPr>
        </p:nvSpPr>
        <p:spPr>
          <a:xfrm>
            <a:off x="457200" y="1740311"/>
            <a:ext cx="8229600" cy="2854312"/>
          </a:xfrm>
        </p:spPr>
        <p:txBody>
          <a:bodyPr>
            <a:normAutofit fontScale="77500" lnSpcReduction="20000"/>
          </a:bodyPr>
          <a:lstStyle/>
          <a:p>
            <a:pPr marL="0" indent="0" algn="ctr">
              <a:buNone/>
            </a:pPr>
            <a:r>
              <a:rPr lang="en-AU" sz="3600" dirty="0">
                <a:effectLst/>
                <a:latin typeface="Georgia" panose="02040502050405020303" pitchFamily="18" charset="0"/>
              </a:rPr>
              <a:t>“Collaboration between players is key but difficult to achieve. In the traditional economy, players at different ends of the value chain rarely engage with each other, so circular innovations are often costly with low levels of adoption.”</a:t>
            </a:r>
          </a:p>
          <a:p>
            <a:pPr marL="0" indent="0" algn="r">
              <a:spcAft>
                <a:spcPts val="0"/>
              </a:spcAft>
              <a:buNone/>
            </a:pPr>
            <a:endParaRPr lang="en-AU" sz="2600" dirty="0">
              <a:effectLst/>
              <a:latin typeface="Georgia" panose="02040502050405020303" pitchFamily="18" charset="0"/>
            </a:endParaRPr>
          </a:p>
          <a:p>
            <a:pPr marL="0" indent="0" algn="r">
              <a:spcAft>
                <a:spcPts val="0"/>
              </a:spcAft>
              <a:buNone/>
            </a:pPr>
            <a:r>
              <a:rPr lang="en-AU" sz="2600" dirty="0">
                <a:effectLst/>
                <a:latin typeface="Georgia" panose="02040502050405020303" pitchFamily="18" charset="0"/>
              </a:rPr>
              <a:t>Jacqueline </a:t>
            </a:r>
            <a:r>
              <a:rPr lang="en-AU" sz="2600" dirty="0" err="1">
                <a:effectLst/>
                <a:latin typeface="Georgia" panose="02040502050405020303" pitchFamily="18" charset="0"/>
              </a:rPr>
              <a:t>Poh</a:t>
            </a:r>
            <a:r>
              <a:rPr lang="en-AU" sz="2600" dirty="0">
                <a:effectLst/>
                <a:latin typeface="Georgia" panose="02040502050405020303" pitchFamily="18" charset="0"/>
              </a:rPr>
              <a:t>, Managing Director, </a:t>
            </a:r>
          </a:p>
          <a:p>
            <a:pPr marL="0" indent="0" algn="r">
              <a:spcAft>
                <a:spcPts val="0"/>
              </a:spcAft>
              <a:buNone/>
            </a:pPr>
            <a:r>
              <a:rPr lang="en-AU" sz="2600" dirty="0">
                <a:effectLst/>
                <a:latin typeface="Georgia" panose="02040502050405020303" pitchFamily="18" charset="0"/>
              </a:rPr>
              <a:t>Singapore Economic Development Board</a:t>
            </a:r>
          </a:p>
        </p:txBody>
      </p:sp>
    </p:spTree>
    <p:extLst>
      <p:ext uri="{BB962C8B-B14F-4D97-AF65-F5344CB8AC3E}">
        <p14:creationId xmlns:p14="http://schemas.microsoft.com/office/powerpoint/2010/main" val="222194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A516-DF90-5839-3022-F1E33FACBEF8}"/>
              </a:ext>
            </a:extLst>
          </p:cNvPr>
          <p:cNvSpPr>
            <a:spLocks noGrp="1"/>
          </p:cNvSpPr>
          <p:nvPr>
            <p:ph type="title"/>
          </p:nvPr>
        </p:nvSpPr>
        <p:spPr/>
        <p:txBody>
          <a:bodyPr/>
          <a:lstStyle/>
          <a:p>
            <a:r>
              <a:rPr lang="en-GB" dirty="0"/>
              <a:t>Not </a:t>
            </a:r>
            <a:r>
              <a:rPr lang="en-GB"/>
              <a:t>a panacea</a:t>
            </a:r>
            <a:endParaRPr lang="en-GB" dirty="0"/>
          </a:p>
        </p:txBody>
      </p:sp>
      <p:sp>
        <p:nvSpPr>
          <p:cNvPr id="3" name="Content Placeholder 2">
            <a:extLst>
              <a:ext uri="{FF2B5EF4-FFF2-40B4-BE49-F238E27FC236}">
                <a16:creationId xmlns:a16="http://schemas.microsoft.com/office/drawing/2014/main" id="{174182AE-D271-D228-532A-1DA1DE4A8345}"/>
              </a:ext>
            </a:extLst>
          </p:cNvPr>
          <p:cNvSpPr>
            <a:spLocks noGrp="1"/>
          </p:cNvSpPr>
          <p:nvPr>
            <p:ph idx="1"/>
          </p:nvPr>
        </p:nvSpPr>
        <p:spPr>
          <a:xfrm>
            <a:off x="457200" y="1915885"/>
            <a:ext cx="8229600" cy="2678737"/>
          </a:xfrm>
        </p:spPr>
        <p:txBody>
          <a:bodyPr/>
          <a:lstStyle/>
          <a:p>
            <a:pPr marL="0" indent="0" algn="ctr">
              <a:buNone/>
            </a:pPr>
            <a:r>
              <a:rPr lang="en-GB" sz="3600" dirty="0"/>
              <a:t>“</a:t>
            </a:r>
            <a:r>
              <a:rPr lang="en-AU" sz="3600" b="0" i="0" u="none" strike="noStrike" dirty="0">
                <a:solidFill>
                  <a:srgbClr val="404040"/>
                </a:solidFill>
                <a:effectLst/>
                <a:latin typeface="Georgia" panose="02040502050405020303" pitchFamily="18" charset="0"/>
              </a:rPr>
              <a:t>collaboration is not an easy answer to hard problems but a hard answer to hard problems</a:t>
            </a:r>
            <a:r>
              <a:rPr lang="en-GB" sz="3600" dirty="0"/>
              <a:t>”</a:t>
            </a:r>
          </a:p>
          <a:p>
            <a:pPr marL="0" indent="0" algn="r">
              <a:buNone/>
            </a:pPr>
            <a:r>
              <a:rPr lang="en-GB" dirty="0">
                <a:solidFill>
                  <a:schemeClr val="bg2"/>
                </a:solidFill>
                <a:latin typeface="Georgia" panose="02040502050405020303" pitchFamily="18" charset="0"/>
              </a:rPr>
              <a:t>– Bryson et al</a:t>
            </a:r>
          </a:p>
        </p:txBody>
      </p:sp>
    </p:spTree>
    <p:extLst>
      <p:ext uri="{BB962C8B-B14F-4D97-AF65-F5344CB8AC3E}">
        <p14:creationId xmlns:p14="http://schemas.microsoft.com/office/powerpoint/2010/main" val="107595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E917A-9E36-7615-1994-7A849A08EE41}"/>
              </a:ext>
            </a:extLst>
          </p:cNvPr>
          <p:cNvSpPr>
            <a:spLocks noGrp="1"/>
          </p:cNvSpPr>
          <p:nvPr>
            <p:ph type="title"/>
          </p:nvPr>
        </p:nvSpPr>
        <p:spPr/>
        <p:txBody>
          <a:bodyPr/>
          <a:lstStyle/>
          <a:p>
            <a:r>
              <a:rPr lang="en-GB" dirty="0"/>
              <a:t>For the fridge door…</a:t>
            </a:r>
          </a:p>
        </p:txBody>
      </p:sp>
      <p:pic>
        <p:nvPicPr>
          <p:cNvPr id="29" name="Picture 28">
            <a:extLst>
              <a:ext uri="{FF2B5EF4-FFF2-40B4-BE49-F238E27FC236}">
                <a16:creationId xmlns:a16="http://schemas.microsoft.com/office/drawing/2014/main" id="{9E90E54F-C1CB-670B-3DEB-AFE268D654E4}"/>
              </a:ext>
            </a:extLst>
          </p:cNvPr>
          <p:cNvPicPr>
            <a:picLocks noChangeAspect="1"/>
          </p:cNvPicPr>
          <p:nvPr/>
        </p:nvPicPr>
        <p:blipFill>
          <a:blip r:embed="rId3"/>
          <a:stretch>
            <a:fillRect/>
          </a:stretch>
        </p:blipFill>
        <p:spPr>
          <a:xfrm>
            <a:off x="667657" y="1570197"/>
            <a:ext cx="7808686" cy="3350146"/>
          </a:xfrm>
          <a:prstGeom prst="rect">
            <a:avLst/>
          </a:prstGeom>
        </p:spPr>
      </p:pic>
    </p:spTree>
    <p:extLst>
      <p:ext uri="{BB962C8B-B14F-4D97-AF65-F5344CB8AC3E}">
        <p14:creationId xmlns:p14="http://schemas.microsoft.com/office/powerpoint/2010/main" val="354644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F949-59A4-596D-5527-A4E0C0E69AAE}"/>
              </a:ext>
            </a:extLst>
          </p:cNvPr>
          <p:cNvSpPr>
            <a:spLocks noGrp="1"/>
          </p:cNvSpPr>
          <p:nvPr>
            <p:ph type="title"/>
          </p:nvPr>
        </p:nvSpPr>
        <p:spPr/>
        <p:txBody>
          <a:bodyPr/>
          <a:lstStyle/>
          <a:p>
            <a:r>
              <a:rPr lang="en-GB" dirty="0"/>
              <a:t>Getting to the doughnut</a:t>
            </a:r>
          </a:p>
        </p:txBody>
      </p:sp>
      <p:sp>
        <p:nvSpPr>
          <p:cNvPr id="3" name="Content Placeholder 2">
            <a:extLst>
              <a:ext uri="{FF2B5EF4-FFF2-40B4-BE49-F238E27FC236}">
                <a16:creationId xmlns:a16="http://schemas.microsoft.com/office/drawing/2014/main" id="{FF4AAF7B-1D22-A1D3-8748-3FD3683F3F62}"/>
              </a:ext>
            </a:extLst>
          </p:cNvPr>
          <p:cNvSpPr>
            <a:spLocks noGrp="1"/>
          </p:cNvSpPr>
          <p:nvPr>
            <p:ph idx="1"/>
          </p:nvPr>
        </p:nvSpPr>
        <p:spPr>
          <a:xfrm>
            <a:off x="457200" y="1437085"/>
            <a:ext cx="5067300" cy="3157538"/>
          </a:xfrm>
        </p:spPr>
        <p:txBody>
          <a:bodyPr>
            <a:normAutofit fontScale="85000" lnSpcReduction="20000"/>
          </a:bodyPr>
          <a:lstStyle/>
          <a:p>
            <a:r>
              <a:rPr lang="en-GB" dirty="0"/>
              <a:t>Think outside the box</a:t>
            </a:r>
          </a:p>
          <a:p>
            <a:r>
              <a:rPr lang="en-GB" dirty="0"/>
              <a:t>Challenge traditional assumptions</a:t>
            </a:r>
          </a:p>
          <a:p>
            <a:r>
              <a:rPr lang="en-GB" dirty="0"/>
              <a:t>Question the axiom ‘growth is good’</a:t>
            </a:r>
          </a:p>
          <a:p>
            <a:r>
              <a:rPr lang="en-GB" dirty="0"/>
              <a:t>What is ecologically safe &amp; socially just</a:t>
            </a:r>
          </a:p>
        </p:txBody>
      </p:sp>
      <p:pic>
        <p:nvPicPr>
          <p:cNvPr id="6" name="Picture 5" descr="A book cover of economics&#10;&#10;Description automatically generated">
            <a:extLst>
              <a:ext uri="{FF2B5EF4-FFF2-40B4-BE49-F238E27FC236}">
                <a16:creationId xmlns:a16="http://schemas.microsoft.com/office/drawing/2014/main" id="{11F7F0AC-C5C5-BB07-C5A0-EA7D10831C3A}"/>
              </a:ext>
            </a:extLst>
          </p:cNvPr>
          <p:cNvPicPr>
            <a:picLocks noChangeAspect="1"/>
          </p:cNvPicPr>
          <p:nvPr/>
        </p:nvPicPr>
        <p:blipFill>
          <a:blip r:embed="rId3"/>
          <a:stretch>
            <a:fillRect/>
          </a:stretch>
        </p:blipFill>
        <p:spPr>
          <a:xfrm>
            <a:off x="6233319" y="846751"/>
            <a:ext cx="2475707" cy="3722868"/>
          </a:xfrm>
          <a:prstGeom prst="rect">
            <a:avLst/>
          </a:prstGeom>
        </p:spPr>
      </p:pic>
    </p:spTree>
    <p:extLst>
      <p:ext uri="{BB962C8B-B14F-4D97-AF65-F5344CB8AC3E}">
        <p14:creationId xmlns:p14="http://schemas.microsoft.com/office/powerpoint/2010/main" val="61692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Transforming ‘Business as Usual’</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GB" sz="4000" dirty="0"/>
              <a:t>Collaboration often pursued when traditional approaches have failed</a:t>
            </a:r>
          </a:p>
          <a:p>
            <a:pPr>
              <a:lnSpc>
                <a:spcPct val="120000"/>
              </a:lnSpc>
            </a:pPr>
            <a:r>
              <a:rPr lang="en-GB" sz="4000"/>
              <a:t>No single </a:t>
            </a:r>
            <a:r>
              <a:rPr lang="en-GB" sz="4000" dirty="0"/>
              <a:t>organisation or sector acting on its own has the capacity or capability to solve complex problems</a:t>
            </a:r>
          </a:p>
          <a:p>
            <a:pPr>
              <a:lnSpc>
                <a:spcPct val="120000"/>
              </a:lnSpc>
            </a:pPr>
            <a:r>
              <a:rPr lang="en-GB" sz="4000" dirty="0"/>
              <a:t>Often requires a departure from accepted ‘legacy’ conventions, practices, norms, rules and boundaries</a:t>
            </a:r>
          </a:p>
          <a:p>
            <a:pPr>
              <a:lnSpc>
                <a:spcPct val="120000"/>
              </a:lnSpc>
            </a:pPr>
            <a:r>
              <a:rPr lang="en-GB" sz="4000" dirty="0"/>
              <a:t>Entails agendas for change that can meet internal resistance</a:t>
            </a:r>
          </a:p>
        </p:txBody>
      </p:sp>
    </p:spTree>
    <p:extLst>
      <p:ext uri="{BB962C8B-B14F-4D97-AF65-F5344CB8AC3E}">
        <p14:creationId xmlns:p14="http://schemas.microsoft.com/office/powerpoint/2010/main" val="135383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37F2-7746-B3E6-21ED-A497173397BA}"/>
              </a:ext>
            </a:extLst>
          </p:cNvPr>
          <p:cNvSpPr>
            <a:spLocks noGrp="1"/>
          </p:cNvSpPr>
          <p:nvPr>
            <p:ph type="title"/>
          </p:nvPr>
        </p:nvSpPr>
        <p:spPr/>
        <p:txBody>
          <a:bodyPr/>
          <a:lstStyle/>
          <a:p>
            <a:r>
              <a:rPr lang="en-GB" dirty="0"/>
              <a:t>Collaboration by design</a:t>
            </a:r>
          </a:p>
        </p:txBody>
      </p:sp>
      <p:sp>
        <p:nvSpPr>
          <p:cNvPr id="3" name="Content Placeholder 2">
            <a:extLst>
              <a:ext uri="{FF2B5EF4-FFF2-40B4-BE49-F238E27FC236}">
                <a16:creationId xmlns:a16="http://schemas.microsoft.com/office/drawing/2014/main" id="{56F4C6A5-7562-32CC-6A92-497F0EF7FAB9}"/>
              </a:ext>
            </a:extLst>
          </p:cNvPr>
          <p:cNvSpPr>
            <a:spLocks noGrp="1"/>
          </p:cNvSpPr>
          <p:nvPr>
            <p:ph idx="1"/>
          </p:nvPr>
        </p:nvSpPr>
        <p:spPr/>
        <p:txBody>
          <a:bodyPr>
            <a:normAutofit lnSpcReduction="10000"/>
          </a:bodyPr>
          <a:lstStyle/>
          <a:p>
            <a:r>
              <a:rPr lang="en-GB" dirty="0"/>
              <a:t>There is no one-size-fits-all template</a:t>
            </a:r>
          </a:p>
          <a:p>
            <a:r>
              <a:rPr lang="en-GB" dirty="0"/>
              <a:t>All collaborations are unique and context-dependent</a:t>
            </a:r>
          </a:p>
          <a:p>
            <a:r>
              <a:rPr lang="en-GB" dirty="0"/>
              <a:t>Built on a comprehensive, and shared, understanding of the problem</a:t>
            </a:r>
          </a:p>
          <a:p>
            <a:endParaRPr lang="en-GB" dirty="0"/>
          </a:p>
        </p:txBody>
      </p:sp>
    </p:spTree>
    <p:extLst>
      <p:ext uri="{BB962C8B-B14F-4D97-AF65-F5344CB8AC3E}">
        <p14:creationId xmlns:p14="http://schemas.microsoft.com/office/powerpoint/2010/main" val="181507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pathway to impact</a:t>
            </a:r>
          </a:p>
        </p:txBody>
      </p:sp>
      <p:sp>
        <p:nvSpPr>
          <p:cNvPr id="3" name="Content Placeholder 2"/>
          <p:cNvSpPr>
            <a:spLocks noGrp="1"/>
          </p:cNvSpPr>
          <p:nvPr>
            <p:ph idx="1"/>
          </p:nvPr>
        </p:nvSpPr>
        <p:spPr/>
        <p:txBody>
          <a:bodyPr>
            <a:normAutofit fontScale="92500" lnSpcReduction="10000"/>
          </a:bodyPr>
          <a:lstStyle/>
          <a:p>
            <a:pPr>
              <a:lnSpc>
                <a:spcPct val="120000"/>
              </a:lnSpc>
            </a:pPr>
            <a:r>
              <a:rPr lang="en-GB" dirty="0"/>
              <a:t>Requires clear pathways to impact, together with a strong evidential base.</a:t>
            </a:r>
          </a:p>
          <a:p>
            <a:r>
              <a:rPr lang="en-GB" dirty="0"/>
              <a:t>Partner organisations can sometimes be impatient for results.</a:t>
            </a:r>
          </a:p>
          <a:p>
            <a:r>
              <a:rPr lang="en-GB" kern="1200" dirty="0"/>
              <a:t>NOT the same as project management</a:t>
            </a:r>
            <a:endParaRPr lang="en-GB" sz="3200" dirty="0"/>
          </a:p>
          <a:p>
            <a:endParaRPr lang="en-GB" dirty="0"/>
          </a:p>
        </p:txBody>
      </p:sp>
    </p:spTree>
    <p:extLst>
      <p:ext uri="{BB962C8B-B14F-4D97-AF65-F5344CB8AC3E}">
        <p14:creationId xmlns:p14="http://schemas.microsoft.com/office/powerpoint/2010/main" val="368591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Collaborative intelligence (CQ)</a:t>
            </a:r>
          </a:p>
        </p:txBody>
      </p:sp>
      <p:sp>
        <p:nvSpPr>
          <p:cNvPr id="3" name="Content Placeholder 2"/>
          <p:cNvSpPr>
            <a:spLocks noGrp="1"/>
          </p:cNvSpPr>
          <p:nvPr>
            <p:ph idx="1"/>
          </p:nvPr>
        </p:nvSpPr>
        <p:spPr>
          <a:xfrm>
            <a:off x="457200" y="1437084"/>
            <a:ext cx="8229600" cy="3628402"/>
          </a:xfrm>
        </p:spPr>
        <p:txBody>
          <a:bodyPr>
            <a:normAutofit fontScale="77500" lnSpcReduction="20000"/>
          </a:bodyPr>
          <a:lstStyle/>
          <a:p>
            <a:pPr>
              <a:lnSpc>
                <a:spcPct val="120000"/>
              </a:lnSpc>
            </a:pPr>
            <a:r>
              <a:rPr lang="en-GB" dirty="0"/>
              <a:t>CQ refers to the mindset necessary for collaboration to flourish. </a:t>
            </a:r>
          </a:p>
          <a:p>
            <a:r>
              <a:rPr lang="en-GB" dirty="0"/>
              <a:t>Interpersonal relationships are important building blocks of collaborative action.</a:t>
            </a:r>
          </a:p>
          <a:p>
            <a:r>
              <a:rPr lang="en-GB" dirty="0"/>
              <a:t>Collaborators need to bring appropriate aptitudes and skills to the table.</a:t>
            </a:r>
          </a:p>
          <a:p>
            <a:r>
              <a:rPr lang="en-GB" dirty="0"/>
              <a:t>Individual members of collaborative frameworks need ‘</a:t>
            </a:r>
            <a:r>
              <a:rPr lang="en-GB" i="1" dirty="0"/>
              <a:t>authority</a:t>
            </a:r>
            <a:r>
              <a:rPr lang="en-GB" dirty="0"/>
              <a:t>’ to collaborate.</a:t>
            </a:r>
          </a:p>
          <a:p>
            <a:endParaRPr lang="en-GB" dirty="0"/>
          </a:p>
        </p:txBody>
      </p:sp>
    </p:spTree>
    <p:extLst>
      <p:ext uri="{BB962C8B-B14F-4D97-AF65-F5344CB8AC3E}">
        <p14:creationId xmlns:p14="http://schemas.microsoft.com/office/powerpoint/2010/main" val="182488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0A9F9-47B7-67E1-8E25-42229A82FD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343CEF-EF20-2E0D-7093-F805F4948B17}"/>
              </a:ext>
            </a:extLst>
          </p:cNvPr>
          <p:cNvSpPr>
            <a:spLocks noGrp="1"/>
          </p:cNvSpPr>
          <p:nvPr>
            <p:ph type="title"/>
          </p:nvPr>
        </p:nvSpPr>
        <p:spPr/>
        <p:txBody>
          <a:bodyPr/>
          <a:lstStyle/>
          <a:p>
            <a:r>
              <a:rPr lang="en-GB" dirty="0"/>
              <a:t>Organisational intelligence</a:t>
            </a:r>
          </a:p>
        </p:txBody>
      </p:sp>
      <p:sp>
        <p:nvSpPr>
          <p:cNvPr id="3" name="Content Placeholder 2">
            <a:extLst>
              <a:ext uri="{FF2B5EF4-FFF2-40B4-BE49-F238E27FC236}">
                <a16:creationId xmlns:a16="http://schemas.microsoft.com/office/drawing/2014/main" id="{57062E74-F89B-AFA6-3F08-20230EBA3E85}"/>
              </a:ext>
            </a:extLst>
          </p:cNvPr>
          <p:cNvSpPr>
            <a:spLocks noGrp="1"/>
          </p:cNvSpPr>
          <p:nvPr>
            <p:ph idx="1"/>
          </p:nvPr>
        </p:nvSpPr>
        <p:spPr>
          <a:xfrm>
            <a:off x="457200" y="1437084"/>
            <a:ext cx="8229600" cy="3628402"/>
          </a:xfrm>
        </p:spPr>
        <p:txBody>
          <a:bodyPr>
            <a:normAutofit fontScale="70000" lnSpcReduction="20000"/>
          </a:bodyPr>
          <a:lstStyle/>
          <a:p>
            <a:r>
              <a:rPr lang="en-GB" dirty="0"/>
              <a:t>Organisational intelligence determines the nature of the ‘authorising environment’</a:t>
            </a:r>
          </a:p>
          <a:p>
            <a:r>
              <a:rPr lang="en-GB" dirty="0"/>
              <a:t>Organisations can be constrained by internalised ‘logics’</a:t>
            </a:r>
          </a:p>
          <a:p>
            <a:r>
              <a:rPr lang="en-GB" dirty="0"/>
              <a:t>Determines whether CQ is rewarded and reinforced, or discouraged and repressed</a:t>
            </a:r>
          </a:p>
          <a:p>
            <a:r>
              <a:rPr lang="en-GB" dirty="0"/>
              <a:t>Organisational logics of partners </a:t>
            </a:r>
            <a:r>
              <a:rPr lang="en-GB" i="1" dirty="0"/>
              <a:t>can</a:t>
            </a:r>
            <a:r>
              <a:rPr lang="en-GB" dirty="0"/>
              <a:t> clash</a:t>
            </a:r>
          </a:p>
          <a:p>
            <a:r>
              <a:rPr lang="en-GB" dirty="0"/>
              <a:t>CQ enables partners to navigate &amp; bridge cultural differences</a:t>
            </a:r>
          </a:p>
        </p:txBody>
      </p:sp>
    </p:spTree>
    <p:extLst>
      <p:ext uri="{BB962C8B-B14F-4D97-AF65-F5344CB8AC3E}">
        <p14:creationId xmlns:p14="http://schemas.microsoft.com/office/powerpoint/2010/main" val="117529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Organisational siloes</a:t>
            </a:r>
            <a:endParaRPr lang="en-US" dirty="0"/>
          </a:p>
        </p:txBody>
      </p:sp>
      <p:sp>
        <p:nvSpPr>
          <p:cNvPr id="3" name="Content Placeholder 2"/>
          <p:cNvSpPr>
            <a:spLocks noGrp="1"/>
          </p:cNvSpPr>
          <p:nvPr>
            <p:ph idx="1"/>
          </p:nvPr>
        </p:nvSpPr>
        <p:spPr/>
        <p:txBody>
          <a:bodyPr>
            <a:normAutofit fontScale="85000" lnSpcReduction="10000"/>
          </a:bodyPr>
          <a:lstStyle/>
          <a:p>
            <a:r>
              <a:rPr lang="en-GB" dirty="0"/>
              <a:t>Siloed behaviour can be a barrier to collaboration</a:t>
            </a:r>
          </a:p>
          <a:p>
            <a:r>
              <a:rPr lang="en-GB" dirty="0"/>
              <a:t>Authorising environment is critical for success</a:t>
            </a:r>
          </a:p>
          <a:p>
            <a:r>
              <a:rPr lang="en-GB" dirty="0"/>
              <a:t>Needs clear unambiguous authority to collaborate</a:t>
            </a:r>
          </a:p>
          <a:p>
            <a:r>
              <a:rPr lang="en-GB" dirty="0"/>
              <a:t>Collaboration needs a persuasive rationale</a:t>
            </a:r>
          </a:p>
          <a:p>
            <a:r>
              <a:rPr lang="en-GB" dirty="0"/>
              <a:t>Not a response to resource scarcity</a:t>
            </a:r>
          </a:p>
          <a:p>
            <a:endParaRPr lang="en-GB" dirty="0"/>
          </a:p>
        </p:txBody>
      </p:sp>
    </p:spTree>
    <p:extLst>
      <p:ext uri="{BB962C8B-B14F-4D97-AF65-F5344CB8AC3E}">
        <p14:creationId xmlns:p14="http://schemas.microsoft.com/office/powerpoint/2010/main" val="221139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Leadership and assurance</a:t>
            </a:r>
            <a:endParaRPr lang="en-GB" dirty="0"/>
          </a:p>
        </p:txBody>
      </p:sp>
      <p:sp>
        <p:nvSpPr>
          <p:cNvPr id="3" name="Content Placeholder 2"/>
          <p:cNvSpPr>
            <a:spLocks noGrp="1"/>
          </p:cNvSpPr>
          <p:nvPr>
            <p:ph idx="1"/>
          </p:nvPr>
        </p:nvSpPr>
        <p:spPr/>
        <p:txBody>
          <a:bodyPr>
            <a:normAutofit/>
          </a:bodyPr>
          <a:lstStyle/>
          <a:p>
            <a:r>
              <a:rPr lang="en-GB" kern="1200" dirty="0"/>
              <a:t>Sustaining trust through distributed leadership</a:t>
            </a:r>
          </a:p>
          <a:p>
            <a:r>
              <a:rPr lang="en-GB" kern="1200" dirty="0"/>
              <a:t>Formal authority and assurance can be enhanced by ‘collaboration champions’</a:t>
            </a:r>
          </a:p>
          <a:p>
            <a:r>
              <a:rPr lang="en-GB" kern="1200" dirty="0"/>
              <a:t>A robust governance framework</a:t>
            </a:r>
            <a:endParaRPr lang="en-GB" dirty="0"/>
          </a:p>
        </p:txBody>
      </p:sp>
    </p:spTree>
    <p:extLst>
      <p:ext uri="{BB962C8B-B14F-4D97-AF65-F5344CB8AC3E}">
        <p14:creationId xmlns:p14="http://schemas.microsoft.com/office/powerpoint/2010/main" val="2904071509"/>
      </p:ext>
    </p:extLst>
  </p:cSld>
  <p:clrMapOvr>
    <a:masterClrMapping/>
  </p:clrMapOvr>
</p:sld>
</file>

<file path=ppt/theme/theme1.xml><?xml version="1.0" encoding="utf-8"?>
<a:theme xmlns:a="http://schemas.openxmlformats.org/drawingml/2006/main" name="Default Theme">
  <a:themeElements>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UPowerpointTemplate2010">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U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U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U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U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U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U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U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U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U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U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U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63737EDB270947BB521B531738C999" ma:contentTypeVersion="6" ma:contentTypeDescription="Create a new document." ma:contentTypeScope="" ma:versionID="557ad1332379830e747e489cbd40b36e">
  <xsd:schema xmlns:xsd="http://www.w3.org/2001/XMLSchema" xmlns:xs="http://www.w3.org/2001/XMLSchema" xmlns:p="http://schemas.microsoft.com/office/2006/metadata/properties" xmlns:ns2="6679147d-f3e0-4428-9f88-abb34dc925f6" xmlns:ns3="1b027b9a-e7d1-4268-878d-a88f88110877" xmlns:ns4="77342a18-84af-4da7-9c4b-8f6747e69445" xmlns:ns5="f62c8c10-1917-4985-9c93-94928b0307e3" targetNamespace="http://schemas.microsoft.com/office/2006/metadata/properties" ma:root="true" ma:fieldsID="8f80caa3eb3c3a46477c98d911b328f8" ns2:_="" ns3:_="" ns4:_="" ns5:_="">
    <xsd:import namespace="6679147d-f3e0-4428-9f88-abb34dc925f6"/>
    <xsd:import namespace="1b027b9a-e7d1-4268-878d-a88f88110877"/>
    <xsd:import namespace="77342a18-84af-4da7-9c4b-8f6747e69445"/>
    <xsd:import namespace="f62c8c10-1917-4985-9c93-94928b0307e3"/>
    <xsd:element name="properties">
      <xsd:complexType>
        <xsd:sequence>
          <xsd:element name="documentManagement">
            <xsd:complexType>
              <xsd:all>
                <xsd:element ref="ns2:i5aaf5fcc6894645b65c7a29c6476a19" minOccurs="0"/>
                <xsd:element ref="ns3:TaxCatchAll" minOccurs="0"/>
                <xsd:element ref="ns3:TaxCatchAllLabel" minOccurs="0"/>
                <xsd:element ref="ns4:a5dd2779d0f74165b3ee02b306aad3bb" minOccurs="0"/>
                <xsd:element ref="ns4:k0a51cf79e604745857a03ab6484fba4"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79147d-f3e0-4428-9f88-abb34dc925f6" elementFormDefault="qualified">
    <xsd:import namespace="http://schemas.microsoft.com/office/2006/documentManagement/types"/>
    <xsd:import namespace="http://schemas.microsoft.com/office/infopath/2007/PartnerControls"/>
    <xsd:element name="i5aaf5fcc6894645b65c7a29c6476a19" ma:index="8" nillable="true" ma:displayName="Brand_0" ma:hidden="true" ma:internalName="i5aaf5fcc6894645b65c7a29c6476a19">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027b9a-e7d1-4268-878d-a88f88110877"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77250342-1222-4875-af4e-90186ed2b46c}" ma:internalName="TaxCatchAll" ma:showField="CatchAllData" ma:web="1b027b9a-e7d1-4268-878d-a88f881108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77250342-1222-4875-af4e-90186ed2b46c}" ma:internalName="TaxCatchAllLabel" ma:readOnly="true" ma:showField="CatchAllDataLabel" ma:web="1b027b9a-e7d1-4268-878d-a88f881108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7342a18-84af-4da7-9c4b-8f6747e69445" elementFormDefault="qualified">
    <xsd:import namespace="http://schemas.microsoft.com/office/2006/documentManagement/types"/>
    <xsd:import namespace="http://schemas.microsoft.com/office/infopath/2007/PartnerControls"/>
    <xsd:element name="a5dd2779d0f74165b3ee02b306aad3bb" ma:index="11" nillable="true" ma:displayName="OrganisationalStructure_0" ma:hidden="true" ma:internalName="a5dd2779d0f74165b3ee02b306aad3bb">
      <xsd:simpleType>
        <xsd:restriction base="dms:Note"/>
      </xsd:simpleType>
    </xsd:element>
    <xsd:element name="k0a51cf79e604745857a03ab6484fba4" ma:index="12" nillable="true" ma:displayName="Topics_0" ma:hidden="true" ma:internalName="k0a51cf79e604745857a03ab6484fba4">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2c8c10-1917-4985-9c93-94928b0307e3" elementFormDefault="qualified">
    <xsd:import namespace="http://schemas.microsoft.com/office/2006/documentManagement/types"/>
    <xsd:import namespace="http://schemas.microsoft.com/office/infopath/2007/PartnerControls"/>
    <xsd:element name="lcf76f155ced4ddcb4097134ff3c332f" ma:index="13"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62c8c10-1917-4985-9c93-94928b0307e3" xsi:nil="true"/>
    <k0a51cf79e604745857a03ab6484fba4 xmlns="77342a18-84af-4da7-9c4b-8f6747e69445" xsi:nil="true"/>
    <TaxCatchAll xmlns="1b027b9a-e7d1-4268-878d-a88f88110877" xsi:nil="true"/>
    <a5dd2779d0f74165b3ee02b306aad3bb xmlns="77342a18-84af-4da7-9c4b-8f6747e69445" xsi:nil="true"/>
    <i5aaf5fcc6894645b65c7a29c6476a19 xmlns="6679147d-f3e0-4428-9f88-abb34dc925f6" xsi:nil="true"/>
  </documentManagement>
</p:properties>
</file>

<file path=customXml/itemProps1.xml><?xml version="1.0" encoding="utf-8"?>
<ds:datastoreItem xmlns:ds="http://schemas.openxmlformats.org/officeDocument/2006/customXml" ds:itemID="{A13C34D0-F5C0-458B-B08E-69BA4731C4F0}"/>
</file>

<file path=customXml/itemProps2.xml><?xml version="1.0" encoding="utf-8"?>
<ds:datastoreItem xmlns:ds="http://schemas.openxmlformats.org/officeDocument/2006/customXml" ds:itemID="{E9ADAFF1-388C-4F38-8C5F-E704DF6B5E08}"/>
</file>

<file path=customXml/itemProps3.xml><?xml version="1.0" encoding="utf-8"?>
<ds:datastoreItem xmlns:ds="http://schemas.openxmlformats.org/officeDocument/2006/customXml" ds:itemID="{BCE032FC-5360-4886-B492-3B51F1145078}"/>
</file>

<file path=docProps/app.xml><?xml version="1.0" encoding="utf-8"?>
<Properties xmlns="http://schemas.openxmlformats.org/officeDocument/2006/extended-properties" xmlns:vt="http://schemas.openxmlformats.org/officeDocument/2006/docPropsVTypes">
  <Template>Default Theme.thmx</Template>
  <TotalTime>91714</TotalTime>
  <Words>2392</Words>
  <Application>Microsoft Macintosh PowerPoint</Application>
  <PresentationFormat>On-screen Show (16:9)</PresentationFormat>
  <Paragraphs>196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AkkuratLLWeb</vt:lpstr>
      <vt:lpstr>TimesNewRomanPS</vt:lpstr>
      <vt:lpstr>Arial</vt:lpstr>
      <vt:lpstr>Calibri</vt:lpstr>
      <vt:lpstr>Georgia</vt:lpstr>
      <vt:lpstr>Default Theme</vt:lpstr>
      <vt:lpstr>Core ingredients for good collaboration Circularity 2024</vt:lpstr>
      <vt:lpstr>Getting to the doughnut</vt:lpstr>
      <vt:lpstr>Transforming ‘Business as Usual’</vt:lpstr>
      <vt:lpstr>Collaboration by design</vt:lpstr>
      <vt:lpstr>A pathway to impact</vt:lpstr>
      <vt:lpstr>Collaborative intelligence (CQ)</vt:lpstr>
      <vt:lpstr>Organisational intelligence</vt:lpstr>
      <vt:lpstr>Organisational siloes</vt:lpstr>
      <vt:lpstr>Leadership and assurance</vt:lpstr>
      <vt:lpstr>Collaboration pro-tips</vt:lpstr>
      <vt:lpstr>Sustainability is a ‘tough gig’…</vt:lpstr>
      <vt:lpstr>Collaborate better…</vt:lpstr>
      <vt:lpstr>Not a panacea</vt:lpstr>
      <vt:lpstr>For the fridge door…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Multiparty Collaboration for Public Benefit</dc:title>
  <dc:creator>John Butcher</dc:creator>
  <cp:lastModifiedBy>John Butcher</cp:lastModifiedBy>
  <cp:revision>272</cp:revision>
  <cp:lastPrinted>2024-11-18T04:12:48Z</cp:lastPrinted>
  <dcterms:created xsi:type="dcterms:W3CDTF">2018-06-04T04:25:18Z</dcterms:created>
  <dcterms:modified xsi:type="dcterms:W3CDTF">2024-11-19T04:00:04Z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0x010100BE63737EDB270947BB521B531738C999</vt:lpwstr>
  </property>
</Properties>
</file>