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authors.xml" ContentType="application/vnd.ms-powerpoint.authors+xml"/>
  <Override PartName="/ppt/theme/theme9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45" r:id="rId2"/>
    <p:sldMasterId id="2147483765" r:id="rId3"/>
    <p:sldMasterId id="2147483781" r:id="rId4"/>
    <p:sldMasterId id="2147483801" r:id="rId5"/>
    <p:sldMasterId id="2147483709" r:id="rId6"/>
    <p:sldMasterId id="2147483729" r:id="rId7"/>
  </p:sldMasterIdLst>
  <p:notesMasterIdLst>
    <p:notesMasterId r:id="rId12"/>
  </p:notesMasterIdLst>
  <p:handoutMasterIdLst>
    <p:handoutMasterId r:id="rId13"/>
  </p:handoutMasterIdLst>
  <p:sldIdLst>
    <p:sldId id="18692" r:id="rId8"/>
    <p:sldId id="18702" r:id="rId9"/>
    <p:sldId id="18693" r:id="rId10"/>
    <p:sldId id="18753" r:id="rId11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599">
          <p15:clr>
            <a:srgbClr val="A4A3A4"/>
          </p15:clr>
        </p15:guide>
        <p15:guide id="3" pos="2880">
          <p15:clr>
            <a:srgbClr val="A4A3A4"/>
          </p15:clr>
        </p15:guide>
        <p15:guide id="4" pos="5602" userDrawn="1">
          <p15:clr>
            <a:srgbClr val="A4A3A4"/>
          </p15:clr>
        </p15:guide>
        <p15:guide id="5" pos="15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D6B879F-9A80-A421-F225-728CEBAFEF32}" name="Daroczy, Jenna (CorpAffairs, Black Mountain)" initials="DM" userId="S::dar14c@csiro.au::d3710c05-52fa-4b66-bafa-571c8989bc04" providerId="AD"/>
  <p188:author id="{FA0428B9-9BF9-F77C-F08B-99AC2F37CF69}" name="Zana Sinclair" initials="ZS" userId="S::sin218@csiro.au::bb6f34ff-0a0b-415e-ae22-d263e539a76f" providerId="AD"/>
  <p188:author id="{058027FF-0CA2-E63A-C23C-B101B9C7C3B2}" name="Duffy, Siobhan (CorpAffairs, Black Mountain)" initials="DS(BM" userId="S::duf070@csiro.au::c66c1358-0d58-4d5d-b4f5-c1988d647cb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BDC"/>
    <a:srgbClr val="001D34"/>
    <a:srgbClr val="00A9C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67364" autoAdjust="0"/>
  </p:normalViewPr>
  <p:slideViewPr>
    <p:cSldViewPr showGuides="1">
      <p:cViewPr varScale="1">
        <p:scale>
          <a:sx n="99" d="100"/>
          <a:sy n="99" d="100"/>
        </p:scale>
        <p:origin x="1920" y="84"/>
      </p:cViewPr>
      <p:guideLst>
        <p:guide orient="horz" pos="1620"/>
        <p:guide orient="horz" pos="599"/>
        <p:guide pos="2880"/>
        <p:guide pos="5602"/>
        <p:guide pos="1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howGuides="1">
      <p:cViewPr varScale="1">
        <p:scale>
          <a:sx n="121" d="100"/>
          <a:sy n="121" d="100"/>
        </p:scale>
        <p:origin x="4938" y="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handoutMaster" Target="handoutMasters/handoutMaster1.xml"/><Relationship Id="rId18" Type="http://schemas.microsoft.com/office/2018/10/relationships/authors" Target="authors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3.xml"/><Relationship Id="rId7" Type="http://schemas.openxmlformats.org/officeDocument/2006/relationships/slideMaster" Target="slideMasters/slideMaster7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customXml" Target="../customXml/item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A697C-5849-4DDF-A6C8-08E6893940F4}" type="datetimeFigureOut">
              <a:rPr lang="en-AU" smtClean="0"/>
              <a:pPr/>
              <a:t>27/11/2024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014AF-979A-46D9-9B43-4C67319580D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4441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92BC2-9435-4D31-AEB3-5D5877AD6447}" type="datetimeFigureOut">
              <a:rPr lang="en-AU" smtClean="0"/>
              <a:pPr/>
              <a:t>27/11/2024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96215-5E4C-414D-A8DB-C38AA7CF7C2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3183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6016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3845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4732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141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9144000" cy="25956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859782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4096622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1552" y="4177358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32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4416857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8600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8750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5058857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8600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65854"/>
            <a:ext cx="4038600" cy="3066136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8750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5107243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half horizontal image (about us on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2767500"/>
            <a:ext cx="9143999" cy="23760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805458"/>
            <a:ext cx="8640960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1543707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550788"/>
            <a:ext cx="4032446" cy="318120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2448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2598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351239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+ quar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853836" y="0"/>
            <a:ext cx="2282400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550788"/>
            <a:ext cx="6336702" cy="318120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805458"/>
            <a:ext cx="6336704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1370" y="4878250"/>
            <a:ext cx="5986853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1933981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5395252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9439555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53854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17B52948-05FD-444E-9ADC-BA5285595A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1851670"/>
            <a:ext cx="3960440" cy="2525068"/>
          </a:xfrm>
        </p:spPr>
        <p:txBody>
          <a:bodyPr/>
          <a:lstStyle>
            <a:lvl1pPr marL="0" indent="0">
              <a:lnSpc>
                <a:spcPct val="85000"/>
              </a:lnSpc>
              <a:spcAft>
                <a:spcPts val="0"/>
              </a:spcAft>
              <a:buFontTx/>
              <a:buNone/>
              <a:defRPr sz="4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0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7917595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1275605"/>
            <a:ext cx="7056784" cy="2736305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44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0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1180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0465663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2571750"/>
            <a:ext cx="3600400" cy="2160240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tabLst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tabLst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51521" y="915566"/>
            <a:ext cx="3600399" cy="1440160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4" name="Rectangle 43"/>
          <p:cNvSpPr/>
          <p:nvPr userDrawn="1"/>
        </p:nvSpPr>
        <p:spPr>
          <a:xfrm>
            <a:off x="251520" y="4850173"/>
            <a:ext cx="2808312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6B03B6-C4D9-4B46-A461-4BD384CE34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2929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5231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1851670"/>
            <a:ext cx="3600400" cy="2847245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tabLst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tabLst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tangle 28"/>
          <p:cNvSpPr/>
          <p:nvPr userDrawn="1"/>
        </p:nvSpPr>
        <p:spPr>
          <a:xfrm>
            <a:off x="251520" y="4850173"/>
            <a:ext cx="288032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36676"/>
            <a:ext cx="3672408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F8021B-8237-44DA-97CC-7AE087B0EF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2929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1539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9144000" cy="25956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859782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4096622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51520" y="4850173"/>
            <a:ext cx="295232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FD9A8B-B204-4EC3-9CD2-BA2AD366ED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051" y="4560533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548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859782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4096622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51520" y="4850173"/>
            <a:ext cx="3096344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620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6C1F87-268D-4E82-9F10-8C710E20EE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051" y="4560533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08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partner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9144000" cy="25956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203598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2922403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940152" y="582251"/>
            <a:ext cx="296148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AU" sz="1000" dirty="0">
                <a:solidFill>
                  <a:schemeClr val="bg1"/>
                </a:solidFill>
              </a:rPr>
              <a:t>Australia’s National Science Agency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E9876AC-9600-4B4D-B446-34DCB05E2B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2929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41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3585760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4796275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0631294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131590"/>
            <a:ext cx="8640958" cy="3070944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61850" y="267494"/>
            <a:ext cx="8630630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0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2304648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131590"/>
            <a:ext cx="4038600" cy="3312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4295" y="1131590"/>
            <a:ext cx="4038600" cy="3312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0104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7448846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1022428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5040136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4538494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55556648-49D5-4B5B-92D5-2DB59DEB59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620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2859782"/>
            <a:ext cx="7920880" cy="2016224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4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0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0657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1131590"/>
            <a:ext cx="7200800" cy="36004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44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0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72121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579862"/>
            <a:ext cx="6048672" cy="1008112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tx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51521" y="2715766"/>
            <a:ext cx="6048671" cy="576064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4" name="Rectangle 43"/>
          <p:cNvSpPr/>
          <p:nvPr userDrawn="1"/>
        </p:nvSpPr>
        <p:spPr>
          <a:xfrm>
            <a:off x="251520" y="4850173"/>
            <a:ext cx="295232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B0BF06-28AD-4AE0-B95F-477AF982B2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051" y="4560533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46531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D40E9F-1680-46D9-A966-C00787EC8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051" y="4560533"/>
            <a:ext cx="1567204" cy="360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075806"/>
            <a:ext cx="7200800" cy="1623109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tx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51520" y="4850173"/>
            <a:ext cx="2808312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</p:spTree>
    <p:extLst>
      <p:ext uri="{BB962C8B-B14F-4D97-AF65-F5344CB8AC3E}">
        <p14:creationId xmlns:p14="http://schemas.microsoft.com/office/powerpoint/2010/main" val="3214813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55556648-49D5-4B5B-92D5-2DB59DEB59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620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2859782"/>
            <a:ext cx="7920880" cy="2016224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4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0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84338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1131590"/>
            <a:ext cx="7200800" cy="36004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44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0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72631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579862"/>
            <a:ext cx="6048672" cy="1008112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tx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51521" y="2715766"/>
            <a:ext cx="6048671" cy="576064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4" name="Rectangle 43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1552" y="4177358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895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075806"/>
            <a:ext cx="7200800" cy="1623109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tx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D2A108-B854-40BC-AA72-4E9E7C74E5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1552" y="4177358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66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779662"/>
            <a:ext cx="36004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3651870"/>
            <a:ext cx="3600400" cy="576064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28AE86-1CD5-4E73-826D-CE2783C6AC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7494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22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779662"/>
            <a:ext cx="36004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3651870"/>
            <a:ext cx="3600400" cy="576064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293303-2843-4D52-97D9-AF77676C9C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7494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0146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2880">
          <p15:clr>
            <a:srgbClr val="FBAE40"/>
          </p15:clr>
        </p15:guide>
        <p15:guide id="4" pos="560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glob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054777"/>
            <a:ext cx="2016224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920DF2-0C7F-4A3B-9BAF-D692009CA0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7494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41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859782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4096622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1552" y="4177358"/>
            <a:ext cx="720080" cy="72008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620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18110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glob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054777"/>
            <a:ext cx="2016224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920DF2-0C7F-4A3B-9BAF-D692009CA0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7494"/>
            <a:ext cx="1522745" cy="72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24570F-DB8E-CD17-FBF7-C6D583668B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3687" y="413437"/>
            <a:ext cx="4316625" cy="431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70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069083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115323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32665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707654"/>
            <a:ext cx="8640958" cy="3024336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61850" y="843558"/>
            <a:ext cx="8630630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0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01180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4295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97395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8600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8750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554827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8600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65854"/>
            <a:ext cx="4038600" cy="3066136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8750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183587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550788"/>
            <a:ext cx="4032446" cy="318120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2448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2598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042475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+ quar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853836" y="0"/>
            <a:ext cx="2282400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550788"/>
            <a:ext cx="6336702" cy="318120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805458"/>
            <a:ext cx="6336704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1370" y="4878250"/>
            <a:ext cx="5986853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53357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partner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9144000" cy="25956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203598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2922403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516216" y="582251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AU" sz="1000" dirty="0">
                <a:solidFill>
                  <a:schemeClr val="bg1"/>
                </a:solidFill>
              </a:rPr>
              <a:t>Australia’s National Science Agency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20" y="267494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4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625945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98274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130666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17B52948-05FD-444E-9ADC-BA5285595A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1851670"/>
            <a:ext cx="3960440" cy="2525068"/>
          </a:xfrm>
        </p:spPr>
        <p:txBody>
          <a:bodyPr/>
          <a:lstStyle>
            <a:lvl1pPr marL="0" indent="0">
              <a:lnSpc>
                <a:spcPct val="85000"/>
              </a:lnSpc>
              <a:spcAft>
                <a:spcPts val="0"/>
              </a:spcAft>
              <a:buFontTx/>
              <a:buNone/>
              <a:defRPr sz="4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0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28722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1275605"/>
            <a:ext cx="7056784" cy="2736305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44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0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58469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2571750"/>
            <a:ext cx="3600400" cy="2160240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tabLst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tabLst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51521" y="915566"/>
            <a:ext cx="3600399" cy="1440160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4" name="Rectangle 43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54D81D-7CFA-4E8D-924E-F049F52C1B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7494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700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1851670"/>
            <a:ext cx="3600400" cy="2847245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tabLst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tabLst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tangle 28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36676"/>
            <a:ext cx="3672408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F62FF1-8277-4CEC-A22F-7E8130E254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7494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568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9144000" cy="25956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859782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4096622"/>
            <a:ext cx="684076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785B6E-E88B-43F0-AF0F-FE873692A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887" y="4177438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327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859782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4096622"/>
            <a:ext cx="684076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620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FF943A-2EFE-4939-9416-AA45E8893D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887" y="4177438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41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partner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9144000" cy="25956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203598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2922403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516216" y="582251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AU" sz="1000" dirty="0">
                <a:solidFill>
                  <a:schemeClr val="bg1"/>
                </a:solidFill>
              </a:rPr>
              <a:t>Australia’s National Science Agency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A196B7-7271-40B8-B951-8FDD29916E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7494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78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glob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054777"/>
            <a:ext cx="2016224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920DF2-0C7F-4A3B-9BAF-D692009CA0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7494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20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174645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112482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587599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131590"/>
            <a:ext cx="8640958" cy="3070944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61850" y="267494"/>
            <a:ext cx="8630630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0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348174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131590"/>
            <a:ext cx="4038600" cy="3312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4295" y="1131590"/>
            <a:ext cx="4038600" cy="3312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181558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684997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81944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063824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55556648-49D5-4B5B-92D5-2DB59DEB59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620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2859782"/>
            <a:ext cx="7920880" cy="2016224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4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0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06384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1131590"/>
            <a:ext cx="7200800" cy="36004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44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0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98494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96403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579862"/>
            <a:ext cx="6048672" cy="1008112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tx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51521" y="2715766"/>
            <a:ext cx="6048671" cy="576064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4" name="Rectangle 43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6DC4BE-CEEE-431B-9F14-9C57722140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887" y="4177438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130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075806"/>
            <a:ext cx="6984776" cy="1623109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tx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794113-D310-44FA-B463-B20C679AB5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887" y="4177438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216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779662"/>
            <a:ext cx="36004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3651870"/>
            <a:ext cx="3600400" cy="576064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E31894D-BB7F-4DA8-8D6C-C5A7A751E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519" y="267494"/>
            <a:ext cx="2731182" cy="684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711503A-192E-4575-80CF-A393277570CC}"/>
              </a:ext>
            </a:extLst>
          </p:cNvPr>
          <p:cNvSpPr/>
          <p:nvPr userDrawn="1"/>
        </p:nvSpPr>
        <p:spPr>
          <a:xfrm>
            <a:off x="251520" y="4711673"/>
            <a:ext cx="302433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Operated by CSIRO, Australia’s National Science Agency,</a:t>
            </a:r>
          </a:p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on behalf of the nation</a:t>
            </a:r>
          </a:p>
        </p:txBody>
      </p:sp>
    </p:spTree>
    <p:extLst>
      <p:ext uri="{BB962C8B-B14F-4D97-AF65-F5344CB8AC3E}">
        <p14:creationId xmlns:p14="http://schemas.microsoft.com/office/powerpoint/2010/main" val="2195934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779662"/>
            <a:ext cx="36004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3651870"/>
            <a:ext cx="3600400" cy="576064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3F349AB-7817-4CF8-9EFC-2CD503B23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519" y="267494"/>
            <a:ext cx="2731182" cy="684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BB22E12-9556-46D6-9897-3CA8F81E5AF4}"/>
              </a:ext>
            </a:extLst>
          </p:cNvPr>
          <p:cNvSpPr/>
          <p:nvPr userDrawn="1"/>
        </p:nvSpPr>
        <p:spPr>
          <a:xfrm>
            <a:off x="251520" y="4711673"/>
            <a:ext cx="302433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Operated by CSIRO, Australia’s National Science Agency,</a:t>
            </a:r>
          </a:p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on behalf of the nation</a:t>
            </a:r>
          </a:p>
        </p:txBody>
      </p:sp>
    </p:spTree>
    <p:extLst>
      <p:ext uri="{BB962C8B-B14F-4D97-AF65-F5344CB8AC3E}">
        <p14:creationId xmlns:p14="http://schemas.microsoft.com/office/powerpoint/2010/main" val="1222376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2880">
          <p15:clr>
            <a:srgbClr val="FBAE40"/>
          </p15:clr>
        </p15:guide>
        <p15:guide id="4" pos="5602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glob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054777"/>
            <a:ext cx="2016224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2EE9FCB-7566-4817-BC3E-151216DAC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519" y="267494"/>
            <a:ext cx="2731182" cy="684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7F65CF7-BE56-42AE-89A3-8632383904C9}"/>
              </a:ext>
            </a:extLst>
          </p:cNvPr>
          <p:cNvSpPr/>
          <p:nvPr userDrawn="1"/>
        </p:nvSpPr>
        <p:spPr>
          <a:xfrm>
            <a:off x="251520" y="4711673"/>
            <a:ext cx="302433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Operated by CSIRO, Australia’s National Science Agency,</a:t>
            </a:r>
          </a:p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on behalf of the nation</a:t>
            </a:r>
          </a:p>
        </p:txBody>
      </p:sp>
    </p:spTree>
    <p:extLst>
      <p:ext uri="{BB962C8B-B14F-4D97-AF65-F5344CB8AC3E}">
        <p14:creationId xmlns:p14="http://schemas.microsoft.com/office/powerpoint/2010/main" val="1168784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glob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054777"/>
            <a:ext cx="2016224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2EE9FCB-7566-4817-BC3E-151216DAC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519" y="267494"/>
            <a:ext cx="2731182" cy="684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7F65CF7-BE56-42AE-89A3-8632383904C9}"/>
              </a:ext>
            </a:extLst>
          </p:cNvPr>
          <p:cNvSpPr/>
          <p:nvPr userDrawn="1"/>
        </p:nvSpPr>
        <p:spPr>
          <a:xfrm>
            <a:off x="251520" y="4711673"/>
            <a:ext cx="302433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Operated by CSIRO, Australia’s National Science Agency,</a:t>
            </a:r>
          </a:p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on behalf of the nation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5E558E-1CAB-86CE-7EFE-EEC93D48F7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3687" y="413437"/>
            <a:ext cx="4316625" cy="431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602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484798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578863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285501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707654"/>
            <a:ext cx="8640958" cy="3024336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61850" y="843558"/>
            <a:ext cx="8630630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0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81506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142574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4295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495822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8600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8750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007331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8600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65854"/>
            <a:ext cx="4038600" cy="3066136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8750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014072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550788"/>
            <a:ext cx="4032446" cy="318120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2448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2598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903267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+ quar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853836" y="0"/>
            <a:ext cx="2282400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550788"/>
            <a:ext cx="6336702" cy="318120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805458"/>
            <a:ext cx="6336704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1370" y="4878250"/>
            <a:ext cx="5986853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484073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275922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332496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07384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17B52948-05FD-444E-9ADC-BA5285595A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1851670"/>
            <a:ext cx="3960440" cy="2525068"/>
          </a:xfrm>
        </p:spPr>
        <p:txBody>
          <a:bodyPr/>
          <a:lstStyle>
            <a:lvl1pPr marL="0" indent="0">
              <a:lnSpc>
                <a:spcPct val="85000"/>
              </a:lnSpc>
              <a:spcAft>
                <a:spcPts val="0"/>
              </a:spcAft>
              <a:buFontTx/>
              <a:buNone/>
              <a:defRPr sz="4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0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600878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1275605"/>
            <a:ext cx="7056784" cy="2736305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44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0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06900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39332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2571750"/>
            <a:ext cx="3600400" cy="2160240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tabLst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tabLst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51521" y="915566"/>
            <a:ext cx="3600399" cy="1440160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3E1FEB1-B064-4A02-9F41-042BA4A65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519" y="267494"/>
            <a:ext cx="2731182" cy="684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D8E361E-CD87-443C-800B-4A44210D567D}"/>
              </a:ext>
            </a:extLst>
          </p:cNvPr>
          <p:cNvSpPr/>
          <p:nvPr userDrawn="1"/>
        </p:nvSpPr>
        <p:spPr>
          <a:xfrm>
            <a:off x="251520" y="4711673"/>
            <a:ext cx="32403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Operated by CSIRO, Australia’s National Science Agency,</a:t>
            </a:r>
          </a:p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on behalf of the nation</a:t>
            </a:r>
          </a:p>
        </p:txBody>
      </p:sp>
    </p:spTree>
    <p:extLst>
      <p:ext uri="{BB962C8B-B14F-4D97-AF65-F5344CB8AC3E}">
        <p14:creationId xmlns:p14="http://schemas.microsoft.com/office/powerpoint/2010/main" val="109840618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1851670"/>
            <a:ext cx="3600400" cy="2847245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tabLst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tabLst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36676"/>
            <a:ext cx="3672408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595896B-47EC-4FA1-B742-A753A240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519" y="267494"/>
            <a:ext cx="2731182" cy="684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DCE8BE1-B123-4F39-B7B9-5731EE8B58DC}"/>
              </a:ext>
            </a:extLst>
          </p:cNvPr>
          <p:cNvSpPr/>
          <p:nvPr userDrawn="1"/>
        </p:nvSpPr>
        <p:spPr>
          <a:xfrm>
            <a:off x="251520" y="4711673"/>
            <a:ext cx="32403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Operated by CSIRO, Australia’s National Science Agency,</a:t>
            </a:r>
          </a:p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on behalf of the nation</a:t>
            </a:r>
          </a:p>
        </p:txBody>
      </p:sp>
    </p:spTree>
    <p:extLst>
      <p:ext uri="{BB962C8B-B14F-4D97-AF65-F5344CB8AC3E}">
        <p14:creationId xmlns:p14="http://schemas.microsoft.com/office/powerpoint/2010/main" val="15342523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9144000" cy="25956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859782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4096622"/>
            <a:ext cx="576064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51520" y="4850173"/>
            <a:ext cx="518457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Operated by CSIRO, Australia’s National Science Agency, on behalf of the nation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387BE29-1632-4D81-AE78-54533B5FB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70450" y="4213438"/>
            <a:ext cx="2731182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69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859782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4096622"/>
            <a:ext cx="576064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620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1CABD70-4867-48FD-AC0D-DCF015F1B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70450" y="4213438"/>
            <a:ext cx="2731182" cy="684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D3FF37-CBD0-4006-BB03-019DB869F03D}"/>
              </a:ext>
            </a:extLst>
          </p:cNvPr>
          <p:cNvSpPr/>
          <p:nvPr userDrawn="1"/>
        </p:nvSpPr>
        <p:spPr>
          <a:xfrm>
            <a:off x="251520" y="4850173"/>
            <a:ext cx="518457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Operated by CSIRO, Australia’s National Science Agency, on behalf of the nation</a:t>
            </a:r>
          </a:p>
        </p:txBody>
      </p:sp>
    </p:spTree>
    <p:extLst>
      <p:ext uri="{BB962C8B-B14F-4D97-AF65-F5344CB8AC3E}">
        <p14:creationId xmlns:p14="http://schemas.microsoft.com/office/powerpoint/2010/main" val="1864751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partner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9144000" cy="25956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203598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2922403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652120" y="470994"/>
            <a:ext cx="32495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AU" sz="1000" dirty="0">
                <a:solidFill>
                  <a:schemeClr val="bg1"/>
                </a:solidFill>
              </a:rPr>
              <a:t>Operated by CSIRO, Australia’s National Science Agency, </a:t>
            </a:r>
            <a:br>
              <a:rPr lang="en-AU" sz="1000" dirty="0">
                <a:solidFill>
                  <a:schemeClr val="bg1"/>
                </a:solidFill>
              </a:rPr>
            </a:br>
            <a:r>
              <a:rPr lang="en-AU" sz="1000" dirty="0">
                <a:solidFill>
                  <a:schemeClr val="bg1"/>
                </a:solidFill>
              </a:rPr>
              <a:t>on behalf of the nation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4E7955D-800C-4935-BA3F-A34E93CC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520" y="267494"/>
            <a:ext cx="2731182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219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463922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647519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642754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131590"/>
            <a:ext cx="8640958" cy="3070944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61850" y="267494"/>
            <a:ext cx="8630630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0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419339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131590"/>
            <a:ext cx="4038600" cy="3312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4295" y="1131590"/>
            <a:ext cx="4038600" cy="3312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9541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131590"/>
            <a:ext cx="8640958" cy="3070944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61850" y="267494"/>
            <a:ext cx="8630630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0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416861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488702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132117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3516796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55556648-49D5-4B5B-92D5-2DB59DEB59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620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2859782"/>
            <a:ext cx="7920880" cy="2016224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4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0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7071576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1131590"/>
            <a:ext cx="7200800" cy="36004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44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0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007835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579862"/>
            <a:ext cx="5760640" cy="1008112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tx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51521" y="2715766"/>
            <a:ext cx="6048671" cy="576064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95FEBB1-2FB4-404D-B517-C1502B593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70450" y="4213438"/>
            <a:ext cx="2731182" cy="684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93F3E07-2251-45C6-9608-F9B7BC275A58}"/>
              </a:ext>
            </a:extLst>
          </p:cNvPr>
          <p:cNvSpPr/>
          <p:nvPr userDrawn="1"/>
        </p:nvSpPr>
        <p:spPr>
          <a:xfrm>
            <a:off x="251520" y="4850173"/>
            <a:ext cx="518457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Operated by CSIRO, Australia’s National Science Agency, on behalf of the nation</a:t>
            </a:r>
          </a:p>
        </p:txBody>
      </p:sp>
    </p:spTree>
    <p:extLst>
      <p:ext uri="{BB962C8B-B14F-4D97-AF65-F5344CB8AC3E}">
        <p14:creationId xmlns:p14="http://schemas.microsoft.com/office/powerpoint/2010/main" val="17209231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075806"/>
            <a:ext cx="5760640" cy="1623109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tx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26E1E94-9471-4672-BA14-8DD18A74FB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70450" y="4213438"/>
            <a:ext cx="2731182" cy="684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CBBD1A7-F5C4-41D4-8812-4A43FA84033A}"/>
              </a:ext>
            </a:extLst>
          </p:cNvPr>
          <p:cNvSpPr/>
          <p:nvPr userDrawn="1"/>
        </p:nvSpPr>
        <p:spPr>
          <a:xfrm>
            <a:off x="251520" y="4850173"/>
            <a:ext cx="518457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Operated by CSIRO, Australia’s National Science Agency, on behalf of the nation</a:t>
            </a:r>
          </a:p>
        </p:txBody>
      </p:sp>
    </p:spTree>
    <p:extLst>
      <p:ext uri="{BB962C8B-B14F-4D97-AF65-F5344CB8AC3E}">
        <p14:creationId xmlns:p14="http://schemas.microsoft.com/office/powerpoint/2010/main" val="161674689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779662"/>
            <a:ext cx="36004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3651870"/>
            <a:ext cx="3600400" cy="576064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 userDrawn="1"/>
        </p:nvSpPr>
        <p:spPr>
          <a:xfrm>
            <a:off x="251520" y="4850173"/>
            <a:ext cx="302433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0E9AAB-FD72-2643-BFC4-B94B291F6B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2929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67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779662"/>
            <a:ext cx="36004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3651870"/>
            <a:ext cx="3600400" cy="576064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51520" y="4850173"/>
            <a:ext cx="302433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B9622D-F19E-432D-860A-326029CCE7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2929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35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2880">
          <p15:clr>
            <a:srgbClr val="FBAE40"/>
          </p15:clr>
        </p15:guide>
        <p15:guide id="4" pos="5602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glob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054777"/>
            <a:ext cx="2016224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C8B3A7-6D79-4B41-84C1-E8DAF3E537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2929"/>
            <a:ext cx="1567204" cy="360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42C4274-80E7-4D13-B882-F2E3C65753AE}"/>
              </a:ext>
            </a:extLst>
          </p:cNvPr>
          <p:cNvSpPr/>
          <p:nvPr userDrawn="1"/>
        </p:nvSpPr>
        <p:spPr>
          <a:xfrm>
            <a:off x="251520" y="4850173"/>
            <a:ext cx="302433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</p:spTree>
    <p:extLst>
      <p:ext uri="{BB962C8B-B14F-4D97-AF65-F5344CB8AC3E}">
        <p14:creationId xmlns:p14="http://schemas.microsoft.com/office/powerpoint/2010/main" val="3247885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131590"/>
            <a:ext cx="4038600" cy="3312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4295" y="1131590"/>
            <a:ext cx="4038600" cy="3312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506635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glob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054777"/>
            <a:ext cx="2016224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C8B3A7-6D79-4B41-84C1-E8DAF3E537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2929"/>
            <a:ext cx="1567204" cy="360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42C4274-80E7-4D13-B882-F2E3C65753AE}"/>
              </a:ext>
            </a:extLst>
          </p:cNvPr>
          <p:cNvSpPr/>
          <p:nvPr userDrawn="1"/>
        </p:nvSpPr>
        <p:spPr>
          <a:xfrm>
            <a:off x="251520" y="4850173"/>
            <a:ext cx="302433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00E5BE-AC3E-E777-AFCC-823F91A585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1759" y="411510"/>
            <a:ext cx="432048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919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globe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054777"/>
            <a:ext cx="2016224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C8B3A7-6D79-4B41-84C1-E8DAF3E537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2929"/>
            <a:ext cx="1567204" cy="360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42C4274-80E7-4D13-B882-F2E3C65753AE}"/>
              </a:ext>
            </a:extLst>
          </p:cNvPr>
          <p:cNvSpPr/>
          <p:nvPr userDrawn="1"/>
        </p:nvSpPr>
        <p:spPr>
          <a:xfrm>
            <a:off x="251520" y="4850173"/>
            <a:ext cx="302433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B53703-8E60-4B54-AC3E-B056BED151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1759" y="411510"/>
            <a:ext cx="4320479" cy="432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143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globe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054777"/>
            <a:ext cx="2016224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C8B3A7-6D79-4B41-84C1-E8DAF3E537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2929"/>
            <a:ext cx="1567204" cy="360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42C4274-80E7-4D13-B882-F2E3C65753AE}"/>
              </a:ext>
            </a:extLst>
          </p:cNvPr>
          <p:cNvSpPr/>
          <p:nvPr userDrawn="1"/>
        </p:nvSpPr>
        <p:spPr>
          <a:xfrm>
            <a:off x="251520" y="4850173"/>
            <a:ext cx="302433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2EF042-86EA-B59E-DD7F-BE27EC02BD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1759" y="409582"/>
            <a:ext cx="4320479" cy="432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212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globe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054777"/>
            <a:ext cx="2016224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C8B3A7-6D79-4B41-84C1-E8DAF3E537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2929"/>
            <a:ext cx="1567204" cy="360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42C4274-80E7-4D13-B882-F2E3C65753AE}"/>
              </a:ext>
            </a:extLst>
          </p:cNvPr>
          <p:cNvSpPr/>
          <p:nvPr userDrawn="1"/>
        </p:nvSpPr>
        <p:spPr>
          <a:xfrm>
            <a:off x="251520" y="4850173"/>
            <a:ext cx="302433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B53703-8E60-4B54-AC3E-B056BED151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1759" y="411510"/>
            <a:ext cx="4320479" cy="432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020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globe 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054777"/>
            <a:ext cx="2016224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C8B3A7-6D79-4B41-84C1-E8DAF3E537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2929"/>
            <a:ext cx="1567204" cy="360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42C4274-80E7-4D13-B882-F2E3C65753AE}"/>
              </a:ext>
            </a:extLst>
          </p:cNvPr>
          <p:cNvSpPr/>
          <p:nvPr userDrawn="1"/>
        </p:nvSpPr>
        <p:spPr>
          <a:xfrm>
            <a:off x="251520" y="4850173"/>
            <a:ext cx="302433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FFB3AE-CDBF-37B1-162A-BAEDE82EA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1759" y="411510"/>
            <a:ext cx="4320479" cy="432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82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7527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555916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981370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707654"/>
            <a:ext cx="8640958" cy="3024336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61850" y="843558"/>
            <a:ext cx="8630630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0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72253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4295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4976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3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4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image" Target="../media/image5.svg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18" Type="http://schemas.openxmlformats.org/officeDocument/2006/relationships/image" Target="../media/image5.sv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73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18" Type="http://schemas.openxmlformats.org/officeDocument/2006/relationships/slideLayout" Target="../slideLayouts/slideLayout104.xml"/><Relationship Id="rId26" Type="http://schemas.openxmlformats.org/officeDocument/2006/relationships/theme" Target="../theme/theme6.xml"/><Relationship Id="rId3" Type="http://schemas.openxmlformats.org/officeDocument/2006/relationships/slideLayout" Target="../slideLayouts/slideLayout89.xml"/><Relationship Id="rId21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17" Type="http://schemas.openxmlformats.org/officeDocument/2006/relationships/slideLayout" Target="../slideLayouts/slideLayout103.xml"/><Relationship Id="rId25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88.xml"/><Relationship Id="rId16" Type="http://schemas.openxmlformats.org/officeDocument/2006/relationships/slideLayout" Target="../slideLayouts/slideLayout102.xml"/><Relationship Id="rId20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24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101.xml"/><Relationship Id="rId23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96.xml"/><Relationship Id="rId19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Relationship Id="rId22" Type="http://schemas.openxmlformats.org/officeDocument/2006/relationships/slideLayout" Target="../slideLayouts/slideLayout108.xml"/><Relationship Id="rId27" Type="http://schemas.openxmlformats.org/officeDocument/2006/relationships/image" Target="../media/image7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17" Type="http://schemas.openxmlformats.org/officeDocument/2006/relationships/image" Target="../media/image7.emf"/><Relationship Id="rId2" Type="http://schemas.openxmlformats.org/officeDocument/2006/relationships/slideLayout" Target="../slideLayouts/slideLayout113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242243"/>
            <a:ext cx="864096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2" y="987573"/>
            <a:ext cx="8640958" cy="35742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370" y="4878250"/>
            <a:ext cx="6083845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53577" y="4878250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3178" y="2494956"/>
            <a:ext cx="9161463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12701" y="2728318"/>
            <a:ext cx="9142412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91" y="2719984"/>
            <a:ext cx="9167813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8479813" y="4561859"/>
            <a:ext cx="442169" cy="44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3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7" r:id="rId2"/>
    <p:sldLayoutId id="2147483701" r:id="rId3"/>
    <p:sldLayoutId id="2147483832" r:id="rId4"/>
    <p:sldLayoutId id="2147483685" r:id="rId5"/>
    <p:sldLayoutId id="2147483705" r:id="rId6"/>
    <p:sldLayoutId id="2147483686" r:id="rId7"/>
    <p:sldLayoutId id="2147483687" r:id="rId8"/>
    <p:sldLayoutId id="2147483688" r:id="rId9"/>
    <p:sldLayoutId id="2147483689" r:id="rId10"/>
    <p:sldLayoutId id="2147483708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864096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2" y="1550788"/>
            <a:ext cx="8640958" cy="31812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370" y="4878250"/>
            <a:ext cx="6083845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53577" y="4878250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3178" y="2494956"/>
            <a:ext cx="9161463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12701" y="2728318"/>
            <a:ext cx="9142412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91" y="2719984"/>
            <a:ext cx="9167813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7DD59A-4148-4107-89BD-9ACB60B45F7F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95486"/>
            <a:ext cx="936488" cy="4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3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833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242243"/>
            <a:ext cx="864096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2" y="987573"/>
            <a:ext cx="8640958" cy="35742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370" y="4878250"/>
            <a:ext cx="6083845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53577" y="4878250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3178" y="2494956"/>
            <a:ext cx="9161463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12701" y="2728318"/>
            <a:ext cx="9142412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91" y="2719984"/>
            <a:ext cx="9167813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B5D801-8BF9-4650-9BFF-FFF9F24B1811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494" y="4561228"/>
            <a:ext cx="936488" cy="4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91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864096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2" y="1550788"/>
            <a:ext cx="8640958" cy="31812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370" y="4878250"/>
            <a:ext cx="6083845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53577" y="4878250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3178" y="2494956"/>
            <a:ext cx="9161463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12701" y="2728318"/>
            <a:ext cx="9142412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91" y="2719984"/>
            <a:ext cx="9167813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8F4E070-DE66-4ABC-A8F6-3559DD6EA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51519" y="195486"/>
            <a:ext cx="1768081" cy="4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95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834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  <p:sldLayoutId id="2147483798" r:id="rId18"/>
    <p:sldLayoutId id="2147483799" r:id="rId19"/>
    <p:sldLayoutId id="2147483800" r:id="rId20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242243"/>
            <a:ext cx="864096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2" y="987573"/>
            <a:ext cx="8640958" cy="35742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370" y="4878250"/>
            <a:ext cx="6083845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53577" y="4878250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3178" y="2494956"/>
            <a:ext cx="9161463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12701" y="2728318"/>
            <a:ext cx="9142412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91" y="2719984"/>
            <a:ext cx="9167813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48BB93D-47BD-4299-AC60-ADD2BF55C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153901" y="4561228"/>
            <a:ext cx="1768081" cy="4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84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864096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2" y="1550788"/>
            <a:ext cx="8640958" cy="31812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370" y="4878250"/>
            <a:ext cx="6083845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53577" y="4878250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3178" y="2494956"/>
            <a:ext cx="9161463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12701" y="2728318"/>
            <a:ext cx="9142412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91" y="2719984"/>
            <a:ext cx="9167813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99F6DE-9351-1240-AACA-180705475965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90" y="245070"/>
            <a:ext cx="1010317" cy="23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26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835" r:id="rId3"/>
    <p:sldLayoutId id="2147483712" r:id="rId4"/>
    <p:sldLayoutId id="2147483839" r:id="rId5"/>
    <p:sldLayoutId id="2147483840" r:id="rId6"/>
    <p:sldLayoutId id="2147483841" r:id="rId7"/>
    <p:sldLayoutId id="2147483844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827" r:id="rId16"/>
    <p:sldLayoutId id="2147483720" r:id="rId17"/>
    <p:sldLayoutId id="2147483721" r:id="rId18"/>
    <p:sldLayoutId id="2147483722" r:id="rId19"/>
    <p:sldLayoutId id="2147483723" r:id="rId20"/>
    <p:sldLayoutId id="2147483724" r:id="rId21"/>
    <p:sldLayoutId id="2147483725" r:id="rId22"/>
    <p:sldLayoutId id="2147483726" r:id="rId23"/>
    <p:sldLayoutId id="2147483727" r:id="rId24"/>
    <p:sldLayoutId id="2147483728" r:id="rId2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242243"/>
            <a:ext cx="864096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2" y="987573"/>
            <a:ext cx="8640958" cy="35742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370" y="4878250"/>
            <a:ext cx="6083845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53577" y="4878250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3178" y="2494956"/>
            <a:ext cx="9161463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12701" y="2728318"/>
            <a:ext cx="9142412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91" y="2719984"/>
            <a:ext cx="9167813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46349F-4F50-4446-8BA9-4263776EBB91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858" y="4709569"/>
            <a:ext cx="1010317" cy="23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2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602">
          <p15:clr>
            <a:srgbClr val="F26B43"/>
          </p15:clr>
        </p15:guide>
        <p15:guide id="2" orient="horz" pos="316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FDE9E-A97A-12A7-91EA-94433C096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Australia’s Material Flows, 2019</a:t>
            </a:r>
          </a:p>
        </p:txBody>
      </p:sp>
      <p:pic>
        <p:nvPicPr>
          <p:cNvPr id="3" name="Picture 2" descr="A screenshot of a video game">
            <a:extLst>
              <a:ext uri="{FF2B5EF4-FFF2-40B4-BE49-F238E27FC236}">
                <a16:creationId xmlns:a16="http://schemas.microsoft.com/office/drawing/2014/main" id="{35780901-E688-6D2F-8DE6-AD0016B61C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3"/>
          <a:stretch/>
        </p:blipFill>
        <p:spPr>
          <a:xfrm>
            <a:off x="738000" y="915566"/>
            <a:ext cx="7668000" cy="381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E4488-E36E-95A2-B67B-B8BE6E546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123478"/>
            <a:ext cx="7992888" cy="639365"/>
          </a:xfrm>
        </p:spPr>
        <p:txBody>
          <a:bodyPr/>
          <a:lstStyle/>
          <a:p>
            <a:r>
              <a:rPr lang="en-AU" dirty="0"/>
              <a:t>Australia’s material footprint,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2C5EC0-50EC-6F3C-0E9A-FB5A05238B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91" y="762844"/>
            <a:ext cx="8125018" cy="399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951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0A2375-B82C-A86A-5696-BDA6F232F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Measuring What Matters Themes and Indicators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A2D29EC-6D72-7CB9-1761-90075BDF6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881608"/>
            <a:ext cx="973455" cy="8134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95928AA-69D6-5EAD-51BA-CDFC631B9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1" y="1059582"/>
            <a:ext cx="6766407" cy="38416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2486767-C5EA-9CFF-4F7B-E7574A1F24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672" y="879155"/>
            <a:ext cx="6256020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80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CA1A9-AD7D-DA84-A04D-F3920656A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8E906-4C67-C9FE-3F3F-7CB5F3561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123478"/>
            <a:ext cx="7992888" cy="639365"/>
          </a:xfrm>
        </p:spPr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How big is the circularity gap?</a:t>
            </a:r>
          </a:p>
        </p:txBody>
      </p:sp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EECE9553-6E76-83D8-55DF-61E883F0A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610814"/>
            <a:ext cx="7632848" cy="45186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6F11B3-BB9C-3B2E-6FDE-F5F7596F7B37}"/>
              </a:ext>
            </a:extLst>
          </p:cNvPr>
          <p:cNvSpPr/>
          <p:nvPr/>
        </p:nvSpPr>
        <p:spPr>
          <a:xfrm>
            <a:off x="2627784" y="699542"/>
            <a:ext cx="5760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BA9E6D-6A26-C6D0-DAC4-5EB4C2DF9681}"/>
              </a:ext>
            </a:extLst>
          </p:cNvPr>
          <p:cNvSpPr/>
          <p:nvPr/>
        </p:nvSpPr>
        <p:spPr>
          <a:xfrm>
            <a:off x="2415952" y="1059582"/>
            <a:ext cx="1075928" cy="10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49D798-0BBF-3E4A-1425-AE86E6239F0B}"/>
              </a:ext>
            </a:extLst>
          </p:cNvPr>
          <p:cNvSpPr/>
          <p:nvPr/>
        </p:nvSpPr>
        <p:spPr>
          <a:xfrm>
            <a:off x="2415952" y="2247830"/>
            <a:ext cx="1075928" cy="10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9701D9-188E-D56F-E29C-33FEB6969AA8}"/>
              </a:ext>
            </a:extLst>
          </p:cNvPr>
          <p:cNvSpPr/>
          <p:nvPr/>
        </p:nvSpPr>
        <p:spPr>
          <a:xfrm>
            <a:off x="2415952" y="3432414"/>
            <a:ext cx="1075928" cy="10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5ADE48-FBD7-29F9-2289-6486B18BB3D8}"/>
              </a:ext>
            </a:extLst>
          </p:cNvPr>
          <p:cNvSpPr/>
          <p:nvPr/>
        </p:nvSpPr>
        <p:spPr>
          <a:xfrm>
            <a:off x="3847728" y="699542"/>
            <a:ext cx="6522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A4F0E2-A301-1445-925D-E6AB0E6A5AE0}"/>
              </a:ext>
            </a:extLst>
          </p:cNvPr>
          <p:cNvSpPr/>
          <p:nvPr/>
        </p:nvSpPr>
        <p:spPr>
          <a:xfrm>
            <a:off x="3635896" y="1059582"/>
            <a:ext cx="1075928" cy="10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818FDF-79A6-1186-1B1A-487DBA10D1C8}"/>
              </a:ext>
            </a:extLst>
          </p:cNvPr>
          <p:cNvSpPr/>
          <p:nvPr/>
        </p:nvSpPr>
        <p:spPr>
          <a:xfrm>
            <a:off x="3635896" y="2247830"/>
            <a:ext cx="1075928" cy="10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08362E-40B9-2263-2924-4417E06C5D59}"/>
              </a:ext>
            </a:extLst>
          </p:cNvPr>
          <p:cNvSpPr/>
          <p:nvPr/>
        </p:nvSpPr>
        <p:spPr>
          <a:xfrm>
            <a:off x="3635896" y="3432414"/>
            <a:ext cx="1075928" cy="10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78B7DE-9B56-25E8-C23B-A41B5CFAB464}"/>
              </a:ext>
            </a:extLst>
          </p:cNvPr>
          <p:cNvSpPr/>
          <p:nvPr/>
        </p:nvSpPr>
        <p:spPr>
          <a:xfrm>
            <a:off x="4932040" y="699542"/>
            <a:ext cx="85152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1066BB-F9C3-7FC0-E66A-6D16CD0BB9BD}"/>
              </a:ext>
            </a:extLst>
          </p:cNvPr>
          <p:cNvSpPr/>
          <p:nvPr/>
        </p:nvSpPr>
        <p:spPr>
          <a:xfrm>
            <a:off x="4855840" y="1059582"/>
            <a:ext cx="1075928" cy="10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A94D6C-C813-4A34-FC13-3905DFC4F31B}"/>
              </a:ext>
            </a:extLst>
          </p:cNvPr>
          <p:cNvSpPr/>
          <p:nvPr/>
        </p:nvSpPr>
        <p:spPr>
          <a:xfrm>
            <a:off x="4855840" y="2247830"/>
            <a:ext cx="1075928" cy="10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F259F40-7DB6-7E1F-7373-83BE8979CB3F}"/>
              </a:ext>
            </a:extLst>
          </p:cNvPr>
          <p:cNvSpPr/>
          <p:nvPr/>
        </p:nvSpPr>
        <p:spPr>
          <a:xfrm>
            <a:off x="4855840" y="3432414"/>
            <a:ext cx="1075928" cy="10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B877BF-506A-95F0-6B8B-B6F2BEF2D563}"/>
              </a:ext>
            </a:extLst>
          </p:cNvPr>
          <p:cNvSpPr/>
          <p:nvPr/>
        </p:nvSpPr>
        <p:spPr>
          <a:xfrm>
            <a:off x="6160368" y="699542"/>
            <a:ext cx="91514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10E2D74-4140-16D2-E597-223D45A13101}"/>
              </a:ext>
            </a:extLst>
          </p:cNvPr>
          <p:cNvSpPr/>
          <p:nvPr/>
        </p:nvSpPr>
        <p:spPr>
          <a:xfrm>
            <a:off x="6075784" y="1059582"/>
            <a:ext cx="1075928" cy="10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30A58D5-CD8D-80AA-1384-EDA8D15CDE1A}"/>
              </a:ext>
            </a:extLst>
          </p:cNvPr>
          <p:cNvSpPr/>
          <p:nvPr/>
        </p:nvSpPr>
        <p:spPr>
          <a:xfrm>
            <a:off x="6075784" y="2247830"/>
            <a:ext cx="1075928" cy="10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E299DF0-8B8A-A61C-7221-C43431518E6B}"/>
              </a:ext>
            </a:extLst>
          </p:cNvPr>
          <p:cNvSpPr/>
          <p:nvPr/>
        </p:nvSpPr>
        <p:spPr>
          <a:xfrm>
            <a:off x="6075784" y="3432414"/>
            <a:ext cx="1075928" cy="10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CF090FF-8A66-4E4F-E7EC-0E2FD2CB0BED}"/>
              </a:ext>
            </a:extLst>
          </p:cNvPr>
          <p:cNvSpPr/>
          <p:nvPr/>
        </p:nvSpPr>
        <p:spPr>
          <a:xfrm>
            <a:off x="7308304" y="699542"/>
            <a:ext cx="93610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48A14C9-816B-5076-B94A-AF9331157BFB}"/>
              </a:ext>
            </a:extLst>
          </p:cNvPr>
          <p:cNvSpPr/>
          <p:nvPr/>
        </p:nvSpPr>
        <p:spPr>
          <a:xfrm>
            <a:off x="7232104" y="1059582"/>
            <a:ext cx="1075928" cy="1044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C11EE6F-F8B1-F374-E66B-F92D59CDDFF5}"/>
              </a:ext>
            </a:extLst>
          </p:cNvPr>
          <p:cNvSpPr/>
          <p:nvPr/>
        </p:nvSpPr>
        <p:spPr>
          <a:xfrm>
            <a:off x="7232104" y="2247830"/>
            <a:ext cx="1075928" cy="10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861B8D4-51D1-62B9-E7B4-AF4D163DE2A7}"/>
              </a:ext>
            </a:extLst>
          </p:cNvPr>
          <p:cNvSpPr/>
          <p:nvPr/>
        </p:nvSpPr>
        <p:spPr>
          <a:xfrm>
            <a:off x="7232104" y="3432414"/>
            <a:ext cx="1075928" cy="1044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743269D-DA4A-6657-3A73-188891AC9719}"/>
              </a:ext>
            </a:extLst>
          </p:cNvPr>
          <p:cNvSpPr/>
          <p:nvPr/>
        </p:nvSpPr>
        <p:spPr>
          <a:xfrm>
            <a:off x="1115616" y="4532686"/>
            <a:ext cx="6036096" cy="415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5138769-A134-5850-2571-2DFF36D4499B}"/>
              </a:ext>
            </a:extLst>
          </p:cNvPr>
          <p:cNvSpPr/>
          <p:nvPr/>
        </p:nvSpPr>
        <p:spPr>
          <a:xfrm>
            <a:off x="7232104" y="4532686"/>
            <a:ext cx="1156320" cy="57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172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CSIRO horizont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hanced - PowerPoint 16.9.potx" id="{812C4F08-D63F-4B13-B0A0-07A1FC745E9F}" vid="{CB597AD2-4D39-4F22-9315-B01A1FD0D719}"/>
    </a:ext>
  </a:extLst>
</a:theme>
</file>

<file path=ppt/theme/theme2.xml><?xml version="1.0" encoding="utf-8"?>
<a:theme xmlns:a="http://schemas.openxmlformats.org/drawingml/2006/main" name="Data61 vertic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hanced - PowerPoint 16.9.potx" id="{812C4F08-D63F-4B13-B0A0-07A1FC745E9F}" vid="{727BE15B-D66F-4A1E-B906-BA325DA282F1}"/>
    </a:ext>
  </a:extLst>
</a:theme>
</file>

<file path=ppt/theme/theme3.xml><?xml version="1.0" encoding="utf-8"?>
<a:theme xmlns:a="http://schemas.openxmlformats.org/drawingml/2006/main" name="Data61 horizont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hanced - PowerPoint 16.9.potx" id="{812C4F08-D63F-4B13-B0A0-07A1FC745E9F}" vid="{FC13D016-3A2F-487B-8E61-E7AB7AE36D4F}"/>
    </a:ext>
  </a:extLst>
</a:theme>
</file>

<file path=ppt/theme/theme4.xml><?xml version="1.0" encoding="utf-8"?>
<a:theme xmlns:a="http://schemas.openxmlformats.org/drawingml/2006/main" name="MNF vertic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hanced - PowerPoint 16.9.potx" id="{812C4F08-D63F-4B13-B0A0-07A1FC745E9F}" vid="{213DF39A-E9C1-4B94-8C4D-C6A7CE6CFA9D}"/>
    </a:ext>
  </a:extLst>
</a:theme>
</file>

<file path=ppt/theme/theme5.xml><?xml version="1.0" encoding="utf-8"?>
<a:theme xmlns:a="http://schemas.openxmlformats.org/drawingml/2006/main" name="MNF horizont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hanced - PowerPoint 16.9.potx" id="{812C4F08-D63F-4B13-B0A0-07A1FC745E9F}" vid="{5E898D50-4400-473B-BFB1-6B3B065A878F}"/>
    </a:ext>
  </a:extLst>
</a:theme>
</file>

<file path=ppt/theme/theme6.xml><?xml version="1.0" encoding="utf-8"?>
<a:theme xmlns:a="http://schemas.openxmlformats.org/drawingml/2006/main" name="Wordmark vertic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hanced - PowerPoint 16.9.potx" id="{812C4F08-D63F-4B13-B0A0-07A1FC745E9F}" vid="{91522D77-B675-4FCA-8B7D-FA96855B4D43}"/>
    </a:ext>
  </a:extLst>
</a:theme>
</file>

<file path=ppt/theme/theme7.xml><?xml version="1.0" encoding="utf-8"?>
<a:theme xmlns:a="http://schemas.openxmlformats.org/drawingml/2006/main" name="Wordmark horizont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hanced - PowerPoint 16.9.potx" id="{812C4F08-D63F-4B13-B0A0-07A1FC745E9F}" vid="{1AD8AB75-5823-48AF-AACA-775A89315659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63737EDB270947BB521B531738C999" ma:contentTypeVersion="6" ma:contentTypeDescription="Create a new document." ma:contentTypeScope="" ma:versionID="557ad1332379830e747e489cbd40b36e">
  <xsd:schema xmlns:xsd="http://www.w3.org/2001/XMLSchema" xmlns:xs="http://www.w3.org/2001/XMLSchema" xmlns:p="http://schemas.microsoft.com/office/2006/metadata/properties" xmlns:ns2="6679147d-f3e0-4428-9f88-abb34dc925f6" xmlns:ns3="1b027b9a-e7d1-4268-878d-a88f88110877" xmlns:ns4="77342a18-84af-4da7-9c4b-8f6747e69445" xmlns:ns5="f62c8c10-1917-4985-9c93-94928b0307e3" targetNamespace="http://schemas.microsoft.com/office/2006/metadata/properties" ma:root="true" ma:fieldsID="8f80caa3eb3c3a46477c98d911b328f8" ns2:_="" ns3:_="" ns4:_="" ns5:_="">
    <xsd:import namespace="6679147d-f3e0-4428-9f88-abb34dc925f6"/>
    <xsd:import namespace="1b027b9a-e7d1-4268-878d-a88f88110877"/>
    <xsd:import namespace="77342a18-84af-4da7-9c4b-8f6747e69445"/>
    <xsd:import namespace="f62c8c10-1917-4985-9c93-94928b0307e3"/>
    <xsd:element name="properties">
      <xsd:complexType>
        <xsd:sequence>
          <xsd:element name="documentManagement">
            <xsd:complexType>
              <xsd:all>
                <xsd:element ref="ns2:i5aaf5fcc6894645b65c7a29c6476a19" minOccurs="0"/>
                <xsd:element ref="ns3:TaxCatchAll" minOccurs="0"/>
                <xsd:element ref="ns3:TaxCatchAllLabel" minOccurs="0"/>
                <xsd:element ref="ns4:a5dd2779d0f74165b3ee02b306aad3bb" minOccurs="0"/>
                <xsd:element ref="ns4:k0a51cf79e604745857a03ab6484fba4" minOccurs="0"/>
                <xsd:element ref="ns5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79147d-f3e0-4428-9f88-abb34dc925f6" elementFormDefault="qualified">
    <xsd:import namespace="http://schemas.microsoft.com/office/2006/documentManagement/types"/>
    <xsd:import namespace="http://schemas.microsoft.com/office/infopath/2007/PartnerControls"/>
    <xsd:element name="i5aaf5fcc6894645b65c7a29c6476a19" ma:index="8" nillable="true" ma:displayName="Brand_0" ma:hidden="true" ma:internalName="i5aaf5fcc6894645b65c7a29c6476a19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027b9a-e7d1-4268-878d-a88f88110877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77250342-1222-4875-af4e-90186ed2b46c}" ma:internalName="TaxCatchAll" ma:showField="CatchAllData" ma:web="1b027b9a-e7d1-4268-878d-a88f881108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77250342-1222-4875-af4e-90186ed2b46c}" ma:internalName="TaxCatchAllLabel" ma:readOnly="true" ma:showField="CatchAllDataLabel" ma:web="1b027b9a-e7d1-4268-878d-a88f881108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342a18-84af-4da7-9c4b-8f6747e69445" elementFormDefault="qualified">
    <xsd:import namespace="http://schemas.microsoft.com/office/2006/documentManagement/types"/>
    <xsd:import namespace="http://schemas.microsoft.com/office/infopath/2007/PartnerControls"/>
    <xsd:element name="a5dd2779d0f74165b3ee02b306aad3bb" ma:index="11" nillable="true" ma:displayName="OrganisationalStructure_0" ma:hidden="true" ma:internalName="a5dd2779d0f74165b3ee02b306aad3bb">
      <xsd:simpleType>
        <xsd:restriction base="dms:Note"/>
      </xsd:simpleType>
    </xsd:element>
    <xsd:element name="k0a51cf79e604745857a03ab6484fba4" ma:index="12" nillable="true" ma:displayName="Topics_0" ma:hidden="true" ma:internalName="k0a51cf79e604745857a03ab6484fba4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2c8c10-1917-4985-9c93-94928b0307e3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3" nillable="true" ma:displayName="Image Tags_0" ma:hidden="true" ma:internalName="lcf76f155ced4ddcb4097134ff3c332f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62c8c10-1917-4985-9c93-94928b0307e3" xsi:nil="true"/>
    <k0a51cf79e604745857a03ab6484fba4 xmlns="77342a18-84af-4da7-9c4b-8f6747e69445" xsi:nil="true"/>
    <TaxCatchAll xmlns="1b027b9a-e7d1-4268-878d-a88f88110877" xsi:nil="true"/>
    <a5dd2779d0f74165b3ee02b306aad3bb xmlns="77342a18-84af-4da7-9c4b-8f6747e69445" xsi:nil="true"/>
    <i5aaf5fcc6894645b65c7a29c6476a19 xmlns="6679147d-f3e0-4428-9f88-abb34dc925f6" xsi:nil="true"/>
  </documentManagement>
</p:properties>
</file>

<file path=customXml/itemProps1.xml><?xml version="1.0" encoding="utf-8"?>
<ds:datastoreItem xmlns:ds="http://schemas.openxmlformats.org/officeDocument/2006/customXml" ds:itemID="{D40B06F6-457B-4E66-B3E6-8A0CF1E4AAD2}"/>
</file>

<file path=customXml/itemProps2.xml><?xml version="1.0" encoding="utf-8"?>
<ds:datastoreItem xmlns:ds="http://schemas.openxmlformats.org/officeDocument/2006/customXml" ds:itemID="{D95C72DA-9987-443C-B3F0-A8805F744059}"/>
</file>

<file path=customXml/itemProps3.xml><?xml version="1.0" encoding="utf-8"?>
<ds:datastoreItem xmlns:ds="http://schemas.openxmlformats.org/officeDocument/2006/customXml" ds:itemID="{CE31A458-C745-4B3A-A307-B1F362ACE61A}"/>
</file>

<file path=docProps/app.xml><?xml version="1.0" encoding="utf-8"?>
<Properties xmlns="http://schemas.openxmlformats.org/officeDocument/2006/extended-properties" xmlns:vt="http://schemas.openxmlformats.org/officeDocument/2006/docPropsVTypes">
  <Template>Enhanced - PowerPoint 16.9</Template>
  <TotalTime>157</TotalTime>
  <Words>27</Words>
  <Application>Microsoft Office PowerPoint</Application>
  <PresentationFormat>On-screen Show (16:9)</PresentationFormat>
  <Paragraphs>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Calibri</vt:lpstr>
      <vt:lpstr>CSIRO horizontal</vt:lpstr>
      <vt:lpstr>Data61 vertical</vt:lpstr>
      <vt:lpstr>Data61 horizontal</vt:lpstr>
      <vt:lpstr>MNF vertical</vt:lpstr>
      <vt:lpstr>MNF horizontal</vt:lpstr>
      <vt:lpstr>Wordmark vertical</vt:lpstr>
      <vt:lpstr>Wordmark horizontal</vt:lpstr>
      <vt:lpstr>Australia’s Material Flows, 2019</vt:lpstr>
      <vt:lpstr>Australia’s material footprint, 2019</vt:lpstr>
      <vt:lpstr>Measuring What Matters Themes and Indicators</vt:lpstr>
      <vt:lpstr>How big is the circularity gap?</vt:lpstr>
    </vt:vector>
  </TitlesOfParts>
  <Company>CSIRO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Schandl, Heinz (Environment, Black Mountain)</dc:creator>
  <cp:lastModifiedBy>Schandl, Heinz (Environment, Black Mountain)</cp:lastModifiedBy>
  <cp:revision>10</cp:revision>
  <cp:lastPrinted>2019-07-25T05:14:36Z</cp:lastPrinted>
  <dcterms:created xsi:type="dcterms:W3CDTF">2024-10-30T03:59:19Z</dcterms:created>
  <dcterms:modified xsi:type="dcterms:W3CDTF">2024-11-26T19:57:44Z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0x010100BE63737EDB270947BB521B531738C999</vt:lpwstr>
  </property>
  <property fmtid="{D5CDD505-2E9C-101B-9397-08002B2CF9AE}" pid="3" name="OrganisationalStructure">
    <vt:lpwstr/>
  </property>
  <property fmtid="{D5CDD505-2E9C-101B-9397-08002B2CF9AE}" pid="4" name="MediaServiceImageTags">
    <vt:lpwstr/>
  </property>
  <property fmtid="{D5CDD505-2E9C-101B-9397-08002B2CF9AE}" pid="5" name="Brand">
    <vt:lpwstr/>
  </property>
  <property fmtid="{D5CDD505-2E9C-101B-9397-08002B2CF9AE}" pid="6" name="Topics">
    <vt:lpwstr/>
  </property>
</Properties>
</file>