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entation.xml" ContentType="application/vnd.openxmlformats-officedocument.presentationml.presentation.main+xml"/>
  <Override PartName="/ppt/slides/slide98.xml" ContentType="application/vnd.openxmlformats-officedocument.presentationml.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6.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20.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1511" r:id="rId2"/>
    <p:sldId id="2145707627" r:id="rId3"/>
    <p:sldId id="2147478263" r:id="rId4"/>
    <p:sldId id="2147375154" r:id="rId5"/>
    <p:sldId id="2147478397" r:id="rId6"/>
    <p:sldId id="2147478149" r:id="rId7"/>
    <p:sldId id="2147478264" r:id="rId8"/>
    <p:sldId id="2147478403" r:id="rId9"/>
    <p:sldId id="2147478404" r:id="rId10"/>
    <p:sldId id="2147478405" r:id="rId11"/>
    <p:sldId id="2147478391" r:id="rId12"/>
    <p:sldId id="2147478394" r:id="rId13"/>
    <p:sldId id="2147478524" r:id="rId14"/>
    <p:sldId id="2147478525" r:id="rId15"/>
    <p:sldId id="2147478261" r:id="rId16"/>
    <p:sldId id="2147478396" r:id="rId17"/>
    <p:sldId id="2147478398" r:id="rId18"/>
    <p:sldId id="2147478399" r:id="rId19"/>
    <p:sldId id="2147478400" r:id="rId20"/>
    <p:sldId id="2147478171" r:id="rId21"/>
    <p:sldId id="2147478172" r:id="rId22"/>
    <p:sldId id="2147478413" r:id="rId23"/>
    <p:sldId id="2147478414" r:id="rId24"/>
    <p:sldId id="2147478415" r:id="rId25"/>
    <p:sldId id="2147478175" r:id="rId26"/>
    <p:sldId id="2147478290" r:id="rId27"/>
    <p:sldId id="2147478178" r:id="rId28"/>
    <p:sldId id="2147478179" r:id="rId29"/>
    <p:sldId id="2147478180" r:id="rId30"/>
    <p:sldId id="2147478182" r:id="rId31"/>
    <p:sldId id="2147478416" r:id="rId32"/>
    <p:sldId id="2147478417" r:id="rId33"/>
    <p:sldId id="2147478418" r:id="rId34"/>
    <p:sldId id="2147478291" r:id="rId35"/>
    <p:sldId id="2147478448" r:id="rId36"/>
    <p:sldId id="2147478420" r:id="rId37"/>
    <p:sldId id="275" r:id="rId38"/>
    <p:sldId id="2147478421" r:id="rId39"/>
    <p:sldId id="2147478422" r:id="rId40"/>
    <p:sldId id="2147478528" r:id="rId41"/>
    <p:sldId id="2147478455" r:id="rId42"/>
    <p:sldId id="2147478406" r:id="rId43"/>
    <p:sldId id="2147478407" r:id="rId44"/>
    <p:sldId id="2147478408" r:id="rId45"/>
    <p:sldId id="2147478282" r:id="rId46"/>
    <p:sldId id="2147478409" r:id="rId47"/>
    <p:sldId id="2147478269" r:id="rId48"/>
    <p:sldId id="2147478450" r:id="rId49"/>
    <p:sldId id="2147478526" r:id="rId50"/>
    <p:sldId id="2147478454" r:id="rId51"/>
    <p:sldId id="2147478384" r:id="rId52"/>
    <p:sldId id="1539" r:id="rId53"/>
    <p:sldId id="2147478423" r:id="rId54"/>
    <p:sldId id="2147478386" r:id="rId55"/>
    <p:sldId id="2147478527" r:id="rId56"/>
    <p:sldId id="2147478424" r:id="rId57"/>
    <p:sldId id="256" r:id="rId58"/>
    <p:sldId id="2147478285" r:id="rId59"/>
    <p:sldId id="2147478425" r:id="rId60"/>
    <p:sldId id="2147478426" r:id="rId61"/>
    <p:sldId id="2147478427" r:id="rId62"/>
    <p:sldId id="2147478428" r:id="rId63"/>
    <p:sldId id="2147478429" r:id="rId64"/>
    <p:sldId id="2147478515" r:id="rId65"/>
    <p:sldId id="2147478516" r:id="rId66"/>
    <p:sldId id="2147478430" r:id="rId67"/>
    <p:sldId id="2147478267" r:id="rId68"/>
    <p:sldId id="2147478435" r:id="rId69"/>
    <p:sldId id="2147478436" r:id="rId70"/>
    <p:sldId id="2147478437" r:id="rId71"/>
    <p:sldId id="2147478438" r:id="rId72"/>
    <p:sldId id="2147478439" r:id="rId73"/>
    <p:sldId id="2147478440" r:id="rId74"/>
    <p:sldId id="2147478441" r:id="rId75"/>
    <p:sldId id="2147478442" r:id="rId76"/>
    <p:sldId id="2147478443" r:id="rId77"/>
    <p:sldId id="2147478444" r:id="rId78"/>
    <p:sldId id="2147478447" r:id="rId79"/>
    <p:sldId id="2147478445" r:id="rId80"/>
    <p:sldId id="2147478284" r:id="rId81"/>
    <p:sldId id="383" r:id="rId82"/>
    <p:sldId id="3176" r:id="rId83"/>
    <p:sldId id="346" r:id="rId84"/>
    <p:sldId id="2147478446" r:id="rId85"/>
    <p:sldId id="463" r:id="rId86"/>
    <p:sldId id="2147478497" r:id="rId87"/>
    <p:sldId id="2147375289" r:id="rId88"/>
    <p:sldId id="2147478020" r:id="rId89"/>
    <p:sldId id="2147478202" r:id="rId90"/>
    <p:sldId id="2147478203" r:id="rId91"/>
    <p:sldId id="2147478204" r:id="rId92"/>
    <p:sldId id="2147478205" r:id="rId93"/>
    <p:sldId id="2147478206" r:id="rId94"/>
    <p:sldId id="2147478224" r:id="rId95"/>
    <p:sldId id="2147478208" r:id="rId96"/>
    <p:sldId id="2147478449" r:id="rId97"/>
    <p:sldId id="2147478212" r:id="rId98"/>
    <p:sldId id="2147478145"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47A711-3BA1-BE41-46AD-50A281FE8CB7}" name="Rebecca Nohl" initials="RN" userId="S::Rebecca.Nohl@systemiq.earth::9ef36af6-76f0-4203-aeec-ca7107d8d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00"/>
    <a:srgbClr val="33CC33"/>
    <a:srgbClr val="3FBAC7"/>
    <a:srgbClr val="CC66FF"/>
    <a:srgbClr val="FFFFFF"/>
    <a:srgbClr val="FF66CC"/>
    <a:srgbClr val="DE2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94877" autoAdjust="0"/>
  </p:normalViewPr>
  <p:slideViewPr>
    <p:cSldViewPr snapToGrid="0">
      <p:cViewPr varScale="1">
        <p:scale>
          <a:sx n="61" d="100"/>
          <a:sy n="61" d="100"/>
        </p:scale>
        <p:origin x="248" y="1312"/>
      </p:cViewPr>
      <p:guideLst/>
    </p:cSldViewPr>
  </p:slideViewPr>
  <p:notesTextViewPr>
    <p:cViewPr>
      <p:scale>
        <a:sx n="1" d="1"/>
        <a:sy n="1" d="1"/>
      </p:scale>
      <p:origin x="0" y="0"/>
    </p:cViewPr>
  </p:notesTextViewPr>
  <p:notesViewPr>
    <p:cSldViewPr snapToGrid="0">
      <p:cViewPr varScale="1">
        <p:scale>
          <a:sx n="68" d="100"/>
          <a:sy n="68" d="100"/>
        </p:scale>
        <p:origin x="2656" y="2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108" Type="http://schemas.openxmlformats.org/officeDocument/2006/relationships/customXml" Target="../customXml/item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3.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CDFF63-43B7-E845-B035-F904AE6631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9B673-51CA-044C-8BA1-65232309D8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CB5668-8D10-3742-857A-E3CD9C0B938F}" type="datetimeFigureOut">
              <a:rPr lang="en-US" smtClean="0"/>
              <a:t>11/25/24</a:t>
            </a:fld>
            <a:endParaRPr lang="en-US"/>
          </a:p>
        </p:txBody>
      </p:sp>
      <p:sp>
        <p:nvSpPr>
          <p:cNvPr id="4" name="Footer Placeholder 3">
            <a:extLst>
              <a:ext uri="{FF2B5EF4-FFF2-40B4-BE49-F238E27FC236}">
                <a16:creationId xmlns:a16="http://schemas.microsoft.com/office/drawing/2014/main" id="{8961BE6C-2815-E248-A914-D0B842F7D4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909FF4-D99E-B74C-89B3-CC8275406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6F9710-4032-AC42-9B69-9597F13A62A6}" type="slidenum">
              <a:rPr lang="en-US" smtClean="0"/>
              <a:t>‹#›</a:t>
            </a:fld>
            <a:endParaRPr lang="en-US"/>
          </a:p>
        </p:txBody>
      </p:sp>
    </p:spTree>
    <p:extLst>
      <p:ext uri="{BB962C8B-B14F-4D97-AF65-F5344CB8AC3E}">
        <p14:creationId xmlns:p14="http://schemas.microsoft.com/office/powerpoint/2010/main" val="173126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98919-F5FC-4E1F-96A1-C06BB2AB4C04}"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91AD8-0546-41F2-AB6A-E0A0F1C8AA34}" type="slidenum">
              <a:rPr lang="en-GB" smtClean="0"/>
              <a:t>‹#›</a:t>
            </a:fld>
            <a:endParaRPr lang="en-GB"/>
          </a:p>
        </p:txBody>
      </p:sp>
    </p:spTree>
    <p:extLst>
      <p:ext uri="{BB962C8B-B14F-4D97-AF65-F5344CB8AC3E}">
        <p14:creationId xmlns:p14="http://schemas.microsoft.com/office/powerpoint/2010/main" val="303535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91AD8-0546-41F2-AB6A-E0A0F1C8AA34}" type="slidenum">
              <a:rPr lang="en-GB" smtClean="0"/>
              <a:t>1</a:t>
            </a:fld>
            <a:endParaRPr lang="en-GB" dirty="0"/>
          </a:p>
        </p:txBody>
      </p:sp>
    </p:spTree>
    <p:extLst>
      <p:ext uri="{BB962C8B-B14F-4D97-AF65-F5344CB8AC3E}">
        <p14:creationId xmlns:p14="http://schemas.microsoft.com/office/powerpoint/2010/main" val="120427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8" name="Google Shape;368;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69" name="Google Shape;369;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observe a closer resemblance between the results of domestic extraction and material footprint. At the global level, the drivers'</a:t>
            </a:r>
            <a:endParaRPr/>
          </a:p>
          <a:p>
            <a:pPr marL="0" lvl="0" indent="0" algn="l" rtl="0">
              <a:spcBef>
                <a:spcPts val="0"/>
              </a:spcBef>
              <a:spcAft>
                <a:spcPts val="0"/>
              </a:spcAft>
              <a:buNone/>
            </a:pPr>
            <a:r>
              <a:rPr lang="en-US"/>
              <a:t>contribution is practically the same for both, which is expected as MF equals DE globally (slight differences are due to rounding). The proportion between population and affluence remains consistent, but the absolute percentages generally shift. The altered impact and technological coefficient result from the reallocation of global direct material extraction among countries during the footprinting process.</a:t>
            </a:r>
            <a:endParaRPr/>
          </a:p>
        </p:txBody>
      </p:sp>
      <p:sp>
        <p:nvSpPr>
          <p:cNvPr id="371" name="Google Shape;371;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72" name="Google Shape;372;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53582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E901-EFBF-C1FB-C247-1DF94F4CA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87FA8-E5D4-2EC0-A8AF-2A9CAF501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B86B6-3AD8-D11C-E1A0-10D01F531B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1DCB64-423D-5F90-9ABF-36866CA7613B}"/>
              </a:ext>
            </a:extLst>
          </p:cNvPr>
          <p:cNvSpPr>
            <a:spLocks noGrp="1"/>
          </p:cNvSpPr>
          <p:nvPr>
            <p:ph type="sldNum" sz="quarter" idx="5"/>
          </p:nvPr>
        </p:nvSpPr>
        <p:spPr/>
        <p:txBody>
          <a:bodyPr/>
          <a:lstStyle/>
          <a:p>
            <a:fld id="{9272AAF5-263A-4CDA-A6F2-161675967781}" type="slidenum">
              <a:rPr lang="en-US" smtClean="0"/>
              <a:t>25</a:t>
            </a:fld>
            <a:endParaRPr lang="en-US"/>
          </a:p>
        </p:txBody>
      </p:sp>
    </p:spTree>
    <p:extLst>
      <p:ext uri="{BB962C8B-B14F-4D97-AF65-F5344CB8AC3E}">
        <p14:creationId xmlns:p14="http://schemas.microsoft.com/office/powerpoint/2010/main" val="129238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4423B-B6DB-DCFC-068C-90C2F463F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D3E09-2BEF-C405-E6D8-7030F16B3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90794-D298-45FC-D194-FC6BF1F4E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Roboto" panose="02000000000000000000" pitchFamily="2" charset="0"/>
                <a:ea typeface="Century Gothic" panose="020B0502020202020204" pitchFamily="34" charset="0"/>
                <a:cs typeface="Times New Roman" panose="02020603050405020304" pitchFamily="18" charset="0"/>
              </a:rPr>
              <a:t>Material consumption and impacts differ between regions and across country income groups. This inequality must be addressed as a core element of any global sustainability effort.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Roboto" panose="02000000000000000000" pitchFamily="2" charset="0"/>
              <a:ea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Roboto" panose="02000000000000000000" pitchFamily="2" charset="0"/>
                <a:ea typeface="Century Gothic" panose="020B0502020202020204" pitchFamily="34" charset="0"/>
                <a:cs typeface="Times New Roman" panose="02020603050405020304" pitchFamily="18" charset="0"/>
              </a:rPr>
              <a:t>The material footprint (w</a:t>
            </a:r>
            <a:r>
              <a:rPr lang="en-GB" sz="1800">
                <a:effectLst/>
                <a:latin typeface="Calibri" panose="020F0502020204030204" pitchFamily="34" charset="0"/>
                <a:ea typeface="Calibri" panose="020F0502020204030204" pitchFamily="34" charset="0"/>
                <a:cs typeface="Times New Roman" panose="02020603050405020304" pitchFamily="18" charset="0"/>
              </a:rPr>
              <a:t>hich quantifies the material use supporting living standards and gauges environmental impact) </a:t>
            </a:r>
            <a:r>
              <a:rPr lang="en-GB" sz="1800">
                <a:effectLst/>
                <a:latin typeface="Roboto" panose="02000000000000000000" pitchFamily="2" charset="0"/>
                <a:ea typeface="Century Gothic" panose="020B0502020202020204" pitchFamily="34" charset="0"/>
                <a:cs typeface="Times New Roman" panose="02020603050405020304" pitchFamily="18" charset="0"/>
              </a:rPr>
              <a:t>of high-income countries is basically static since 2000 with growth largely mitigated by technology. Middle income countries have more than doubled their material footprint per capita in that time and are approaching high income levels driven by growing populations and increasing affluence.  However, the per capita impacts of middle-income countries continue to be lower than high-income countries. Upper-middle income country climate impacts per capita are just over half those of the high-income group. Per capita resource use in low-income countries, who bear the brunt of negative impacts, has remained comparatively low and almost unchanged since 2000.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Roboto" panose="02000000000000000000" pitchFamily="2" charset="0"/>
              <a:ea typeface="Century Gothic" panose="020B0502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1CA633-D525-0962-804A-706328D01E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2AAF5-263A-4CDA-A6F2-161675967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37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 name="Google Shape;399;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0" name="Google Shape;400;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triple planetary crisis of climate change, biodiversity loss and pollution increasingly threaten our future.</a:t>
            </a:r>
            <a:endParaRPr/>
          </a:p>
        </p:txBody>
      </p:sp>
      <p:sp>
        <p:nvSpPr>
          <p:cNvPr id="402" name="Google Shape;402;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3" name="Google Shape;403;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404134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Roboto-Bold"/>
              </a:rPr>
              <a:t>Figure 3.6. Relative contribution of provisioning systems </a:t>
            </a:r>
          </a:p>
          <a:p>
            <a:pPr algn="l"/>
            <a:r>
              <a:rPr lang="en-US" sz="1800" b="1" i="0" u="none" strike="noStrike" baseline="0" dirty="0">
                <a:latin typeface="Roboto-Bold"/>
              </a:rPr>
              <a:t>to global environmental and socioeconomic impacts for</a:t>
            </a:r>
          </a:p>
          <a:p>
            <a:pPr algn="l"/>
            <a:r>
              <a:rPr lang="en-US" sz="1800" b="1" i="0" u="none" strike="noStrike" baseline="0" dirty="0">
                <a:latin typeface="Roboto-Bold"/>
              </a:rPr>
              <a:t>2022. For each provisioning system, impacts cover the</a:t>
            </a:r>
          </a:p>
          <a:p>
            <a:pPr algn="l"/>
            <a:r>
              <a:rPr lang="en-US" sz="1800" b="1" i="0" u="none" strike="noStrike" baseline="0" dirty="0">
                <a:latin typeface="Roboto-Bold"/>
              </a:rPr>
              <a:t>whole life cycle including extraction, production, transport,</a:t>
            </a:r>
          </a:p>
          <a:p>
            <a:pPr algn="l"/>
            <a:r>
              <a:rPr lang="en-US" sz="1800" b="1" i="0" u="none" strike="noStrike" baseline="0" dirty="0">
                <a:latin typeface="Roboto-Bold"/>
              </a:rPr>
              <a:t>use and end-of life. The provisioning system “Energy”</a:t>
            </a:r>
          </a:p>
          <a:p>
            <a:pPr algn="l"/>
            <a:r>
              <a:rPr lang="en-US" sz="1800" b="1" i="0" u="none" strike="noStrike" baseline="0" dirty="0">
                <a:latin typeface="Roboto-Bold"/>
              </a:rPr>
              <a:t>includes impacts related to electricity, hot water supply</a:t>
            </a:r>
          </a:p>
          <a:p>
            <a:pPr algn="l"/>
            <a:r>
              <a:rPr lang="en-US" sz="1800" b="1" i="0" u="none" strike="noStrike" baseline="0" dirty="0">
                <a:latin typeface="Roboto-Bold"/>
              </a:rPr>
              <a:t>and the production of fuels used by household, while the</a:t>
            </a:r>
          </a:p>
          <a:p>
            <a:pPr algn="l"/>
            <a:r>
              <a:rPr lang="en-US" sz="1800" b="1" i="0" u="none" strike="noStrike" baseline="0" dirty="0">
                <a:latin typeface="Roboto-Bold"/>
              </a:rPr>
              <a:t>provisioning system “mobility” includes public transport</a:t>
            </a:r>
          </a:p>
          <a:p>
            <a:pPr algn="l"/>
            <a:r>
              <a:rPr lang="en-US" sz="1800" b="1" i="0" u="none" strike="noStrike" baseline="0" dirty="0">
                <a:latin typeface="Roboto-Bold"/>
              </a:rPr>
              <a:t>of households. The provisioning system “households”</a:t>
            </a:r>
          </a:p>
          <a:p>
            <a:pPr algn="l"/>
            <a:r>
              <a:rPr lang="en-US" sz="1800" b="1" i="0" u="none" strike="noStrike" baseline="0" dirty="0">
                <a:latin typeface="Roboto-Bold"/>
              </a:rPr>
              <a:t>further includes direct emissions from private mobility</a:t>
            </a:r>
          </a:p>
          <a:p>
            <a:pPr algn="l"/>
            <a:r>
              <a:rPr lang="en-US" sz="1800" b="1" i="0" u="none" strike="noStrike" baseline="0" dirty="0">
                <a:latin typeface="Roboto-Bold"/>
              </a:rPr>
              <a:t>and energy for heating (adding to the separate impacts</a:t>
            </a:r>
          </a:p>
          <a:p>
            <a:pPr algn="l"/>
            <a:r>
              <a:rPr lang="en-US" sz="1800" b="1" i="0" u="none" strike="noStrike" baseline="0" dirty="0">
                <a:latin typeface="Roboto-Bold"/>
              </a:rPr>
              <a:t>of these provisioning systems). Energy and mobility used</a:t>
            </a:r>
          </a:p>
          <a:p>
            <a:pPr algn="l"/>
            <a:r>
              <a:rPr lang="en-US" sz="1800" b="1" i="0" u="none" strike="noStrike" baseline="0" dirty="0">
                <a:latin typeface="Roboto-Bold"/>
              </a:rPr>
              <a:t>by the other provisioning systems (such as for food) are</a:t>
            </a:r>
          </a:p>
          <a:p>
            <a:pPr algn="l"/>
            <a:r>
              <a:rPr lang="en-GB" sz="1800" b="1" i="0" u="none" strike="noStrike" baseline="0" dirty="0">
                <a:latin typeface="Roboto-Bold"/>
              </a:rPr>
              <a:t>allocated to these provisioning systems.</a:t>
            </a:r>
            <a:endParaRPr lang="en-GB" dirty="0"/>
          </a:p>
        </p:txBody>
      </p:sp>
      <p:sp>
        <p:nvSpPr>
          <p:cNvPr id="4" name="Slide Number Placeholder 3"/>
          <p:cNvSpPr>
            <a:spLocks noGrp="1"/>
          </p:cNvSpPr>
          <p:nvPr>
            <p:ph type="sldNum" sz="quarter" idx="5"/>
          </p:nvPr>
        </p:nvSpPr>
        <p:spPr/>
        <p:txBody>
          <a:bodyPr/>
          <a:lstStyle/>
          <a:p>
            <a:fld id="{9272AAF5-263A-4CDA-A6F2-161675967781}" type="slidenum">
              <a:rPr lang="en-US" smtClean="0"/>
              <a:t>29</a:t>
            </a:fld>
            <a:endParaRPr lang="en-US"/>
          </a:p>
        </p:txBody>
      </p:sp>
    </p:spTree>
    <p:extLst>
      <p:ext uri="{BB962C8B-B14F-4D97-AF65-F5344CB8AC3E}">
        <p14:creationId xmlns:p14="http://schemas.microsoft.com/office/powerpoint/2010/main" val="138102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99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8" name="Google Shape;50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9" name="Google Shape;50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Sustainability Transition scenario is made up of three shifts, each involving an evidence- based package of measures designed to maintain or improve human wellbeing while limiting environmental pressures and reducing adverse impacts. </a:t>
            </a:r>
            <a:endParaRPr/>
          </a:p>
          <a:p>
            <a:pPr marL="0" lvl="0" indent="0" algn="l" rtl="0">
              <a:spcBef>
                <a:spcPts val="0"/>
              </a:spcBef>
              <a:spcAft>
                <a:spcPts val="0"/>
              </a:spcAft>
              <a:buNone/>
            </a:pPr>
            <a:r>
              <a:rPr lang="en-US"/>
              <a:t>The scenario also includes a package of distributional measures to support a just transition and ensure that these shifts do not burden or disadvantage low-income countries or groups. </a:t>
            </a:r>
            <a:endParaRPr/>
          </a:p>
        </p:txBody>
      </p:sp>
      <p:sp>
        <p:nvSpPr>
          <p:cNvPr id="511" name="Google Shape;51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2" name="Google Shape;51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8567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1" name="Google Shape;561;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62" name="Google Shape;562;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Sustainability transition scenario</a:t>
            </a:r>
            <a:r>
              <a:rPr lang="en-US" dirty="0"/>
              <a:t> : absolute decoupling for some impacts, while pressures grow more slowly than under historical trends.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Overarching conclusion of the scenario : “The world does not need to choose between stronger economic growth or stronger environmental protection. Well designed and well implemented policies can deliver both at the same time, lifting economic growth and wellbeing while also moderating pressures and reducing environmental impacts”. </a:t>
            </a:r>
            <a:endParaRPr dirty="0"/>
          </a:p>
        </p:txBody>
      </p:sp>
      <p:sp>
        <p:nvSpPr>
          <p:cNvPr id="564" name="Google Shape;564;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5" name="Google Shape;565;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73793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1" name="Google Shape;561;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62" name="Google Shape;562;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Sustainability transition scenario</a:t>
            </a:r>
            <a:r>
              <a:rPr lang="en-US" dirty="0"/>
              <a:t> : absolute decoupling for some impacts, while pressures grow more slowly than under historical trends.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Overarching conclusion of the scenario : “The world does not need to choose between stronger economic growth or stronger environmental protection. Well designed and well implemented policies can deliver both at the same time, lifting economic growth and wellbeing while also moderating pressures and reducing environmental impacts”. </a:t>
            </a:r>
            <a:endParaRPr dirty="0"/>
          </a:p>
        </p:txBody>
      </p:sp>
      <p:sp>
        <p:nvSpPr>
          <p:cNvPr id="564" name="Google Shape;564;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5" name="Google Shape;565;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93750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need to decouple environmental impacts from resource use, while still raising wellbeing and economic activity – how do we do that?</a:t>
            </a:r>
          </a:p>
          <a:p>
            <a:r>
              <a:rPr lang="en-GB"/>
              <a:t>By looking through the lens of provisioning systems, and designing solutions for human needs.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152752A-A6BF-4D42-A87A-CD18ACBA408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346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So </a:t>
            </a:r>
            <a:r>
              <a:rPr lang="fr-FR" dirty="0" err="1"/>
              <a:t>what</a:t>
            </a:r>
            <a:r>
              <a:rPr lang="fr-FR"/>
              <a:t> </a:t>
            </a:r>
            <a:r>
              <a:rPr lang="fr-FR" err="1"/>
              <a:t>is</a:t>
            </a:r>
            <a:r>
              <a:rPr lang="fr-FR"/>
              <a:t> IRP? </a:t>
            </a:r>
            <a:endParaRPr lang="en-GB"/>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IRP was created in 2007 by UNEP to generate </a:t>
            </a:r>
            <a:r>
              <a:rPr lang="en-GB" sz="1200">
                <a:solidFill>
                  <a:prstClr val="black"/>
                </a:solidFill>
                <a:latin typeface="Arial Narrow" panose="020B0606020202030204" pitchFamily="34" charset="0"/>
                <a:cs typeface="Arial"/>
              </a:rPr>
              <a:t>independent and authoritative </a:t>
            </a:r>
            <a:r>
              <a:rPr lang="en-GB" sz="1200" b="1">
                <a:solidFill>
                  <a:prstClr val="black"/>
                </a:solidFill>
                <a:latin typeface="Arial Narrow" panose="020B0606020202030204" pitchFamily="34" charset="0"/>
                <a:cs typeface="Arial"/>
              </a:rPr>
              <a:t>scientific assessments of policy relevance </a:t>
            </a:r>
            <a:r>
              <a:rPr lang="en-GB" sz="1200">
                <a:solidFill>
                  <a:prstClr val="black"/>
                </a:solidFill>
                <a:latin typeface="Arial Narrow" panose="020B0606020202030204" pitchFamily="34" charset="0"/>
                <a:cs typeface="Arial"/>
              </a:rPr>
              <a:t>on the sustainable use of natural resources </a:t>
            </a:r>
            <a:r>
              <a:rPr lang="en-GB"/>
              <a:t>to help policy makers to take effective and long-term decisions on sustainable use of natural resources.</a:t>
            </a:r>
            <a:r>
              <a:rPr lang="en-GB" baseline="0"/>
              <a:t> </a:t>
            </a:r>
            <a:r>
              <a:rPr lang="en-GB"/>
              <a:t>This connection between scientists and policy is a fundamental characteristic of the IRP . </a:t>
            </a:r>
          </a:p>
          <a:p>
            <a:pPr marL="0" marR="0" indent="0" algn="l" defTabSz="914400" rtl="0" eaLnBrk="1" fontAlgn="auto" latinLnBrk="0" hangingPunct="1">
              <a:lnSpc>
                <a:spcPct val="100000"/>
              </a:lnSpc>
              <a:spcBef>
                <a:spcPts val="0"/>
              </a:spcBef>
              <a:spcAft>
                <a:spcPts val="0"/>
              </a:spcAft>
              <a:buClrTx/>
              <a:buSzTx/>
              <a:buFontTx/>
              <a:buNone/>
              <a:tabLst/>
              <a:defRPr/>
            </a:pPr>
            <a:r>
              <a:rPr lang="en-GB"/>
              <a:t>‘</a:t>
            </a:r>
          </a:p>
          <a:p>
            <a:pPr marL="0" indent="0">
              <a:buFont typeface="Arial" panose="020B0604020202020204" pitchFamily="34" charset="0"/>
              <a:buNone/>
            </a:pPr>
            <a:r>
              <a:rPr lang="en-GB" altLang="en-US" sz="1200" strike="noStrike" baseline="0">
                <a:solidFill>
                  <a:schemeClr val="bg1"/>
                </a:solidFill>
                <a:latin typeface="+mn-lt"/>
              </a:rPr>
              <a:t>So</a:t>
            </a:r>
            <a:r>
              <a:rPr lang="en-GB" altLang="en-US" sz="1200" strike="noStrike">
                <a:solidFill>
                  <a:schemeClr val="bg1"/>
                </a:solidFill>
                <a:latin typeface="+mn-lt"/>
              </a:rPr>
              <a:t> the Panel</a:t>
            </a:r>
            <a:r>
              <a:rPr lang="en-GB" altLang="en-US" sz="1200" strike="noStrike" baseline="0">
                <a:solidFill>
                  <a:schemeClr val="bg1"/>
                </a:solidFill>
                <a:latin typeface="+mn-lt"/>
              </a:rPr>
              <a:t> </a:t>
            </a:r>
            <a:r>
              <a:rPr lang="en-GB" altLang="en-US" sz="1200" strike="noStrike">
                <a:solidFill>
                  <a:schemeClr val="bg1"/>
                </a:solidFill>
                <a:latin typeface="+mn-lt"/>
              </a:rPr>
              <a:t>was created in a similar fashion to the Intergovernmental Panel on Climate Change (or Intergovernmental Platform on Biodiversity and Ecosystem Services), but in this case to provide policy-relevant knowledge not on climate</a:t>
            </a:r>
            <a:r>
              <a:rPr lang="en-GB" altLang="en-US" sz="1200" strike="noStrike" baseline="0">
                <a:solidFill>
                  <a:schemeClr val="bg1"/>
                </a:solidFill>
                <a:latin typeface="+mn-lt"/>
              </a:rPr>
              <a:t> change (or biodiversity loss)</a:t>
            </a:r>
            <a:r>
              <a:rPr lang="en-GB" altLang="en-US" sz="1200" strike="noStrike">
                <a:solidFill>
                  <a:schemeClr val="bg1"/>
                </a:solidFill>
                <a:latin typeface="+mn-lt"/>
              </a:rPr>
              <a:t>, but on how to use natural resources more sustainably and efficiently.  </a:t>
            </a:r>
          </a:p>
          <a:p>
            <a:pPr marL="171450" indent="-171450">
              <a:buFont typeface="Arial" panose="020B0604020202020204" pitchFamily="34" charset="0"/>
              <a:buChar char="•"/>
            </a:pPr>
            <a:endParaRPr lang="fr-FR" altLang="en-US" sz="1200" strike="noStrike">
              <a:solidFill>
                <a:schemeClr val="bg1"/>
              </a:solidFill>
              <a:latin typeface="+mn-lt"/>
            </a:endParaRPr>
          </a:p>
          <a:p>
            <a:pPr marL="171450" indent="-171450">
              <a:buFont typeface="Arial" panose="020B0604020202020204" pitchFamily="34" charset="0"/>
              <a:buChar char="•"/>
            </a:pPr>
            <a:endParaRPr lang="en-US" altLang="en-US" sz="1200" strike="noStrike">
              <a:latin typeface="+mn-lt"/>
            </a:endParaRPr>
          </a:p>
          <a:p>
            <a:endParaRPr lang="en-GB" altLang="en-US" sz="1200">
              <a:latin typeface="+mn-lt"/>
            </a:endParaRPr>
          </a:p>
          <a:p>
            <a:endParaRPr lang="fr-F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668A5-FAD0-4FE7-9C65-7DDAA6D281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616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5951-9BC3-28EA-9591-81A3ACCAD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D256-392D-0223-56EE-8ACBFF89E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6FC01-0B5B-35B5-CF9E-8E4FF7FA763B}"/>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So </a:t>
            </a:r>
            <a:r>
              <a:rPr lang="fr-FR" err="1"/>
              <a:t>what</a:t>
            </a:r>
            <a:r>
              <a:rPr lang="fr-FR"/>
              <a:t> </a:t>
            </a:r>
            <a:r>
              <a:rPr lang="fr-FR" err="1"/>
              <a:t>is</a:t>
            </a:r>
            <a:r>
              <a:rPr lang="fr-FR"/>
              <a:t> IRP? </a:t>
            </a:r>
            <a:endParaRPr lang="en-GB"/>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IRP was created in 2007 by UNEP to generate </a:t>
            </a:r>
            <a:r>
              <a:rPr lang="en-GB" sz="1200">
                <a:solidFill>
                  <a:prstClr val="black"/>
                </a:solidFill>
                <a:latin typeface="Arial Narrow" panose="020B0606020202030204" pitchFamily="34" charset="0"/>
                <a:cs typeface="Arial"/>
              </a:rPr>
              <a:t>independent and authoritative </a:t>
            </a:r>
            <a:r>
              <a:rPr lang="en-GB" sz="1200" b="1">
                <a:solidFill>
                  <a:prstClr val="black"/>
                </a:solidFill>
                <a:latin typeface="Arial Narrow" panose="020B0606020202030204" pitchFamily="34" charset="0"/>
                <a:cs typeface="Arial"/>
              </a:rPr>
              <a:t>scientific assessments of policy relevance </a:t>
            </a:r>
            <a:r>
              <a:rPr lang="en-GB" sz="1200">
                <a:solidFill>
                  <a:prstClr val="black"/>
                </a:solidFill>
                <a:latin typeface="Arial Narrow" panose="020B0606020202030204" pitchFamily="34" charset="0"/>
                <a:cs typeface="Arial"/>
              </a:rPr>
              <a:t>on the sustainable use of natural resources </a:t>
            </a:r>
            <a:r>
              <a:rPr lang="en-GB"/>
              <a:t>to help policy makers to take effective and long-term decisions on sustainable use of natural resources.</a:t>
            </a:r>
            <a:r>
              <a:rPr lang="en-GB" baseline="0"/>
              <a:t> </a:t>
            </a:r>
            <a:r>
              <a:rPr lang="en-GB"/>
              <a:t>This connection between scientists and policy is a fundamental characteristic of the IRP . </a:t>
            </a:r>
          </a:p>
          <a:p>
            <a:pPr marL="0" marR="0" indent="0" algn="l" defTabSz="914400" rtl="0" eaLnBrk="1" fontAlgn="auto" latinLnBrk="0" hangingPunct="1">
              <a:lnSpc>
                <a:spcPct val="100000"/>
              </a:lnSpc>
              <a:spcBef>
                <a:spcPts val="0"/>
              </a:spcBef>
              <a:spcAft>
                <a:spcPts val="0"/>
              </a:spcAft>
              <a:buClrTx/>
              <a:buSzTx/>
              <a:buFontTx/>
              <a:buNone/>
              <a:tabLst/>
              <a:defRPr/>
            </a:pPr>
            <a:r>
              <a:rPr lang="en-GB"/>
              <a:t>‘</a:t>
            </a:r>
          </a:p>
          <a:p>
            <a:pPr marL="0" indent="0">
              <a:buFont typeface="Arial" panose="020B0604020202020204" pitchFamily="34" charset="0"/>
              <a:buNone/>
            </a:pPr>
            <a:r>
              <a:rPr lang="en-GB" altLang="en-US" sz="1200" strike="noStrike" baseline="0">
                <a:solidFill>
                  <a:schemeClr val="bg1"/>
                </a:solidFill>
                <a:latin typeface="+mn-lt"/>
              </a:rPr>
              <a:t>So</a:t>
            </a:r>
            <a:r>
              <a:rPr lang="en-GB" altLang="en-US" sz="1200" strike="noStrike">
                <a:solidFill>
                  <a:schemeClr val="bg1"/>
                </a:solidFill>
                <a:latin typeface="+mn-lt"/>
              </a:rPr>
              <a:t> the Panel</a:t>
            </a:r>
            <a:r>
              <a:rPr lang="en-GB" altLang="en-US" sz="1200" strike="noStrike" baseline="0">
                <a:solidFill>
                  <a:schemeClr val="bg1"/>
                </a:solidFill>
                <a:latin typeface="+mn-lt"/>
              </a:rPr>
              <a:t> </a:t>
            </a:r>
            <a:r>
              <a:rPr lang="en-GB" altLang="en-US" sz="1200" strike="noStrike">
                <a:solidFill>
                  <a:schemeClr val="bg1"/>
                </a:solidFill>
                <a:latin typeface="+mn-lt"/>
              </a:rPr>
              <a:t>was created in a similar fashion to the Intergovernmental Panel on Climate Change (or Intergovernmental Platform on Biodiversity and Ecosystem Services), but in this case to provide policy-relevant knowledge not on climate</a:t>
            </a:r>
            <a:r>
              <a:rPr lang="en-GB" altLang="en-US" sz="1200" strike="noStrike" baseline="0">
                <a:solidFill>
                  <a:schemeClr val="bg1"/>
                </a:solidFill>
                <a:latin typeface="+mn-lt"/>
              </a:rPr>
              <a:t> change (or biodiversity loss)</a:t>
            </a:r>
            <a:r>
              <a:rPr lang="en-GB" altLang="en-US" sz="1200" strike="noStrike">
                <a:solidFill>
                  <a:schemeClr val="bg1"/>
                </a:solidFill>
                <a:latin typeface="+mn-lt"/>
              </a:rPr>
              <a:t>, but on how to use natural resources more sustainably and efficiently.  </a:t>
            </a:r>
          </a:p>
          <a:p>
            <a:pPr marL="171450" indent="-171450">
              <a:buFont typeface="Arial" panose="020B0604020202020204" pitchFamily="34" charset="0"/>
              <a:buChar char="•"/>
            </a:pPr>
            <a:endParaRPr lang="fr-FR" altLang="en-US" sz="1200" strike="noStrike">
              <a:solidFill>
                <a:schemeClr val="bg1"/>
              </a:solidFill>
              <a:latin typeface="+mn-lt"/>
            </a:endParaRPr>
          </a:p>
          <a:p>
            <a:pPr marL="171450" indent="-171450">
              <a:buFont typeface="Arial" panose="020B0604020202020204" pitchFamily="34" charset="0"/>
              <a:buChar char="•"/>
            </a:pPr>
            <a:endParaRPr lang="en-US" altLang="en-US" sz="1200" strike="noStrike">
              <a:latin typeface="+mn-lt"/>
            </a:endParaRPr>
          </a:p>
          <a:p>
            <a:endParaRPr lang="en-GB" altLang="en-US" sz="1200">
              <a:latin typeface="+mn-lt"/>
            </a:endParaRPr>
          </a:p>
          <a:p>
            <a:endParaRPr lang="fr-FR"/>
          </a:p>
        </p:txBody>
      </p:sp>
      <p:sp>
        <p:nvSpPr>
          <p:cNvPr id="4" name="Slide Number Placeholder 3">
            <a:extLst>
              <a:ext uri="{FF2B5EF4-FFF2-40B4-BE49-F238E27FC236}">
                <a16:creationId xmlns:a16="http://schemas.microsoft.com/office/drawing/2014/main" id="{4B38479F-872F-2475-2773-48B2D99516B5}"/>
              </a:ext>
            </a:extLst>
          </p:cNvPr>
          <p:cNvSpPr>
            <a:spLocks noGrp="1"/>
          </p:cNvSpPr>
          <p:nvPr>
            <p:ph type="sldNum" sz="quarter" idx="10"/>
          </p:nvPr>
        </p:nvSpPr>
        <p:spPr/>
        <p:txBody>
          <a:bodyPr/>
          <a:lstStyle/>
          <a:p>
            <a:pPr>
              <a:defRPr/>
            </a:pPr>
            <a:fld id="{3E0668A5-FAD0-4FE7-9C65-7DDAA6D28187}"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61966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BC19CBF4-5D2A-0EBA-9229-7812B61DE66D}"/>
            </a:ext>
          </a:extLst>
        </p:cNvPr>
        <p:cNvGrpSpPr/>
        <p:nvPr/>
      </p:nvGrpSpPr>
      <p:grpSpPr>
        <a:xfrm>
          <a:off x="0" y="0"/>
          <a:ext cx="0" cy="0"/>
          <a:chOff x="0" y="0"/>
          <a:chExt cx="0" cy="0"/>
        </a:xfrm>
      </p:grpSpPr>
      <p:sp>
        <p:nvSpPr>
          <p:cNvPr id="157" name="Google Shape;157;p4:notes">
            <a:extLst>
              <a:ext uri="{FF2B5EF4-FFF2-40B4-BE49-F238E27FC236}">
                <a16:creationId xmlns:a16="http://schemas.microsoft.com/office/drawing/2014/main" id="{0A09CF62-4AF8-B02F-049F-3F9569F250EB}"/>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8" name="Google Shape;158;p4:notes">
            <a:extLst>
              <a:ext uri="{FF2B5EF4-FFF2-40B4-BE49-F238E27FC236}">
                <a16:creationId xmlns:a16="http://schemas.microsoft.com/office/drawing/2014/main" id="{74709588-7C70-4B33-8E69-B98C1A8929FB}"/>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9" name="Google Shape;159;p4:notes">
            <a:extLst>
              <a:ext uri="{FF2B5EF4-FFF2-40B4-BE49-F238E27FC236}">
                <a16:creationId xmlns:a16="http://schemas.microsoft.com/office/drawing/2014/main" id="{6300C265-F52F-88B5-F1C8-90C012A52E86}"/>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a:extLst>
              <a:ext uri="{FF2B5EF4-FFF2-40B4-BE49-F238E27FC236}">
                <a16:creationId xmlns:a16="http://schemas.microsoft.com/office/drawing/2014/main" id="{22A9DA84-09F2-C1F0-E657-A840CB9B0F48}"/>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report follows the overall logic and structure of the 2019 edition along the lines of the DPSIR framework: materials flows and pressures, environmental impacts, 8 outlook through scenario exploration and proposal for policy responses. </a:t>
            </a:r>
            <a:endParaRPr/>
          </a:p>
        </p:txBody>
      </p:sp>
      <p:sp>
        <p:nvSpPr>
          <p:cNvPr id="161" name="Google Shape;161;p4:notes">
            <a:extLst>
              <a:ext uri="{FF2B5EF4-FFF2-40B4-BE49-F238E27FC236}">
                <a16:creationId xmlns:a16="http://schemas.microsoft.com/office/drawing/2014/main" id="{CB5EFDE3-9CE4-C9F0-7843-3ECB5B37231C}"/>
              </a:ext>
            </a:extLst>
          </p:cNvPr>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2" name="Google Shape;162;p4:notes">
            <a:extLst>
              <a:ext uri="{FF2B5EF4-FFF2-40B4-BE49-F238E27FC236}">
                <a16:creationId xmlns:a16="http://schemas.microsoft.com/office/drawing/2014/main" id="{FA61FFA7-2212-24B0-7AB6-7626901C489C}"/>
              </a:ext>
            </a:extLst>
          </p:cNvPr>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84625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152752A-A6BF-4D42-A87A-CD18ACBA408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542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62</a:t>
            </a:fld>
            <a:endParaRPr lang="en-GB"/>
          </a:p>
        </p:txBody>
      </p:sp>
    </p:spTree>
    <p:extLst>
      <p:ext uri="{BB962C8B-B14F-4D97-AF65-F5344CB8AC3E}">
        <p14:creationId xmlns:p14="http://schemas.microsoft.com/office/powerpoint/2010/main" val="300640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671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03888" y="344488"/>
            <a:ext cx="3049587" cy="1716087"/>
          </a:xfrm>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F5494"/>
                </a:solidFill>
                <a:latin typeface="Verdana" pitchFamily="34" charset="0"/>
                <a:ea typeface="MS PGothic" pitchFamily="34" charset="-128"/>
              </a:defRPr>
            </a:lvl1pPr>
            <a:lvl2pPr marL="736115" indent="-283121" eaLnBrk="0" hangingPunct="0">
              <a:defRPr sz="1200">
                <a:solidFill>
                  <a:srgbClr val="0F5494"/>
                </a:solidFill>
                <a:latin typeface="Verdana" pitchFamily="34" charset="0"/>
                <a:ea typeface="MS PGothic" pitchFamily="34" charset="-128"/>
              </a:defRPr>
            </a:lvl2pPr>
            <a:lvl3pPr marL="1132484" indent="-226497" eaLnBrk="0" hangingPunct="0">
              <a:defRPr sz="1200">
                <a:solidFill>
                  <a:srgbClr val="0F5494"/>
                </a:solidFill>
                <a:latin typeface="Verdana" pitchFamily="34" charset="0"/>
                <a:ea typeface="MS PGothic" pitchFamily="34" charset="-128"/>
              </a:defRPr>
            </a:lvl3pPr>
            <a:lvl4pPr marL="1585478" indent="-226497" eaLnBrk="0" hangingPunct="0">
              <a:defRPr sz="1200">
                <a:solidFill>
                  <a:srgbClr val="0F5494"/>
                </a:solidFill>
                <a:latin typeface="Verdana" pitchFamily="34" charset="0"/>
                <a:ea typeface="MS PGothic" pitchFamily="34" charset="-128"/>
              </a:defRPr>
            </a:lvl4pPr>
            <a:lvl5pPr marL="2038472" indent="-226497" eaLnBrk="0" hangingPunct="0">
              <a:defRPr sz="1200">
                <a:solidFill>
                  <a:srgbClr val="0F5494"/>
                </a:solidFill>
                <a:latin typeface="Verdana" pitchFamily="34" charset="0"/>
                <a:ea typeface="MS PGothic" pitchFamily="34" charset="-128"/>
              </a:defRPr>
            </a:lvl5pPr>
            <a:lvl6pPr marL="2491466" indent="-226497" eaLnBrk="0" fontAlgn="base" hangingPunct="0">
              <a:spcBef>
                <a:spcPct val="0"/>
              </a:spcBef>
              <a:spcAft>
                <a:spcPct val="0"/>
              </a:spcAft>
              <a:defRPr sz="1200">
                <a:solidFill>
                  <a:srgbClr val="0F5494"/>
                </a:solidFill>
                <a:latin typeface="Verdana" pitchFamily="34" charset="0"/>
                <a:ea typeface="MS PGothic" pitchFamily="34" charset="-128"/>
              </a:defRPr>
            </a:lvl6pPr>
            <a:lvl7pPr marL="2944459" indent="-226497" eaLnBrk="0" fontAlgn="base" hangingPunct="0">
              <a:spcBef>
                <a:spcPct val="0"/>
              </a:spcBef>
              <a:spcAft>
                <a:spcPct val="0"/>
              </a:spcAft>
              <a:defRPr sz="1200">
                <a:solidFill>
                  <a:srgbClr val="0F5494"/>
                </a:solidFill>
                <a:latin typeface="Verdana" pitchFamily="34" charset="0"/>
                <a:ea typeface="MS PGothic" pitchFamily="34" charset="-128"/>
              </a:defRPr>
            </a:lvl7pPr>
            <a:lvl8pPr marL="3397453" indent="-226497" eaLnBrk="0" fontAlgn="base" hangingPunct="0">
              <a:spcBef>
                <a:spcPct val="0"/>
              </a:spcBef>
              <a:spcAft>
                <a:spcPct val="0"/>
              </a:spcAft>
              <a:defRPr sz="1200">
                <a:solidFill>
                  <a:srgbClr val="0F5494"/>
                </a:solidFill>
                <a:latin typeface="Verdana" pitchFamily="34" charset="0"/>
                <a:ea typeface="MS PGothic" pitchFamily="34" charset="-128"/>
              </a:defRPr>
            </a:lvl8pPr>
            <a:lvl9pPr marL="3850447" indent="-226497"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6E9D0E2C-D2BA-414A-A4E5-78BF1245324B}" type="slidenum">
              <a:rPr lang="en-GB">
                <a:solidFill>
                  <a:schemeClr val="tx1"/>
                </a:solidFill>
                <a:latin typeface="Arial" pitchFamily="34" charset="0"/>
              </a:rPr>
              <a:pPr eaLnBrk="1" hangingPunct="1"/>
              <a:t>70</a:t>
            </a:fld>
            <a:endParaRPr lang="en-GB">
              <a:solidFill>
                <a:schemeClr val="tx1"/>
              </a:solidFill>
              <a:latin typeface="Arial" pitchFamily="34" charset="0"/>
            </a:endParaRPr>
          </a:p>
        </p:txBody>
      </p:sp>
    </p:spTree>
    <p:extLst>
      <p:ext uri="{BB962C8B-B14F-4D97-AF65-F5344CB8AC3E}">
        <p14:creationId xmlns:p14="http://schemas.microsoft.com/office/powerpoint/2010/main" val="198003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3311DB-C32A-CC46-90F4-CE205A9DE94D}" type="slidenum">
              <a:rPr lang="en-US" smtClean="0"/>
              <a:t>72</a:t>
            </a:fld>
            <a:endParaRPr lang="en-US" dirty="0"/>
          </a:p>
        </p:txBody>
      </p:sp>
    </p:spTree>
    <p:extLst>
      <p:ext uri="{BB962C8B-B14F-4D97-AF65-F5344CB8AC3E}">
        <p14:creationId xmlns:p14="http://schemas.microsoft.com/office/powerpoint/2010/main" val="2956542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2FF-12CA-41B7-B7AD-468C4FF40B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591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2FF-12CA-41B7-B7AD-468C4FF40B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00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2FF-12CA-41B7-B7AD-468C4FF40B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4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a:normAutofit/>
          </a:bodyPr>
          <a:lstStyle/>
          <a:p>
            <a:endParaRPr lang="en-GB">
              <a:ea typeface="ＭＳ Ｐゴシック" pitchFamily="-72" charset="-128"/>
              <a:cs typeface="ＭＳ Ｐゴシック" pitchFamily="-72" charset="-128"/>
            </a:endParaRPr>
          </a:p>
        </p:txBody>
      </p:sp>
      <p:sp>
        <p:nvSpPr>
          <p:cNvPr id="2150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9D8B-304E-44B5-8EBB-7546FFFEDCA9}"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72" charset="-128"/>
                <a:cs typeface="ＭＳ Ｐゴシック" pitchFamily="-72" charset="-128"/>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37239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IRP’s upcoming Global Resources Outlook takes a provisioning systems approach – modelling how we can </a:t>
            </a:r>
            <a:r>
              <a:rPr lang="en-US" dirty="0" err="1"/>
              <a:t>optimise</a:t>
            </a:r>
            <a:r>
              <a:rPr lang="en-US" dirty="0"/>
              <a:t> delivery of human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doing this, we can </a:t>
            </a:r>
            <a:r>
              <a:rPr lang="en-US" b="1" dirty="0"/>
              <a:t>mitigate growth in material use</a:t>
            </a:r>
            <a:r>
              <a:rPr lang="en-US" dirty="0"/>
              <a:t> by </a:t>
            </a:r>
            <a:r>
              <a:rPr lang="en-US" b="1" dirty="0"/>
              <a:t>30%</a:t>
            </a:r>
            <a:r>
              <a:rPr lang="en-US" dirty="0"/>
              <a:t> by 2060, compared to continued historic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a:t>
            </a:r>
            <a:r>
              <a:rPr lang="en-US" b="1" dirty="0"/>
              <a:t>reduce energy demand by 25%</a:t>
            </a:r>
            <a:r>
              <a:rPr lang="en-US" dirty="0"/>
              <a:t> by 2060, compared to 2020 levels.</a:t>
            </a:r>
            <a:endParaRPr lang="en-GB" dirty="0"/>
          </a:p>
          <a:p>
            <a:pPr marL="171450" indent="-171450">
              <a:buFont typeface="Arial" panose="020B0604020202020204" pitchFamily="34" charset="0"/>
              <a:buChar char="•"/>
            </a:pPr>
            <a:r>
              <a:rPr lang="en-GB" dirty="0"/>
              <a:t>… therefore improving transition material resilience.</a:t>
            </a:r>
          </a:p>
          <a:p>
            <a:pPr marL="171450" indent="-171450">
              <a:buFont typeface="Arial" panose="020B0604020202020204" pitchFamily="34" charset="0"/>
              <a:buChar char="•"/>
            </a:pPr>
            <a:r>
              <a:rPr lang="en-GB" dirty="0"/>
              <a:t>Systemic change is the way to do this – resource efficiency alone isn’t enough</a:t>
            </a:r>
          </a:p>
        </p:txBody>
      </p:sp>
      <p:sp>
        <p:nvSpPr>
          <p:cNvPr id="4" name="Slide Number Placeholder 3"/>
          <p:cNvSpPr>
            <a:spLocks noGrp="1"/>
          </p:cNvSpPr>
          <p:nvPr>
            <p:ph type="sldNum" sz="quarter" idx="5"/>
          </p:nvPr>
        </p:nvSpPr>
        <p:spPr/>
        <p:txBody>
          <a:bodyPr/>
          <a:lstStyle/>
          <a:p>
            <a:fld id="{A528D2FF-12CA-41B7-B7AD-468C4FF40B71}" type="slidenum">
              <a:rPr lang="en-GB" smtClean="0"/>
              <a:t>79</a:t>
            </a:fld>
            <a:endParaRPr lang="en-GB"/>
          </a:p>
        </p:txBody>
      </p:sp>
    </p:spTree>
    <p:extLst>
      <p:ext uri="{BB962C8B-B14F-4D97-AF65-F5344CB8AC3E}">
        <p14:creationId xmlns:p14="http://schemas.microsoft.com/office/powerpoint/2010/main" val="2189223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90752">
              <a:defRPr/>
            </a:pPr>
            <a:fld id="{59CF2995-AB43-4B7C-B8CD-9DC7C3692A9C}" type="slidenum">
              <a:rPr lang="en-GB">
                <a:solidFill>
                  <a:prstClr val="black"/>
                </a:solidFill>
                <a:latin typeface="Calibri" panose="020F0502020204030204"/>
              </a:rPr>
              <a:pPr defTabSz="990752">
                <a:defRPr/>
              </a:pPr>
              <a:t>83</a:t>
            </a:fld>
            <a:endParaRPr lang="en-GB">
              <a:solidFill>
                <a:prstClr val="black"/>
              </a:solidFill>
              <a:latin typeface="Calibri" panose="020F0502020204030204"/>
            </a:endParaRPr>
          </a:p>
        </p:txBody>
      </p:sp>
    </p:spTree>
    <p:extLst>
      <p:ext uri="{BB962C8B-B14F-4D97-AF65-F5344CB8AC3E}">
        <p14:creationId xmlns:p14="http://schemas.microsoft.com/office/powerpoint/2010/main" val="2193451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18ABD1-F297-45E9-A0D7-FFE74E6401C3}" type="slidenum">
              <a:rPr lang="en-US" smtClean="0"/>
              <a:pPr/>
              <a:t>84</a:t>
            </a:fld>
            <a:endParaRPr lang="en-US"/>
          </a:p>
        </p:txBody>
      </p:sp>
    </p:spTree>
    <p:extLst>
      <p:ext uri="{BB962C8B-B14F-4D97-AF65-F5344CB8AC3E}">
        <p14:creationId xmlns:p14="http://schemas.microsoft.com/office/powerpoint/2010/main" val="169875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 TITLE SLIDE TO BE INCLUDED]</a:t>
            </a:r>
          </a:p>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656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514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2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26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940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 TITLE SLIDE TO BE INCLUDED]</a:t>
            </a:r>
          </a:p>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46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We recently finalized an ambitious Work Programme, shaping High Impact Priority Areas for IRP’s research up to 2025.</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In 2022-2025, IRP research should: </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Help improve the </a:t>
            </a: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understanding of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natural resource use.</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eriod"/>
              <a:tabLst/>
              <a:defRPr/>
            </a:pP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Connect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this understanding to knowledge from other scientific bodies on relevant UN SDGs.</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defRPr/>
            </a:pP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Provide options to </a:t>
            </a: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enable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transitions to sustainable management of natural resources. </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Understanding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natural resource use means providing the data, analytical insights and tools, and overview of the status and prospects for global stocks and flows of natural resources. </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Connecting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the knowledge on natural resource management with other relevant SDGs is about better understanding the links (drivers, synergies, trade-offs) between current global resource use and its impacts on the environment (such as climate change, biodiversity loss and pollution) as well as human health, well-being, and equity. </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200" b="0" i="1"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Enabling </a:t>
            </a:r>
            <a:r>
              <a:rPr kumimoji="0" lang="en-IE" sz="1200" b="0" i="0" u="none" strike="noStrike" kern="1200" cap="none" spc="0" normalizeH="0" baseline="0" noProof="0" dirty="0">
                <a:ln>
                  <a:noFill/>
                </a:ln>
                <a:solidFill>
                  <a:srgbClr val="000000"/>
                </a:solidFill>
                <a:effectLst/>
                <a:uLnTx/>
                <a:uFillTx/>
                <a:latin typeface="Roboto" panose="02000000000000000000" pitchFamily="2" charset="0"/>
                <a:ea typeface="Calibri" panose="020F0502020204030204" pitchFamily="34" charset="0"/>
                <a:cs typeface="Arial" panose="020B0604020202020204" pitchFamily="34" charset="0"/>
              </a:rPr>
              <a:t>sustainability transitions is about understanding the role of trade, finance, and innovation in global resource use, how they are shaped by different policies, and how they could be directed in a way that effectively addresses all major environmental crises. This provides knowledge of socio-economic institutions which underpin resource use, for example development banks, international trade agreements, and national planning agencies,  and therefore policy recommendations for how these institutions must  adapt to enable sustainability transitions.</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will be 4 HIPAs: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7000"/>
              </a:lnSpc>
              <a:spcBef>
                <a:spcPts val="0"/>
              </a:spcBef>
              <a:spcAft>
                <a:spcPts val="0"/>
              </a:spcAft>
              <a:buClr>
                <a:srgbClr val="2F5496"/>
              </a:buClr>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Current trends and Future Prospects for Global Resource Use and Sustainable Resource Management.</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
                <a:srgbClr val="2F5496"/>
              </a:buClr>
              <a:buSzTx/>
              <a:buFont typeface="+mj-lt"/>
              <a:buAutoNum type="arabicPeriod"/>
              <a:tabLst/>
              <a:defRPr/>
            </a:pPr>
            <a:r>
              <a:rPr kumimoji="0" lang="x-none" sz="1200" b="0" i="0" u="none" strike="noStrike" kern="1200" cap="none" spc="0" normalizeH="0" baseline="0" noProof="0" dirty="0">
                <a:ln>
                  <a:noFill/>
                </a:ln>
                <a:solidFill>
                  <a:prstClr val="black"/>
                </a:solidFill>
                <a:effectLst/>
                <a:uLnTx/>
                <a:uFillTx/>
                <a:latin typeface="Roboto" panose="02000000000000000000" pitchFamily="2" charset="0"/>
                <a:ea typeface="Times New Roman" panose="02020603050405020304" pitchFamily="18" charset="0"/>
                <a:cs typeface="Times New Roman" panose="02020603050405020304" pitchFamily="18" charset="0"/>
              </a:rPr>
              <a:t>Sustainable Resource Management for effective action</a:t>
            </a:r>
            <a:r>
              <a:rPr kumimoji="0" lang="x-none"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 on </a:t>
            </a:r>
            <a:r>
              <a:rPr kumimoji="0" lang="en-GB"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climate change, biodiversity and pollution</a:t>
            </a:r>
            <a:r>
              <a:rPr kumimoji="0" lang="x-none"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
                <a:srgbClr val="2F5496"/>
              </a:buClr>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Roboto" panose="02000000000000000000" pitchFamily="2" charset="0"/>
                <a:ea typeface="Times New Roman" panose="02020603050405020304" pitchFamily="18" charset="0"/>
                <a:cs typeface="Times New Roman" panose="02020603050405020304" pitchFamily="18" charset="0"/>
              </a:rPr>
              <a:t>Sustainable Resource Management for effective action</a:t>
            </a:r>
            <a:r>
              <a:rPr kumimoji="0" lang="en-GB"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 on human health, well-being, and equity</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
                <a:srgbClr val="2F5496"/>
              </a:buClr>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rPr>
              <a:t>The Role of Trade, Finance, and Innovation in enabling Sustainability Transitions</a:t>
            </a:r>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528D2FF-12CA-41B7-B7AD-468C4FF40B71}" type="slidenum">
              <a:rPr lang="en-GB" smtClean="0"/>
              <a:t>4</a:t>
            </a:fld>
            <a:endParaRPr lang="en-GB"/>
          </a:p>
        </p:txBody>
      </p:sp>
    </p:spTree>
    <p:extLst>
      <p:ext uri="{BB962C8B-B14F-4D97-AF65-F5344CB8AC3E}">
        <p14:creationId xmlns:p14="http://schemas.microsoft.com/office/powerpoint/2010/main" val="60503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971a2b7f9_0_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1" name="Google Shape;181;g27971a2b7f9_0_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 name="Google Shape;182;g27971a2b7f9_0_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7971a2b7f9_0_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report follows the overall logic and structure of the 2019 edition along the lines of the DPSIR framework: materials flows and pressures, environmental impacts, 8 outlook through scenario exploration and proposal for policy responses. </a:t>
            </a:r>
            <a:endParaRPr/>
          </a:p>
        </p:txBody>
      </p:sp>
      <p:sp>
        <p:nvSpPr>
          <p:cNvPr id="184" name="Google Shape;184;g27971a2b7f9_0_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5" name="Google Shape;185;g27971a2b7f9_0_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54181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8</a:t>
            </a:fld>
            <a:endParaRPr lang="en-GB"/>
          </a:p>
        </p:txBody>
      </p:sp>
    </p:spTree>
    <p:extLst>
      <p:ext uri="{BB962C8B-B14F-4D97-AF65-F5344CB8AC3E}">
        <p14:creationId xmlns:p14="http://schemas.microsoft.com/office/powerpoint/2010/main" val="288118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So </a:t>
            </a:r>
            <a:r>
              <a:rPr lang="fr-FR" err="1"/>
              <a:t>what</a:t>
            </a:r>
            <a:r>
              <a:rPr lang="fr-FR"/>
              <a:t> </a:t>
            </a:r>
            <a:r>
              <a:rPr lang="fr-FR" err="1"/>
              <a:t>is</a:t>
            </a:r>
            <a:r>
              <a:rPr lang="fr-FR"/>
              <a:t> IRP? </a:t>
            </a:r>
            <a:endParaRPr lang="en-GB"/>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a:t>IRP was created in 2007 by UNEP to generate </a:t>
            </a:r>
            <a:r>
              <a:rPr lang="en-GB" sz="1200">
                <a:solidFill>
                  <a:prstClr val="black"/>
                </a:solidFill>
                <a:latin typeface="Arial Narrow" panose="020B0606020202030204" pitchFamily="34" charset="0"/>
                <a:cs typeface="Arial"/>
              </a:rPr>
              <a:t>independent and authoritative </a:t>
            </a:r>
            <a:r>
              <a:rPr lang="en-GB" sz="1200" b="1">
                <a:solidFill>
                  <a:prstClr val="black"/>
                </a:solidFill>
                <a:latin typeface="Arial Narrow" panose="020B0606020202030204" pitchFamily="34" charset="0"/>
                <a:cs typeface="Arial"/>
              </a:rPr>
              <a:t>scientific assessments of policy relevance </a:t>
            </a:r>
            <a:r>
              <a:rPr lang="en-GB" sz="1200">
                <a:solidFill>
                  <a:prstClr val="black"/>
                </a:solidFill>
                <a:latin typeface="Arial Narrow" panose="020B0606020202030204" pitchFamily="34" charset="0"/>
                <a:cs typeface="Arial"/>
              </a:rPr>
              <a:t>on the sustainable use of natural resources </a:t>
            </a:r>
            <a:r>
              <a:rPr lang="en-GB"/>
              <a:t>to help policy makers to take effective and long-term decisions on sustainable use of natural resources.</a:t>
            </a:r>
            <a:r>
              <a:rPr lang="en-GB" baseline="0"/>
              <a:t> </a:t>
            </a:r>
            <a:r>
              <a:rPr lang="en-GB"/>
              <a:t>This connection between scientists and policy is a fundamental characteristic of the IRP . </a:t>
            </a:r>
          </a:p>
          <a:p>
            <a:pPr marL="0" marR="0" indent="0" algn="l" defTabSz="914400" rtl="0" eaLnBrk="1" fontAlgn="auto" latinLnBrk="0" hangingPunct="1">
              <a:lnSpc>
                <a:spcPct val="100000"/>
              </a:lnSpc>
              <a:spcBef>
                <a:spcPts val="0"/>
              </a:spcBef>
              <a:spcAft>
                <a:spcPts val="0"/>
              </a:spcAft>
              <a:buClrTx/>
              <a:buSzTx/>
              <a:buFontTx/>
              <a:buNone/>
              <a:tabLst/>
              <a:defRPr/>
            </a:pPr>
            <a:r>
              <a:rPr lang="en-GB"/>
              <a:t>‘</a:t>
            </a:r>
          </a:p>
          <a:p>
            <a:pPr marL="0" indent="0">
              <a:buFont typeface="Arial" panose="020B0604020202020204" pitchFamily="34" charset="0"/>
              <a:buNone/>
            </a:pPr>
            <a:r>
              <a:rPr lang="en-GB" altLang="en-US" sz="1200" strike="noStrike" baseline="0">
                <a:solidFill>
                  <a:schemeClr val="bg1"/>
                </a:solidFill>
                <a:latin typeface="+mn-lt"/>
              </a:rPr>
              <a:t>So</a:t>
            </a:r>
            <a:r>
              <a:rPr lang="en-GB" altLang="en-US" sz="1200" strike="noStrike">
                <a:solidFill>
                  <a:schemeClr val="bg1"/>
                </a:solidFill>
                <a:latin typeface="+mn-lt"/>
              </a:rPr>
              <a:t> the Panel</a:t>
            </a:r>
            <a:r>
              <a:rPr lang="en-GB" altLang="en-US" sz="1200" strike="noStrike" baseline="0">
                <a:solidFill>
                  <a:schemeClr val="bg1"/>
                </a:solidFill>
                <a:latin typeface="+mn-lt"/>
              </a:rPr>
              <a:t> </a:t>
            </a:r>
            <a:r>
              <a:rPr lang="en-GB" altLang="en-US" sz="1200" strike="noStrike">
                <a:solidFill>
                  <a:schemeClr val="bg1"/>
                </a:solidFill>
                <a:latin typeface="+mn-lt"/>
              </a:rPr>
              <a:t>was created in a similar fashion to the Intergovernmental Panel on Climate Change (or Intergovernmental Platform on Biodiversity and Ecosystem Services), but in this case to provide policy-relevant knowledge not on climate</a:t>
            </a:r>
            <a:r>
              <a:rPr lang="en-GB" altLang="en-US" sz="1200" strike="noStrike" baseline="0">
                <a:solidFill>
                  <a:schemeClr val="bg1"/>
                </a:solidFill>
                <a:latin typeface="+mn-lt"/>
              </a:rPr>
              <a:t> change (or biodiversity loss)</a:t>
            </a:r>
            <a:r>
              <a:rPr lang="en-GB" altLang="en-US" sz="1200" strike="noStrike">
                <a:solidFill>
                  <a:schemeClr val="bg1"/>
                </a:solidFill>
                <a:latin typeface="+mn-lt"/>
              </a:rPr>
              <a:t>, but on how to use natural resources more sustainably and efficiently.  </a:t>
            </a:r>
          </a:p>
          <a:p>
            <a:pPr marL="171450" indent="-171450">
              <a:buFont typeface="Arial" panose="020B0604020202020204" pitchFamily="34" charset="0"/>
              <a:buChar char="•"/>
            </a:pPr>
            <a:endParaRPr lang="fr-FR" altLang="en-US" sz="1200" strike="noStrike">
              <a:solidFill>
                <a:schemeClr val="bg1"/>
              </a:solidFill>
              <a:latin typeface="+mn-lt"/>
            </a:endParaRPr>
          </a:p>
          <a:p>
            <a:pPr marL="171450" indent="-171450">
              <a:buFont typeface="Arial" panose="020B0604020202020204" pitchFamily="34" charset="0"/>
              <a:buChar char="•"/>
            </a:pPr>
            <a:endParaRPr lang="en-US" altLang="en-US" sz="1200" strike="noStrike">
              <a:latin typeface="+mn-lt"/>
            </a:endParaRPr>
          </a:p>
          <a:p>
            <a:endParaRPr lang="en-GB" altLang="en-US" sz="1200">
              <a:latin typeface="+mn-lt"/>
            </a:endParaRPr>
          </a:p>
          <a:p>
            <a:endParaRPr lang="fr-FR"/>
          </a:p>
        </p:txBody>
      </p:sp>
      <p:sp>
        <p:nvSpPr>
          <p:cNvPr id="4" name="Slide Number Placeholder 3"/>
          <p:cNvSpPr>
            <a:spLocks noGrp="1"/>
          </p:cNvSpPr>
          <p:nvPr>
            <p:ph type="sldNum" sz="quarter" idx="10"/>
          </p:nvPr>
        </p:nvSpPr>
        <p:spPr/>
        <p:txBody>
          <a:bodyPr/>
          <a:lstStyle/>
          <a:p>
            <a:pPr>
              <a:defRPr/>
            </a:pPr>
            <a:fld id="{3E0668A5-FAD0-4FE7-9C65-7DDAA6D28187}"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78466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 TITLE SLIDE TO BE INCLUDED]</a:t>
            </a:r>
          </a:p>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661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7" name="Google Shape;347;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48" name="Google Shape;348;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Environmental impacts occur at all stages of the supply</a:t>
            </a:r>
            <a:endParaRPr/>
          </a:p>
          <a:p>
            <a:pPr marL="0" lvl="0" indent="0" algn="l" rtl="0">
              <a:spcBef>
                <a:spcPts val="0"/>
              </a:spcBef>
              <a:spcAft>
                <a:spcPts val="0"/>
              </a:spcAft>
              <a:buNone/>
            </a:pPr>
            <a:r>
              <a:rPr lang="en-US"/>
              <a:t>chain, and they have been intensifying in proportion to the growing global demand for</a:t>
            </a:r>
            <a:endParaRPr/>
          </a:p>
          <a:p>
            <a:pPr marL="0" lvl="0" indent="0" algn="l" rtl="0">
              <a:spcBef>
                <a:spcPts val="0"/>
              </a:spcBef>
              <a:spcAft>
                <a:spcPts val="0"/>
              </a:spcAft>
              <a:buNone/>
            </a:pPr>
            <a:r>
              <a:rPr lang="en-US"/>
              <a:t>materials.</a:t>
            </a:r>
            <a:endParaRPr/>
          </a:p>
        </p:txBody>
      </p:sp>
      <p:sp>
        <p:nvSpPr>
          <p:cNvPr id="350" name="Google Shape;350;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1" name="Google Shape;35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421249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l">
              <a:defRPr>
                <a:latin typeface="Roboto Regular"/>
                <a:cs typeface="Roboto Regula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136" indent="0" algn="ctr">
              <a:buNone/>
              <a:defRPr>
                <a:solidFill>
                  <a:schemeClr val="tx1">
                    <a:tint val="75000"/>
                  </a:schemeClr>
                </a:solidFill>
              </a:defRPr>
            </a:lvl2pPr>
            <a:lvl3pPr marL="914272" indent="0" algn="ctr">
              <a:buNone/>
              <a:defRPr>
                <a:solidFill>
                  <a:schemeClr val="tx1">
                    <a:tint val="75000"/>
                  </a:schemeClr>
                </a:solidFill>
              </a:defRPr>
            </a:lvl3pPr>
            <a:lvl4pPr marL="1371408" indent="0" algn="ctr">
              <a:buNone/>
              <a:defRPr>
                <a:solidFill>
                  <a:schemeClr val="tx1">
                    <a:tint val="75000"/>
                  </a:schemeClr>
                </a:solidFill>
              </a:defRPr>
            </a:lvl4pPr>
            <a:lvl5pPr marL="1828543" indent="0" algn="ctr">
              <a:buNone/>
              <a:defRPr>
                <a:solidFill>
                  <a:schemeClr val="tx1">
                    <a:tint val="75000"/>
                  </a:schemeClr>
                </a:solidFill>
              </a:defRPr>
            </a:lvl5pPr>
            <a:lvl6pPr marL="2285679" indent="0" algn="ctr">
              <a:buNone/>
              <a:defRPr>
                <a:solidFill>
                  <a:schemeClr val="tx1">
                    <a:tint val="75000"/>
                  </a:schemeClr>
                </a:solidFill>
              </a:defRPr>
            </a:lvl6pPr>
            <a:lvl7pPr marL="2742815" indent="0" algn="ctr">
              <a:buNone/>
              <a:defRPr>
                <a:solidFill>
                  <a:schemeClr val="tx1">
                    <a:tint val="75000"/>
                  </a:schemeClr>
                </a:solidFill>
              </a:defRPr>
            </a:lvl7pPr>
            <a:lvl8pPr marL="3199951" indent="0" algn="ctr">
              <a:buNone/>
              <a:defRPr>
                <a:solidFill>
                  <a:schemeClr val="tx1">
                    <a:tint val="75000"/>
                  </a:schemeClr>
                </a:solidFill>
              </a:defRPr>
            </a:lvl8pPr>
            <a:lvl9pPr marL="36570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26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856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566069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lIns="0" tIns="0" rIns="0" bIns="0"/>
          <a:lstStyle>
            <a:lvl1pPr>
              <a:defRPr cap="none"/>
            </a:lvl1pPr>
          </a:lstStyle>
          <a:p>
            <a:r>
              <a:rPr lang="en-GB" noProof="0"/>
              <a:t>Click to edit master title style</a:t>
            </a:r>
          </a:p>
        </p:txBody>
      </p:sp>
      <p:sp>
        <p:nvSpPr>
          <p:cNvPr id="4" name="Footer Placeholder 3">
            <a:extLst>
              <a:ext uri="{FF2B5EF4-FFF2-40B4-BE49-F238E27FC236}">
                <a16:creationId xmlns:a16="http://schemas.microsoft.com/office/drawing/2014/main" id="{EBC72DAB-0731-4214-98D8-6C531F8DEB99}"/>
              </a:ext>
            </a:extLst>
          </p:cNvPr>
          <p:cNvSpPr>
            <a:spLocks noGrp="1"/>
          </p:cNvSpPr>
          <p:nvPr>
            <p:ph type="ftr" sz="quarter" idx="11"/>
          </p:nvPr>
        </p:nvSpPr>
        <p:spPr/>
        <p:txBody>
          <a:bodyPr lIns="0" tIns="0" rIns="0" bIns="0"/>
          <a:lstStyle/>
          <a:p>
            <a:endParaRPr lang="en-GB" noProof="0"/>
          </a:p>
        </p:txBody>
      </p:sp>
      <p:sp>
        <p:nvSpPr>
          <p:cNvPr id="3" name="Text Placeholder 10">
            <a:extLst>
              <a:ext uri="{FF2B5EF4-FFF2-40B4-BE49-F238E27FC236}">
                <a16:creationId xmlns:a16="http://schemas.microsoft.com/office/drawing/2014/main" id="{77E82F74-7F76-22F7-8534-542852DCBD85}"/>
              </a:ext>
            </a:extLst>
          </p:cNvPr>
          <p:cNvSpPr>
            <a:spLocks noGrp="1"/>
          </p:cNvSpPr>
          <p:nvPr>
            <p:ph type="body" sz="quarter" idx="13" hasCustomPrompt="1"/>
          </p:nvPr>
        </p:nvSpPr>
        <p:spPr>
          <a:xfrm>
            <a:off x="642795" y="5938837"/>
            <a:ext cx="9463189" cy="359672"/>
          </a:xfrm>
        </p:spPr>
        <p:txBody>
          <a:bodyPr anchor="ctr" anchorCtr="0">
            <a:normAutofit/>
          </a:bodyPr>
          <a:lstStyle>
            <a:lvl1pPr marL="0" indent="0">
              <a:buNone/>
              <a:defRPr sz="1000">
                <a:solidFill>
                  <a:schemeClr val="tx1">
                    <a:lumMod val="50000"/>
                    <a:lumOff val="50000"/>
                  </a:schemeClr>
                </a:solidFill>
              </a:defRPr>
            </a:lvl1pPr>
          </a:lstStyle>
          <a:p>
            <a:pPr lvl="0"/>
            <a:r>
              <a:rPr lang="en-GB"/>
              <a:t>Source </a:t>
            </a:r>
          </a:p>
        </p:txBody>
      </p:sp>
    </p:spTree>
    <p:extLst>
      <p:ext uri="{BB962C8B-B14F-4D97-AF65-F5344CB8AC3E}">
        <p14:creationId xmlns:p14="http://schemas.microsoft.com/office/powerpoint/2010/main" val="1559376842"/>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2729047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179387" y="179388"/>
            <a:ext cx="11831639" cy="708715"/>
          </a:xfrm>
        </p:spPr>
        <p:txBody>
          <a:bodyPr lIns="0" tIns="0" rIns="0" bIns="0"/>
          <a:lstStyle>
            <a:lvl1pPr>
              <a:defRPr cap="none"/>
            </a:lvl1pPr>
          </a:lstStyle>
          <a:p>
            <a:r>
              <a:rPr lang="en-GB"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179387" y="1217958"/>
            <a:ext cx="11831639" cy="4687236"/>
          </a:xfrm>
        </p:spPr>
        <p:txBody>
          <a:bodyPr lIns="0" tIns="0" rIns="0" bIns="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4459308B-F2E0-4F55-BCF8-722C7AB13942}"/>
              </a:ext>
            </a:extLst>
          </p:cNvPr>
          <p:cNvSpPr>
            <a:spLocks noGrp="1"/>
          </p:cNvSpPr>
          <p:nvPr>
            <p:ph type="ftr" sz="quarter" idx="11"/>
          </p:nvPr>
        </p:nvSpPr>
        <p:spPr/>
        <p:txBody>
          <a:bodyPr lIns="0" tIns="0" rIns="0" bIns="0"/>
          <a:lstStyle/>
          <a:p>
            <a:endParaRPr lang="en-GB"/>
          </a:p>
        </p:txBody>
      </p:sp>
      <p:sp>
        <p:nvSpPr>
          <p:cNvPr id="11" name="Text Placeholder 10">
            <a:extLst>
              <a:ext uri="{FF2B5EF4-FFF2-40B4-BE49-F238E27FC236}">
                <a16:creationId xmlns:a16="http://schemas.microsoft.com/office/drawing/2014/main" id="{B029BE47-F266-42FA-A721-A50E43570254}"/>
              </a:ext>
            </a:extLst>
          </p:cNvPr>
          <p:cNvSpPr>
            <a:spLocks noGrp="1"/>
          </p:cNvSpPr>
          <p:nvPr>
            <p:ph type="body" sz="quarter" idx="13" hasCustomPrompt="1"/>
          </p:nvPr>
        </p:nvSpPr>
        <p:spPr>
          <a:xfrm>
            <a:off x="642795" y="5938837"/>
            <a:ext cx="9463189" cy="359672"/>
          </a:xfrm>
        </p:spPr>
        <p:txBody>
          <a:bodyPr anchor="ctr" anchorCtr="0">
            <a:normAutofit/>
          </a:bodyPr>
          <a:lstStyle>
            <a:lvl1pPr marL="0" indent="0">
              <a:buNone/>
              <a:defRPr sz="1000">
                <a:solidFill>
                  <a:schemeClr val="tx1">
                    <a:lumMod val="50000"/>
                    <a:lumOff val="50000"/>
                  </a:schemeClr>
                </a:solidFill>
              </a:defRPr>
            </a:lvl1pPr>
          </a:lstStyle>
          <a:p>
            <a:pPr lvl="0"/>
            <a:r>
              <a:rPr lang="en-GB"/>
              <a:t>Source </a:t>
            </a:r>
          </a:p>
        </p:txBody>
      </p:sp>
    </p:spTree>
    <p:extLst>
      <p:ext uri="{BB962C8B-B14F-4D97-AF65-F5344CB8AC3E}">
        <p14:creationId xmlns:p14="http://schemas.microsoft.com/office/powerpoint/2010/main" val="3787480805"/>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797" y="794"/>
          <a:ext cx="793" cy="794"/>
        </p:xfrm>
        <a:graphic>
          <a:graphicData uri="http://schemas.openxmlformats.org/presentationml/2006/ole">
            <mc:AlternateContent xmlns:mc="http://schemas.openxmlformats.org/markup-compatibility/2006">
              <mc:Choice xmlns:v="urn:schemas-microsoft-com:vml" Requires="v">
                <p:oleObj name="think-cell Slide" r:id="rId4" imgW="6985" imgH="6985" progId="TCLayout.ActiveDocument.1">
                  <p:embed/>
                </p:oleObj>
              </mc:Choice>
              <mc:Fallback>
                <p:oleObj name="think-cell Slide" r:id="rId4" imgW="6985" imgH="6985" progId="TCLayout.ActiveDocument.1">
                  <p:embed/>
                  <p:pic>
                    <p:nvPicPr>
                      <p:cNvPr id="3" name="Object 2" hidden="1"/>
                      <p:cNvPicPr/>
                      <p:nvPr/>
                    </p:nvPicPr>
                    <p:blipFill>
                      <a:blip r:embed="rId5"/>
                      <a:stretch>
                        <a:fillRect/>
                      </a:stretch>
                    </p:blipFill>
                    <p:spPr>
                      <a:xfrm>
                        <a:off x="797" y="794"/>
                        <a:ext cx="793" cy="794"/>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457136">
              <a:spcBef>
                <a:spcPct val="0"/>
              </a:spcBef>
              <a:spcAft>
                <a:spcPct val="0"/>
              </a:spcAft>
            </a:pPr>
            <a:endParaRPr lang="en-US" sz="1350">
              <a:solidFill>
                <a:prstClr val="white"/>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1"/>
          <p:cNvSpPr>
            <a:spLocks noGrp="1"/>
          </p:cNvSpPr>
          <p:nvPr>
            <p:ph type="title"/>
          </p:nvPr>
        </p:nvSpPr>
        <p:spPr>
          <a:xfrm>
            <a:off x="146757" y="188640"/>
            <a:ext cx="11895833" cy="288032"/>
          </a:xfrm>
        </p:spPr>
        <p:txBody>
          <a:bodyPr/>
          <a:lstStyle>
            <a:lvl1pPr>
              <a:defRPr sz="135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4"/>
          <p:cNvSpPr>
            <a:spLocks noGrp="1"/>
          </p:cNvSpPr>
          <p:nvPr>
            <p:ph type="ftr" sz="quarter" idx="3"/>
          </p:nvPr>
        </p:nvSpPr>
        <p:spPr>
          <a:xfrm>
            <a:off x="1046749" y="6661012"/>
            <a:ext cx="9420727" cy="115416"/>
          </a:xfrm>
          <a:prstGeom prst="rect">
            <a:avLst/>
          </a:prstGeom>
        </p:spPr>
        <p:txBody>
          <a:bodyPr vert="horz" wrap="square" lIns="0" tIns="0" rIns="0" bIns="0" rtlCol="0" anchor="b" anchorCtr="0">
            <a:spAutoFit/>
          </a:bodyP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299720" indent="-299720"/>
            <a:r>
              <a:rPr lang="en-US">
                <a:solidFill>
                  <a:srgbClr val="000000"/>
                </a:solidFill>
              </a:rPr>
              <a:t>Source: Source</a:t>
            </a:r>
          </a:p>
        </p:txBody>
      </p:sp>
      <p:sp>
        <p:nvSpPr>
          <p:cNvPr id="8" name="Text Placeholder 7"/>
          <p:cNvSpPr>
            <a:spLocks noGrp="1"/>
          </p:cNvSpPr>
          <p:nvPr>
            <p:ph type="body" sz="quarter" idx="10" hasCustomPrompt="1"/>
          </p:nvPr>
        </p:nvSpPr>
        <p:spPr>
          <a:xfrm>
            <a:off x="149225" y="548683"/>
            <a:ext cx="11893363" cy="288031"/>
          </a:xfrm>
        </p:spPr>
        <p:txBody>
          <a:bodyPr anchor="ctr">
            <a:noAutofit/>
          </a:bodyPr>
          <a:lstStyle>
            <a:lvl1pPr>
              <a:defRPr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latin typeface="Helv"/>
              </a:defRPr>
            </a:lvl2pPr>
            <a:lvl3pPr>
              <a:defRPr>
                <a:latin typeface="Helv"/>
              </a:defRPr>
            </a:lvl3pPr>
            <a:lvl4pPr>
              <a:defRPr>
                <a:latin typeface="Helv"/>
              </a:defRPr>
            </a:lvl4pPr>
            <a:lvl5pPr>
              <a:defRPr>
                <a:latin typeface="Helv"/>
              </a:defRPr>
            </a:lvl5pPr>
          </a:lstStyle>
          <a:p>
            <a:pPr lvl="0"/>
            <a:r>
              <a:rPr lang="en-US" dirty="0"/>
              <a:t>Text</a:t>
            </a:r>
          </a:p>
        </p:txBody>
      </p:sp>
    </p:spTree>
    <p:extLst>
      <p:ext uri="{BB962C8B-B14F-4D97-AF65-F5344CB8AC3E}">
        <p14:creationId xmlns:p14="http://schemas.microsoft.com/office/powerpoint/2010/main" val="297809588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with Subtitl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1BA3A9-F8C4-9CB7-ED84-363DC25B1344}"/>
              </a:ext>
            </a:extLst>
          </p:cNvPr>
          <p:cNvGraphicFramePr>
            <a:graphicFrameLocks noChangeAspect="1"/>
          </p:cNvGraphicFramePr>
          <p:nvPr userDrawn="1">
            <p:custDataLst>
              <p:tags r:id="rId1"/>
            </p:custDataLst>
            <p:extLst>
              <p:ext uri="{D42A27DB-BD31-4B8C-83A1-F6EECF244321}">
                <p14:modId xmlns:p14="http://schemas.microsoft.com/office/powerpoint/2010/main" val="151277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BB1BA3A9-F8C4-9CB7-ED84-363DC25B13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682278-B19C-CE8F-0F1E-C607319BD299}"/>
              </a:ext>
            </a:extLst>
          </p:cNvPr>
          <p:cNvSpPr>
            <a:spLocks noGrp="1"/>
          </p:cNvSpPr>
          <p:nvPr>
            <p:ph type="title"/>
          </p:nvPr>
        </p:nvSpPr>
        <p:spPr>
          <a:xfrm>
            <a:off x="179386" y="179388"/>
            <a:ext cx="11833228" cy="640080"/>
          </a:xfrm>
        </p:spPr>
        <p:txBody>
          <a:bodyPr vert="horz"/>
          <a:lstStyle>
            <a:lvl1pPr rtl="0">
              <a:defRPr/>
            </a:lvl1pPr>
          </a:lstStyle>
          <a:p>
            <a:r>
              <a:rPr lang="en-GB"/>
              <a:t>Click to edit Master title style</a:t>
            </a:r>
          </a:p>
        </p:txBody>
      </p:sp>
      <p:sp>
        <p:nvSpPr>
          <p:cNvPr id="5" name="Footer Placeholder 4">
            <a:extLst>
              <a:ext uri="{FF2B5EF4-FFF2-40B4-BE49-F238E27FC236}">
                <a16:creationId xmlns:a16="http://schemas.microsoft.com/office/drawing/2014/main" id="{1BD1A543-5EA8-8303-5ADD-A618A726B6EB}"/>
              </a:ext>
            </a:extLst>
          </p:cNvPr>
          <p:cNvSpPr>
            <a:spLocks noGrp="1"/>
          </p:cNvSpPr>
          <p:nvPr>
            <p:ph type="ftr" sz="quarter" idx="11"/>
          </p:nvPr>
        </p:nvSpPr>
        <p:spPr>
          <a:xfrm>
            <a:off x="642796" y="6318250"/>
            <a:ext cx="9464040" cy="365125"/>
          </a:xfrm>
        </p:spPr>
        <p:txBody>
          <a:bodyPr/>
          <a:lstStyle>
            <a:lvl1pPr rtl="0">
              <a:defRPr sz="900">
                <a:solidFill>
                  <a:schemeClr val="bg1">
                    <a:lumMod val="50000"/>
                  </a:schemeClr>
                </a:solidFill>
              </a:defRPr>
            </a:lvl1pPr>
          </a:lstStyle>
          <a:p>
            <a:endParaRPr lang="en-GB"/>
          </a:p>
        </p:txBody>
      </p:sp>
      <p:sp>
        <p:nvSpPr>
          <p:cNvPr id="7" name="Slide Number Placeholder 10">
            <a:extLst>
              <a:ext uri="{FF2B5EF4-FFF2-40B4-BE49-F238E27FC236}">
                <a16:creationId xmlns:a16="http://schemas.microsoft.com/office/drawing/2014/main" id="{19C5502E-2047-75A1-4B54-0F988427FB9B}"/>
              </a:ext>
            </a:extLst>
          </p:cNvPr>
          <p:cNvSpPr>
            <a:spLocks noGrp="1"/>
          </p:cNvSpPr>
          <p:nvPr>
            <p:ph type="sldNum" sz="quarter" idx="4"/>
          </p:nvPr>
        </p:nvSpPr>
        <p:spPr>
          <a:xfrm>
            <a:off x="179386" y="6318250"/>
            <a:ext cx="366714" cy="365125"/>
          </a:xfrm>
          <a:prstGeom prst="rect">
            <a:avLst/>
          </a:prstGeom>
        </p:spPr>
        <p:txBody>
          <a:bodyPr vert="horz" lIns="0" tIns="0" rIns="0" bIns="0" rtlCol="0" anchor="b"/>
          <a:lstStyle>
            <a:lvl1pPr algn="l" rtl="0">
              <a:defRPr sz="900">
                <a:solidFill>
                  <a:schemeClr val="bg1">
                    <a:lumMod val="50000"/>
                  </a:schemeClr>
                </a:solidFill>
              </a:defRPr>
            </a:lvl1pPr>
          </a:lstStyle>
          <a:p>
            <a:fld id="{DDF71BC8-773F-4A54-968E-450E29C75AD4}" type="slidenum">
              <a:rPr lang="en-GB" smtClean="0"/>
              <a:pPr/>
              <a:t>‹#›</a:t>
            </a:fld>
            <a:endParaRPr lang="en-GB"/>
          </a:p>
        </p:txBody>
      </p:sp>
      <p:sp>
        <p:nvSpPr>
          <p:cNvPr id="9" name="Text Placeholder 8">
            <a:extLst>
              <a:ext uri="{FF2B5EF4-FFF2-40B4-BE49-F238E27FC236}">
                <a16:creationId xmlns:a16="http://schemas.microsoft.com/office/drawing/2014/main" id="{7E8069EB-A80A-FBDB-8EED-94482BDCC19F}"/>
              </a:ext>
            </a:extLst>
          </p:cNvPr>
          <p:cNvSpPr>
            <a:spLocks noGrp="1"/>
          </p:cNvSpPr>
          <p:nvPr>
            <p:ph type="body" sz="quarter" idx="12" hasCustomPrompt="1"/>
          </p:nvPr>
        </p:nvSpPr>
        <p:spPr>
          <a:xfrm>
            <a:off x="642796" y="5884092"/>
            <a:ext cx="9464040" cy="365760"/>
          </a:xfrm>
        </p:spPr>
        <p:txBody>
          <a:bodyPr anchor="b">
            <a:normAutofit/>
          </a:bodyPr>
          <a:lstStyle>
            <a:lvl1pPr marL="0" indent="0" algn="l" rtl="0">
              <a:buNone/>
              <a:defRPr sz="900">
                <a:solidFill>
                  <a:schemeClr val="bg1">
                    <a:lumMod val="50000"/>
                  </a:schemeClr>
                </a:solidFill>
              </a:defRPr>
            </a:lvl1pPr>
          </a:lstStyle>
          <a:p>
            <a:pPr lvl="0"/>
            <a:r>
              <a:rPr lang="en-GB"/>
              <a:t>Source </a:t>
            </a:r>
          </a:p>
        </p:txBody>
      </p:sp>
      <p:sp>
        <p:nvSpPr>
          <p:cNvPr id="8" name="Text Placeholder 7">
            <a:extLst>
              <a:ext uri="{FF2B5EF4-FFF2-40B4-BE49-F238E27FC236}">
                <a16:creationId xmlns:a16="http://schemas.microsoft.com/office/drawing/2014/main" id="{9E8BCAC4-3C43-F2C0-B838-17CF75BCC469}"/>
              </a:ext>
            </a:extLst>
          </p:cNvPr>
          <p:cNvSpPr>
            <a:spLocks noGrp="1"/>
          </p:cNvSpPr>
          <p:nvPr>
            <p:ph type="body" sz="quarter" idx="13" hasCustomPrompt="1"/>
          </p:nvPr>
        </p:nvSpPr>
        <p:spPr>
          <a:xfrm>
            <a:off x="179386" y="880946"/>
            <a:ext cx="11832336" cy="301752"/>
          </a:xfrm>
        </p:spPr>
        <p:txBody>
          <a:bodyPr>
            <a:normAutofit/>
          </a:bodyPr>
          <a:lstStyle>
            <a:lvl1pPr marL="0" indent="0" rtl="0">
              <a:buNone/>
              <a:defRPr sz="1600">
                <a:solidFill>
                  <a:schemeClr val="tx2"/>
                </a:solidFill>
              </a:defRPr>
            </a:lvl1pPr>
          </a:lstStyle>
          <a:p>
            <a:pPr lvl="0"/>
            <a:r>
              <a:rPr lang="en-GB"/>
              <a:t>Add subtitle here</a:t>
            </a:r>
          </a:p>
        </p:txBody>
      </p:sp>
    </p:spTree>
    <p:extLst>
      <p:ext uri="{BB962C8B-B14F-4D97-AF65-F5344CB8AC3E}">
        <p14:creationId xmlns:p14="http://schemas.microsoft.com/office/powerpoint/2010/main" val="378993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36" indent="0">
              <a:buNone/>
              <a:defRPr sz="1800">
                <a:solidFill>
                  <a:schemeClr val="tx1">
                    <a:tint val="75000"/>
                  </a:schemeClr>
                </a:solidFill>
              </a:defRPr>
            </a:lvl2pPr>
            <a:lvl3pPr marL="914272" indent="0">
              <a:buNone/>
              <a:defRPr sz="1600">
                <a:solidFill>
                  <a:schemeClr val="tx1">
                    <a:tint val="75000"/>
                  </a:schemeClr>
                </a:solidFill>
              </a:defRPr>
            </a:lvl3pPr>
            <a:lvl4pPr marL="1371408" indent="0">
              <a:buNone/>
              <a:defRPr sz="1400">
                <a:solidFill>
                  <a:schemeClr val="tx1">
                    <a:tint val="75000"/>
                  </a:schemeClr>
                </a:solidFill>
              </a:defRPr>
            </a:lvl4pPr>
            <a:lvl5pPr marL="1828543" indent="0">
              <a:buNone/>
              <a:defRPr sz="1400">
                <a:solidFill>
                  <a:schemeClr val="tx1">
                    <a:tint val="75000"/>
                  </a:schemeClr>
                </a:solidFill>
              </a:defRPr>
            </a:lvl5pPr>
            <a:lvl6pPr marL="2285679" indent="0">
              <a:buNone/>
              <a:defRPr sz="1400">
                <a:solidFill>
                  <a:schemeClr val="tx1">
                    <a:tint val="75000"/>
                  </a:schemeClr>
                </a:solidFill>
              </a:defRPr>
            </a:lvl6pPr>
            <a:lvl7pPr marL="2742815" indent="0">
              <a:buNone/>
              <a:defRPr sz="1400">
                <a:solidFill>
                  <a:schemeClr val="tx1">
                    <a:tint val="75000"/>
                  </a:schemeClr>
                </a:solidFill>
              </a:defRPr>
            </a:lvl7pPr>
            <a:lvl8pPr marL="3199951" indent="0">
              <a:buNone/>
              <a:defRPr sz="1400">
                <a:solidFill>
                  <a:schemeClr val="tx1">
                    <a:tint val="75000"/>
                  </a:schemeClr>
                </a:solidFill>
              </a:defRPr>
            </a:lvl8pPr>
            <a:lvl9pPr marL="36570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1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1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16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13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87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69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36" indent="0">
              <a:buNone/>
              <a:defRPr sz="2800"/>
            </a:lvl2pPr>
            <a:lvl3pPr marL="914272" indent="0">
              <a:buNone/>
              <a:defRPr sz="2400"/>
            </a:lvl3pPr>
            <a:lvl4pPr marL="1371408" indent="0">
              <a:buNone/>
              <a:defRPr sz="2000"/>
            </a:lvl4pPr>
            <a:lvl5pPr marL="1828543" indent="0">
              <a:buNone/>
              <a:defRPr sz="2000"/>
            </a:lvl5pPr>
            <a:lvl6pPr marL="2285679" indent="0">
              <a:buNone/>
              <a:defRPr sz="2000"/>
            </a:lvl6pPr>
            <a:lvl7pPr marL="2742815" indent="0">
              <a:buNone/>
              <a:defRPr sz="2000"/>
            </a:lvl7pPr>
            <a:lvl8pPr marL="3199951" indent="0">
              <a:buNone/>
              <a:defRPr sz="2000"/>
            </a:lvl8pPr>
            <a:lvl9pPr marL="3657087" indent="0">
              <a:buNone/>
              <a:defRPr sz="2000"/>
            </a:lvl9pPr>
          </a:lstStyle>
          <a:p>
            <a:r>
              <a:rPr lang="en-US"/>
              <a:t>Click icon to add picture</a:t>
            </a:r>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2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27" tIns="45713" rIns="91427" bIns="457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3"/>
            <a:ext cx="10972800" cy="4525963"/>
          </a:xfrm>
          <a:prstGeom prst="rect">
            <a:avLst/>
          </a:prstGeom>
        </p:spPr>
        <p:txBody>
          <a:bodyPr vert="horz" lIns="91427" tIns="45713" rIns="91427"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sjdlf</a:t>
            </a:r>
            <a:endParaRPr lang="en-US" dirty="0"/>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970ECD59-A37A-C84B-9DFA-8E427AD378B0}" type="datetimeFigureOut">
              <a:rPr lang="en-US" smtClean="0">
                <a:solidFill>
                  <a:prstClr val="black">
                    <a:tint val="75000"/>
                  </a:prstClr>
                </a:solidFill>
              </a:rPr>
              <a:pPr defTabSz="457136"/>
              <a:t>11/25/24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80E39091-E0D1-CF46-954B-4EBC67CDBED6}" type="slidenum">
              <a:rPr lang="en-US" smtClean="0">
                <a:solidFill>
                  <a:prstClr val="black">
                    <a:tint val="75000"/>
                  </a:prstClr>
                </a:solidFill>
              </a:rPr>
              <a:pPr defTabSz="457136"/>
              <a:t>‹#›</a:t>
            </a:fld>
            <a:endParaRPr lang="en-US">
              <a:solidFill>
                <a:prstClr val="black">
                  <a:tint val="75000"/>
                </a:prstClr>
              </a:solidFill>
            </a:endParaRPr>
          </a:p>
        </p:txBody>
      </p:sp>
    </p:spTree>
    <p:extLst>
      <p:ext uri="{BB962C8B-B14F-4D97-AF65-F5344CB8AC3E}">
        <p14:creationId xmlns:p14="http://schemas.microsoft.com/office/powerpoint/2010/main" val="427846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6" r:id="rId14"/>
  </p:sldLayoutIdLst>
  <p:txStyles>
    <p:titleStyle>
      <a:lvl1pPr algn="l" defTabSz="457136" rtl="0" eaLnBrk="1" latinLnBrk="0" hangingPunct="1">
        <a:spcBef>
          <a:spcPct val="0"/>
        </a:spcBef>
        <a:buNone/>
        <a:defRPr sz="4400" kern="1200">
          <a:solidFill>
            <a:schemeClr val="tx1"/>
          </a:solidFill>
          <a:latin typeface="Roboto Regular"/>
          <a:ea typeface="+mj-ea"/>
          <a:cs typeface="Roboto Regular"/>
        </a:defRPr>
      </a:lvl1pPr>
    </p:titleStyle>
    <p:body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6" rtl="0" eaLnBrk="1" latinLnBrk="0" hangingPunct="1">
        <a:defRPr sz="1800" kern="1200">
          <a:solidFill>
            <a:schemeClr val="tx1"/>
          </a:solidFill>
          <a:latin typeface="+mn-lt"/>
          <a:ea typeface="+mn-ea"/>
          <a:cs typeface="+mn-cs"/>
        </a:defRPr>
      </a:lvl1pPr>
      <a:lvl2pPr marL="457136" algn="l" defTabSz="457136" rtl="0" eaLnBrk="1" latinLnBrk="0" hangingPunct="1">
        <a:defRPr sz="1800" kern="1200">
          <a:solidFill>
            <a:schemeClr val="tx1"/>
          </a:solidFill>
          <a:latin typeface="+mn-lt"/>
          <a:ea typeface="+mn-ea"/>
          <a:cs typeface="+mn-cs"/>
        </a:defRPr>
      </a:lvl2pPr>
      <a:lvl3pPr marL="914272" algn="l" defTabSz="457136" rtl="0" eaLnBrk="1" latinLnBrk="0" hangingPunct="1">
        <a:defRPr sz="1800" kern="1200">
          <a:solidFill>
            <a:schemeClr val="tx1"/>
          </a:solidFill>
          <a:latin typeface="+mn-lt"/>
          <a:ea typeface="+mn-ea"/>
          <a:cs typeface="+mn-cs"/>
        </a:defRPr>
      </a:lvl3pPr>
      <a:lvl4pPr marL="1371408" algn="l" defTabSz="457136" rtl="0" eaLnBrk="1" latinLnBrk="0" hangingPunct="1">
        <a:defRPr sz="1800" kern="1200">
          <a:solidFill>
            <a:schemeClr val="tx1"/>
          </a:solidFill>
          <a:latin typeface="+mn-lt"/>
          <a:ea typeface="+mn-ea"/>
          <a:cs typeface="+mn-cs"/>
        </a:defRPr>
      </a:lvl4pPr>
      <a:lvl5pPr marL="1828543" algn="l" defTabSz="457136" rtl="0" eaLnBrk="1" latinLnBrk="0" hangingPunct="1">
        <a:defRPr sz="1800" kern="1200">
          <a:solidFill>
            <a:schemeClr val="tx1"/>
          </a:solidFill>
          <a:latin typeface="+mn-lt"/>
          <a:ea typeface="+mn-ea"/>
          <a:cs typeface="+mn-cs"/>
        </a:defRPr>
      </a:lvl5pPr>
      <a:lvl6pPr marL="2285679" algn="l" defTabSz="457136" rtl="0" eaLnBrk="1" latinLnBrk="0" hangingPunct="1">
        <a:defRPr sz="1800" kern="1200">
          <a:solidFill>
            <a:schemeClr val="tx1"/>
          </a:solidFill>
          <a:latin typeface="+mn-lt"/>
          <a:ea typeface="+mn-ea"/>
          <a:cs typeface="+mn-cs"/>
        </a:defRPr>
      </a:lvl6pPr>
      <a:lvl7pPr marL="2742815" algn="l" defTabSz="457136" rtl="0" eaLnBrk="1" latinLnBrk="0" hangingPunct="1">
        <a:defRPr sz="1800" kern="1200">
          <a:solidFill>
            <a:schemeClr val="tx1"/>
          </a:solidFill>
          <a:latin typeface="+mn-lt"/>
          <a:ea typeface="+mn-ea"/>
          <a:cs typeface="+mn-cs"/>
        </a:defRPr>
      </a:lvl7pPr>
      <a:lvl8pPr marL="3199951" algn="l" defTabSz="457136" rtl="0" eaLnBrk="1" latinLnBrk="0" hangingPunct="1">
        <a:defRPr sz="1800" kern="1200">
          <a:solidFill>
            <a:schemeClr val="tx1"/>
          </a:solidFill>
          <a:latin typeface="+mn-lt"/>
          <a:ea typeface="+mn-ea"/>
          <a:cs typeface="+mn-cs"/>
        </a:defRPr>
      </a:lvl8pPr>
      <a:lvl9pPr marL="3657087" algn="l" defTabSz="4571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sa=i&amp;url=https%3A%2F%2Fblogs.bmj.com%2Fbjsm%2F2021%2F05%2F27%2Fhop-distance-the-elephant-in-the-room%2F&amp;psig=AOvVaw0-4jX8ek0MxzZEksWZOQgB&amp;ust=1653471063835000&amp;source=images&amp;cd=vfe&amp;ved=2ahUKEwjyxcLs6ff3AhXJh_0HHQpBC1QQr4kDegUIARDlAQ"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notesSlide" Target="../notesSlides/notesSlide3.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slideLayout" Target="../slideLayouts/slideLayout10.xml"/><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emf"/><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oleObject" Target="../embeddings/oleObject5.bin"/><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edistaffing.com/" TargetMode="External"/><Relationship Id="rId5" Type="http://schemas.openxmlformats.org/officeDocument/2006/relationships/image" Target="../media/image95.jpe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notesSlide" Target="../notesSlides/notesSlide4.xml"/><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slideLayout" Target="../slideLayouts/slideLayout1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svg"/><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1.emf"/><Relationship Id="rId15" Type="http://schemas.openxmlformats.org/officeDocument/2006/relationships/image" Target="../media/image41.svg"/><Relationship Id="rId23" Type="http://schemas.openxmlformats.org/officeDocument/2006/relationships/image" Target="../media/image49.sv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svg"/><Relationship Id="rId31" Type="http://schemas.openxmlformats.org/officeDocument/2006/relationships/image" Target="../media/image57.svg"/><Relationship Id="rId4" Type="http://schemas.openxmlformats.org/officeDocument/2006/relationships/oleObject" Target="../embeddings/oleObject6.bin"/><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i&amp;url=https%3A%2F%2Fwww.diplomacyandcommerce.rs%2Fexhibition-alan-ford-running-a-lap-of-honor-in-the-museum-of-yugoslavia" TargetMode="External"/><Relationship Id="rId2" Type="http://schemas.openxmlformats.org/officeDocument/2006/relationships/image" Target="../media/image9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5.png"/><Relationship Id="rId3" Type="http://schemas.openxmlformats.org/officeDocument/2006/relationships/notesSlide" Target="../notesSlides/notesSlide19.xml"/><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emf"/><Relationship Id="rId10" Type="http://schemas.openxmlformats.org/officeDocument/2006/relationships/image" Target="../media/image105.svg"/><Relationship Id="rId4" Type="http://schemas.openxmlformats.org/officeDocument/2006/relationships/oleObject" Target="../embeddings/oleObject9.bin"/><Relationship Id="rId9" Type="http://schemas.openxmlformats.org/officeDocument/2006/relationships/image" Target="../media/image104.png"/><Relationship Id="rId14" Type="http://schemas.openxmlformats.org/officeDocument/2006/relationships/image" Target="../media/image6.png"/></Relationships>
</file>

<file path=ppt/slides/_rels/slide52.xml.rels><?xml version="1.0" encoding="UTF-8" standalone="yes"?>
<Relationships xmlns="http://schemas.openxmlformats.org/package/2006/relationships"><Relationship Id="rId13" Type="http://schemas.openxmlformats.org/officeDocument/2006/relationships/image" Target="../media/image117.sv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66.tiff"/><Relationship Id="rId21" Type="http://schemas.openxmlformats.org/officeDocument/2006/relationships/image" Target="../media/image125.svg"/><Relationship Id="rId7" Type="http://schemas.openxmlformats.org/officeDocument/2006/relationships/image" Target="../media/image111.svg"/><Relationship Id="rId12" Type="http://schemas.openxmlformats.org/officeDocument/2006/relationships/image" Target="../media/image116.png"/><Relationship Id="rId17" Type="http://schemas.openxmlformats.org/officeDocument/2006/relationships/image" Target="../media/image121.svg"/><Relationship Id="rId25" Type="http://schemas.openxmlformats.org/officeDocument/2006/relationships/image" Target="../media/image129.svg"/><Relationship Id="rId33" Type="http://schemas.openxmlformats.org/officeDocument/2006/relationships/image" Target="../media/image137.svg"/><Relationship Id="rId2" Type="http://schemas.openxmlformats.org/officeDocument/2006/relationships/notesSlide" Target="../notesSlides/notesSlide20.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24" Type="http://schemas.openxmlformats.org/officeDocument/2006/relationships/image" Target="../media/image128.png"/><Relationship Id="rId32" Type="http://schemas.openxmlformats.org/officeDocument/2006/relationships/image" Target="../media/image136.png"/><Relationship Id="rId5" Type="http://schemas.openxmlformats.org/officeDocument/2006/relationships/image" Target="../media/image109.svg"/><Relationship Id="rId15" Type="http://schemas.openxmlformats.org/officeDocument/2006/relationships/image" Target="../media/image119.svg"/><Relationship Id="rId23" Type="http://schemas.openxmlformats.org/officeDocument/2006/relationships/image" Target="../media/image127.svg"/><Relationship Id="rId28" Type="http://schemas.openxmlformats.org/officeDocument/2006/relationships/image" Target="../media/image132.png"/><Relationship Id="rId10" Type="http://schemas.openxmlformats.org/officeDocument/2006/relationships/image" Target="../media/image114.png"/><Relationship Id="rId19" Type="http://schemas.openxmlformats.org/officeDocument/2006/relationships/image" Target="../media/image123.svg"/><Relationship Id="rId31" Type="http://schemas.openxmlformats.org/officeDocument/2006/relationships/image" Target="../media/image135.sv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svg"/><Relationship Id="rId30" Type="http://schemas.openxmlformats.org/officeDocument/2006/relationships/image" Target="../media/image134.png"/><Relationship Id="rId8"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svg"/><Relationship Id="rId3" Type="http://schemas.openxmlformats.org/officeDocument/2006/relationships/notesSlide" Target="../notesSlides/notesSlide22.xml"/><Relationship Id="rId7" Type="http://schemas.openxmlformats.org/officeDocument/2006/relationships/image" Target="../media/image139.svg"/><Relationship Id="rId12" Type="http://schemas.openxmlformats.org/officeDocument/2006/relationships/image" Target="../media/image144.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138.png"/><Relationship Id="rId11" Type="http://schemas.openxmlformats.org/officeDocument/2006/relationships/image" Target="../media/image143.svg"/><Relationship Id="rId5" Type="http://schemas.openxmlformats.org/officeDocument/2006/relationships/image" Target="../media/image100.emf"/><Relationship Id="rId15" Type="http://schemas.openxmlformats.org/officeDocument/2006/relationships/image" Target="../media/image147.svg"/><Relationship Id="rId10" Type="http://schemas.openxmlformats.org/officeDocument/2006/relationships/image" Target="../media/image142.png"/><Relationship Id="rId4" Type="http://schemas.openxmlformats.org/officeDocument/2006/relationships/oleObject" Target="../embeddings/oleObject10.bin"/><Relationship Id="rId9" Type="http://schemas.openxmlformats.org/officeDocument/2006/relationships/image" Target="../media/image141.svg"/><Relationship Id="rId14" Type="http://schemas.openxmlformats.org/officeDocument/2006/relationships/image" Target="../media/image1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56.tiff"/><Relationship Id="rId3" Type="http://schemas.openxmlformats.org/officeDocument/2006/relationships/image" Target="../media/image151.tiff"/><Relationship Id="rId7" Type="http://schemas.openxmlformats.org/officeDocument/2006/relationships/image" Target="../media/image155.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4.tiff"/><Relationship Id="rId5" Type="http://schemas.openxmlformats.org/officeDocument/2006/relationships/image" Target="../media/image153.tiff"/><Relationship Id="rId4" Type="http://schemas.openxmlformats.org/officeDocument/2006/relationships/image" Target="../media/image152.tiff"/></Relationships>
</file>

<file path=ppt/slides/_rels/slide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edistaffing.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62.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61.emf"/><Relationship Id="rId5" Type="http://schemas.openxmlformats.org/officeDocument/2006/relationships/image" Target="../media/image86.emf"/><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3" Type="http://schemas.openxmlformats.org/officeDocument/2006/relationships/notesSlide" Target="../notesSlides/notesSlide27.xml"/><Relationship Id="rId7" Type="http://schemas.openxmlformats.org/officeDocument/2006/relationships/image" Target="../media/image164.svg"/><Relationship Id="rId12" Type="http://schemas.openxmlformats.org/officeDocument/2006/relationships/image" Target="../media/image169.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86.emf"/><Relationship Id="rId10" Type="http://schemas.openxmlformats.org/officeDocument/2006/relationships/image" Target="../media/image167.png"/><Relationship Id="rId4" Type="http://schemas.openxmlformats.org/officeDocument/2006/relationships/oleObject" Target="../embeddings/oleObject12.bin"/><Relationship Id="rId9" Type="http://schemas.openxmlformats.org/officeDocument/2006/relationships/image" Target="../media/image166.svg"/><Relationship Id="rId14" Type="http://schemas.openxmlformats.org/officeDocument/2006/relationships/image" Target="../media/image6.png"/></Relationships>
</file>

<file path=ppt/slides/_rels/slide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18" Type="http://schemas.openxmlformats.org/officeDocument/2006/relationships/image" Target="../media/image176.png"/><Relationship Id="rId3" Type="http://schemas.openxmlformats.org/officeDocument/2006/relationships/notesSlide" Target="../notesSlides/notesSlide28.xml"/><Relationship Id="rId21" Type="http://schemas.openxmlformats.org/officeDocument/2006/relationships/image" Target="../media/image179.svg"/><Relationship Id="rId7" Type="http://schemas.openxmlformats.org/officeDocument/2006/relationships/image" Target="../media/image164.svg"/><Relationship Id="rId12" Type="http://schemas.openxmlformats.org/officeDocument/2006/relationships/image" Target="../media/image169.png"/><Relationship Id="rId17" Type="http://schemas.openxmlformats.org/officeDocument/2006/relationships/image" Target="../media/image175.svg"/><Relationship Id="rId2" Type="http://schemas.openxmlformats.org/officeDocument/2006/relationships/slideLayout" Target="../slideLayouts/slideLayout12.xml"/><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tags" Target="../tags/tag16.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86.emf"/><Relationship Id="rId15" Type="http://schemas.openxmlformats.org/officeDocument/2006/relationships/image" Target="../media/image173.svg"/><Relationship Id="rId10" Type="http://schemas.openxmlformats.org/officeDocument/2006/relationships/image" Target="../media/image167.png"/><Relationship Id="rId19" Type="http://schemas.openxmlformats.org/officeDocument/2006/relationships/image" Target="../media/image177.svg"/><Relationship Id="rId4" Type="http://schemas.openxmlformats.org/officeDocument/2006/relationships/oleObject" Target="../embeddings/oleObject12.bin"/><Relationship Id="rId9" Type="http://schemas.openxmlformats.org/officeDocument/2006/relationships/image" Target="../media/image166.svg"/><Relationship Id="rId14" Type="http://schemas.openxmlformats.org/officeDocument/2006/relationships/image" Target="../media/image172.png"/><Relationship Id="rId22" Type="http://schemas.openxmlformats.org/officeDocument/2006/relationships/image" Target="../media/image6.png"/></Relationships>
</file>

<file path=ppt/slides/_rels/slide77.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66.svg"/><Relationship Id="rId18" Type="http://schemas.openxmlformats.org/officeDocument/2006/relationships/image" Target="../media/image176.png"/><Relationship Id="rId3" Type="http://schemas.openxmlformats.org/officeDocument/2006/relationships/notesSlide" Target="../notesSlides/notesSlide29.xml"/><Relationship Id="rId21" Type="http://schemas.openxmlformats.org/officeDocument/2006/relationships/image" Target="../media/image183.svg"/><Relationship Id="rId7" Type="http://schemas.openxmlformats.org/officeDocument/2006/relationships/image" Target="../media/image168.svg"/><Relationship Id="rId12" Type="http://schemas.openxmlformats.org/officeDocument/2006/relationships/image" Target="../media/image165.png"/><Relationship Id="rId17" Type="http://schemas.openxmlformats.org/officeDocument/2006/relationships/image" Target="../media/image175.svg"/><Relationship Id="rId2" Type="http://schemas.openxmlformats.org/officeDocument/2006/relationships/slideLayout" Target="../slideLayouts/slideLayout12.xml"/><Relationship Id="rId16" Type="http://schemas.openxmlformats.org/officeDocument/2006/relationships/image" Target="../media/image174.png"/><Relationship Id="rId20" Type="http://schemas.openxmlformats.org/officeDocument/2006/relationships/image" Target="../media/image182.png"/><Relationship Id="rId1" Type="http://schemas.openxmlformats.org/officeDocument/2006/relationships/tags" Target="../tags/tag17.xml"/><Relationship Id="rId6" Type="http://schemas.openxmlformats.org/officeDocument/2006/relationships/image" Target="../media/image167.png"/><Relationship Id="rId11" Type="http://schemas.openxmlformats.org/officeDocument/2006/relationships/image" Target="../media/image164.svg"/><Relationship Id="rId5" Type="http://schemas.openxmlformats.org/officeDocument/2006/relationships/image" Target="../media/image86.emf"/><Relationship Id="rId15" Type="http://schemas.openxmlformats.org/officeDocument/2006/relationships/image" Target="../media/image173.svg"/><Relationship Id="rId10" Type="http://schemas.openxmlformats.org/officeDocument/2006/relationships/image" Target="../media/image163.png"/><Relationship Id="rId19" Type="http://schemas.openxmlformats.org/officeDocument/2006/relationships/image" Target="../media/image177.svg"/><Relationship Id="rId4" Type="http://schemas.openxmlformats.org/officeDocument/2006/relationships/oleObject" Target="../embeddings/oleObject12.bin"/><Relationship Id="rId9" Type="http://schemas.openxmlformats.org/officeDocument/2006/relationships/image" Target="../media/image181.svg"/><Relationship Id="rId14" Type="http://schemas.openxmlformats.org/officeDocument/2006/relationships/image" Target="../media/image172.png"/><Relationship Id="rId22" Type="http://schemas.openxmlformats.org/officeDocument/2006/relationships/image" Target="../media/image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0.xml"/><Relationship Id="rId7" Type="http://schemas.openxmlformats.org/officeDocument/2006/relationships/image" Target="../media/image185.jpe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84.png"/><Relationship Id="rId5" Type="http://schemas.openxmlformats.org/officeDocument/2006/relationships/image" Target="../media/image3.emf"/><Relationship Id="rId4" Type="http://schemas.openxmlformats.org/officeDocument/2006/relationships/oleObject" Target="../embeddings/oleObject13.bin"/><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90.tiff"/><Relationship Id="rId3" Type="http://schemas.openxmlformats.org/officeDocument/2006/relationships/image" Target="../media/image187.jpeg"/><Relationship Id="rId7" Type="http://schemas.openxmlformats.org/officeDocument/2006/relationships/image" Target="../media/image189.tiff"/><Relationship Id="rId12" Type="http://schemas.openxmlformats.org/officeDocument/2006/relationships/image" Target="../media/image194.tif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88.tiff"/><Relationship Id="rId11" Type="http://schemas.openxmlformats.org/officeDocument/2006/relationships/image" Target="../media/image193.tiff"/><Relationship Id="rId5" Type="http://schemas.openxmlformats.org/officeDocument/2006/relationships/image" Target="../media/image86.emf"/><Relationship Id="rId10" Type="http://schemas.openxmlformats.org/officeDocument/2006/relationships/image" Target="../media/image192.tiff"/><Relationship Id="rId4" Type="http://schemas.openxmlformats.org/officeDocument/2006/relationships/oleObject" Target="../embeddings/oleObject14.bin"/><Relationship Id="rId9" Type="http://schemas.openxmlformats.org/officeDocument/2006/relationships/image" Target="../media/image191.tif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95.jpeg"/><Relationship Id="rId5" Type="http://schemas.openxmlformats.org/officeDocument/2006/relationships/image" Target="../media/image86.emf"/><Relationship Id="rId4" Type="http://schemas.openxmlformats.org/officeDocument/2006/relationships/oleObject" Target="../embeddings/oleObject15.bin"/></Relationships>
</file>

<file path=ppt/slides/_rels/slide8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0.jpeg"/></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04.jpeg"/></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97.xml.rels><?xml version="1.0" encoding="UTF-8" standalone="yes"?>
<Relationships xmlns="http://schemas.openxmlformats.org/package/2006/relationships"><Relationship Id="rId2" Type="http://schemas.openxmlformats.org/officeDocument/2006/relationships/image" Target="../media/image206.tiff"/><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A07E96-3969-4595-802D-25631B3C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27CF2115-88AE-EA48-8D5D-DBACF2E92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837" y="197582"/>
            <a:ext cx="6735708" cy="6537600"/>
          </a:xfrm>
          <a:prstGeom prst="rect">
            <a:avLst/>
          </a:prstGeom>
        </p:spPr>
      </p:pic>
      <p:grpSp>
        <p:nvGrpSpPr>
          <p:cNvPr id="12" name="Group 11">
            <a:extLst>
              <a:ext uri="{FF2B5EF4-FFF2-40B4-BE49-F238E27FC236}">
                <a16:creationId xmlns:a16="http://schemas.microsoft.com/office/drawing/2014/main" id="{D4EE850F-AE83-4C3F-A64D-8B67DEF33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1BC9603D-FE04-4520-8E50-7C75B9CA22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0A0E3407-9CB8-45DA-9F2E-5B81388C1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091A4076-E94C-4E3A-BDAF-3D51C167CE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257CB374-17D4-4D8A-8F6A-D79BAE50EB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6CAD8AE5-485A-40A6-9A10-B2D46F29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1A323CDF-8C44-4003-8C7E-56DA0652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588FAE68-2618-4A05-9619-5B0476CF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8BD498FC-EB33-41D8-844F-F8B658B14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2E631E6C-DAC5-4239-818A-AA7E4D372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9AF25E18-21FA-4C72-BFBA-6970C2299A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FEFCA527-806C-494B-B0FA-BC2DCBB8A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1348858B-E257-4F55-824B-A4E0E12B2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0328079F-5D7D-4C32-94FE-4746AABC90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936F7460-760A-4C69-B444-66970423A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046A42DA-07A5-4FC4-9A8E-E7803145E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EAD3D7E7-545F-40E9-9CDA-83D9F4E4BF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A82941B0-23C5-480D-8374-A5427FDF0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E25E04FF-BCA7-48D1-B958-C35D3E94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A7E8EF9C-5522-451C-8CB5-0575E245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C7D119FF-606C-4006-A3CB-C83426DCA1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58942" y="3893141"/>
            <a:ext cx="5648782" cy="1771275"/>
            <a:chOff x="3258942" y="3893141"/>
            <a:chExt cx="5648782" cy="1771275"/>
          </a:xfrm>
        </p:grpSpPr>
        <p:sp>
          <p:nvSpPr>
            <p:cNvPr id="34" name="Isosceles Triangle 39">
              <a:extLst>
                <a:ext uri="{FF2B5EF4-FFF2-40B4-BE49-F238E27FC236}">
                  <a16:creationId xmlns:a16="http://schemas.microsoft.com/office/drawing/2014/main" id="{C910710A-4E31-4871-8A01-586AC5FC0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1437FA2-C275-4241-AD89-34B44DE74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58942" y="3893141"/>
              <a:ext cx="5648782"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BC72E954-3173-4229-93A2-B05A46E09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8942" y="1177047"/>
            <a:ext cx="5648782" cy="2623954"/>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193949FF-3751-FD4E-AAB6-3FCCCAE20A07}"/>
              </a:ext>
            </a:extLst>
          </p:cNvPr>
          <p:cNvSpPr txBox="1"/>
          <p:nvPr/>
        </p:nvSpPr>
        <p:spPr>
          <a:xfrm>
            <a:off x="3258942" y="5744497"/>
            <a:ext cx="5648782" cy="461665"/>
          </a:xfrm>
          <a:prstGeom prst="rect">
            <a:avLst/>
          </a:prstGeom>
          <a:solidFill>
            <a:schemeClr val="bg1">
              <a:lumMod val="85000"/>
            </a:schemeClr>
          </a:solidFill>
        </p:spPr>
        <p:txBody>
          <a:bodyPr wrap="square" rtlCol="0">
            <a:spAutoFit/>
          </a:bodyPr>
          <a:lstStyle/>
          <a:p>
            <a:pPr algn="ctr"/>
            <a:r>
              <a:rPr lang="en-GB" sz="2400" b="0" i="1" u="none" strike="noStrike" dirty="0">
                <a:solidFill>
                  <a:srgbClr val="000000"/>
                </a:solidFill>
                <a:effectLst/>
              </a:rPr>
              <a:t>Sydney</a:t>
            </a:r>
            <a:r>
              <a:rPr lang="sl-SI" sz="2400" i="1" dirty="0"/>
              <a:t>, 26</a:t>
            </a:r>
            <a:r>
              <a:rPr lang="sl-SI" sz="2400" i="1" baseline="30000" dirty="0"/>
              <a:t>th </a:t>
            </a:r>
            <a:r>
              <a:rPr lang="sl-SI" sz="2400" i="1" dirty="0"/>
              <a:t>November 2024</a:t>
            </a:r>
            <a:endParaRPr lang="sl-SI" sz="2000" i="1" dirty="0"/>
          </a:p>
        </p:txBody>
      </p:sp>
      <p:sp>
        <p:nvSpPr>
          <p:cNvPr id="2" name="Rectangle 1">
            <a:extLst>
              <a:ext uri="{FF2B5EF4-FFF2-40B4-BE49-F238E27FC236}">
                <a16:creationId xmlns:a16="http://schemas.microsoft.com/office/drawing/2014/main" id="{00D165BA-FE46-5C47-AE0D-C36FB8C9EF3F}"/>
              </a:ext>
            </a:extLst>
          </p:cNvPr>
          <p:cNvSpPr/>
          <p:nvPr/>
        </p:nvSpPr>
        <p:spPr>
          <a:xfrm>
            <a:off x="3258942" y="4230306"/>
            <a:ext cx="5657326" cy="1323439"/>
          </a:xfrm>
          <a:prstGeom prst="rect">
            <a:avLst/>
          </a:prstGeom>
          <a:solidFill>
            <a:schemeClr val="bg1">
              <a:lumMod val="85000"/>
            </a:schemeClr>
          </a:solidFill>
        </p:spPr>
        <p:txBody>
          <a:bodyPr wrap="square">
            <a:spAutoFit/>
          </a:bodyPr>
          <a:lstStyle/>
          <a:p>
            <a:pPr algn="ctr"/>
            <a:r>
              <a:rPr lang="sl-SI" sz="2000" i="1" dirty="0">
                <a:cs typeface="Arial"/>
              </a:rPr>
              <a:t>JANEZ POTOČNIK </a:t>
            </a:r>
          </a:p>
          <a:p>
            <a:pPr algn="ctr"/>
            <a:r>
              <a:rPr lang="sl-SI" sz="2000" i="1" dirty="0">
                <a:cs typeface="Arial"/>
              </a:rPr>
              <a:t>Co-Chair International Resource Panel - IRP </a:t>
            </a:r>
          </a:p>
          <a:p>
            <a:pPr algn="ctr"/>
            <a:r>
              <a:rPr lang="sl-SI" sz="2000" i="1" dirty="0">
                <a:cs typeface="Arial"/>
              </a:rPr>
              <a:t>Partner SYSTEMIQ</a:t>
            </a:r>
          </a:p>
          <a:p>
            <a:pPr algn="ctr"/>
            <a:r>
              <a:rPr lang="sl-SI" sz="2000" i="1" dirty="0">
                <a:cs typeface="Arial"/>
              </a:rPr>
              <a:t>Member Club of Rome</a:t>
            </a:r>
          </a:p>
        </p:txBody>
      </p:sp>
      <p:sp>
        <p:nvSpPr>
          <p:cNvPr id="3" name="Rectangle 2">
            <a:extLst>
              <a:ext uri="{FF2B5EF4-FFF2-40B4-BE49-F238E27FC236}">
                <a16:creationId xmlns:a16="http://schemas.microsoft.com/office/drawing/2014/main" id="{9497BD32-121E-697A-42C3-55C233A1597A}"/>
              </a:ext>
            </a:extLst>
          </p:cNvPr>
          <p:cNvSpPr>
            <a:spLocks noChangeArrowheads="1"/>
          </p:cNvSpPr>
          <p:nvPr/>
        </p:nvSpPr>
        <p:spPr bwMode="auto">
          <a:xfrm>
            <a:off x="-5824" y="-593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2">
            <a:extLst>
              <a:ext uri="{FF2B5EF4-FFF2-40B4-BE49-F238E27FC236}">
                <a16:creationId xmlns:a16="http://schemas.microsoft.com/office/drawing/2014/main" id="{0F250DD8-3291-53DD-1BD1-4043BF69A70D}"/>
              </a:ext>
            </a:extLst>
          </p:cNvPr>
          <p:cNvSpPr>
            <a:spLocks noChangeArrowheads="1"/>
          </p:cNvSpPr>
          <p:nvPr/>
        </p:nvSpPr>
        <p:spPr bwMode="auto">
          <a:xfrm>
            <a:off x="0" y="7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2" name="Google Shape;174;p4">
            <a:extLst>
              <a:ext uri="{FF2B5EF4-FFF2-40B4-BE49-F238E27FC236}">
                <a16:creationId xmlns:a16="http://schemas.microsoft.com/office/drawing/2014/main" id="{9F6A5B34-9799-8E32-CE3E-F326578CF5BD}"/>
              </a:ext>
            </a:extLst>
          </p:cNvPr>
          <p:cNvGrpSpPr/>
          <p:nvPr/>
        </p:nvGrpSpPr>
        <p:grpSpPr>
          <a:xfrm>
            <a:off x="304810" y="247487"/>
            <a:ext cx="2777963" cy="1013172"/>
            <a:chOff x="2663371" y="0"/>
            <a:chExt cx="3729974" cy="1283514"/>
          </a:xfrm>
        </p:grpSpPr>
        <p:sp>
          <p:nvSpPr>
            <p:cNvPr id="38" name="Google Shape;175;p4">
              <a:extLst>
                <a:ext uri="{FF2B5EF4-FFF2-40B4-BE49-F238E27FC236}">
                  <a16:creationId xmlns:a16="http://schemas.microsoft.com/office/drawing/2014/main" id="{5D56840C-01C8-9CB5-B96F-6CE1257F56ED}"/>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39" name="Google Shape;176;p4">
              <a:extLst>
                <a:ext uri="{FF2B5EF4-FFF2-40B4-BE49-F238E27FC236}">
                  <a16:creationId xmlns:a16="http://schemas.microsoft.com/office/drawing/2014/main" id="{10AE9D6D-7DDC-59D1-392E-5A251FBF538B}"/>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pic>
        <p:nvPicPr>
          <p:cNvPr id="1026" name="Picture 2" descr="Circularity 2024 | Get ready for ...">
            <a:extLst>
              <a:ext uri="{FF2B5EF4-FFF2-40B4-BE49-F238E27FC236}">
                <a16:creationId xmlns:a16="http://schemas.microsoft.com/office/drawing/2014/main" id="{51339BD0-1966-3C34-6FF2-93C3A1D62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668" y="5189"/>
            <a:ext cx="3807871" cy="38078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56F201-D1ED-0F4D-BAFB-3BE11DBB10F1}"/>
              </a:ext>
            </a:extLst>
          </p:cNvPr>
          <p:cNvSpPr/>
          <p:nvPr/>
        </p:nvSpPr>
        <p:spPr>
          <a:xfrm>
            <a:off x="3248233" y="1668292"/>
            <a:ext cx="5631726" cy="2492990"/>
          </a:xfrm>
          <a:prstGeom prst="rect">
            <a:avLst/>
          </a:prstGeom>
          <a:solidFill>
            <a:schemeClr val="bg1"/>
          </a:solidFill>
        </p:spPr>
        <p:txBody>
          <a:bodyPr wrap="square">
            <a:spAutoFit/>
          </a:bodyPr>
          <a:lstStyle/>
          <a:p>
            <a:pPr algn="ctr"/>
            <a:r>
              <a:rPr lang="en-GB" sz="6000" b="0" i="1" u="none" strike="noStrike" dirty="0">
                <a:solidFill>
                  <a:srgbClr val="000000"/>
                </a:solidFill>
                <a:effectLst/>
              </a:rPr>
              <a:t>Bend the Trend </a:t>
            </a:r>
          </a:p>
          <a:p>
            <a:pPr algn="ctr"/>
            <a:r>
              <a:rPr lang="en-GB" sz="2600" i="1" dirty="0">
                <a:solidFill>
                  <a:srgbClr val="C00000"/>
                </a:solidFill>
                <a:latin typeface="Calibri" panose="020F0502020204030204" pitchFamily="34" charset="0"/>
              </a:rPr>
              <a:t>Main shifts needed for s</a:t>
            </a:r>
            <a:r>
              <a:rPr lang="en-GB" sz="2600" i="1" u="none" strike="noStrike" dirty="0">
                <a:solidFill>
                  <a:srgbClr val="C00000"/>
                </a:solidFill>
                <a:effectLst/>
                <a:latin typeface="Calibri" panose="020F0502020204030204" pitchFamily="34" charset="0"/>
              </a:rPr>
              <a:t>ustainable </a:t>
            </a:r>
            <a:r>
              <a:rPr lang="en-GB" sz="2600" i="1" dirty="0">
                <a:solidFill>
                  <a:srgbClr val="C00000"/>
                </a:solidFill>
                <a:latin typeface="Calibri" panose="020F0502020204030204" pitchFamily="34" charset="0"/>
              </a:rPr>
              <a:t>f</a:t>
            </a:r>
            <a:r>
              <a:rPr lang="en-GB" sz="2600" i="1" u="none" strike="noStrike" dirty="0">
                <a:solidFill>
                  <a:srgbClr val="C00000"/>
                </a:solidFill>
                <a:effectLst/>
                <a:latin typeface="Calibri" panose="020F0502020204030204" pitchFamily="34" charset="0"/>
              </a:rPr>
              <a:t>uture and the role of resource management and circular </a:t>
            </a:r>
            <a:r>
              <a:rPr lang="en-GB" sz="2600" i="1" dirty="0">
                <a:solidFill>
                  <a:srgbClr val="C00000"/>
                </a:solidFill>
                <a:latin typeface="Calibri" panose="020F0502020204030204" pitchFamily="34" charset="0"/>
              </a:rPr>
              <a:t>e</a:t>
            </a:r>
            <a:r>
              <a:rPr lang="en-GB" sz="2600" i="1" u="none" strike="noStrike" dirty="0">
                <a:solidFill>
                  <a:srgbClr val="C00000"/>
                </a:solidFill>
                <a:effectLst/>
                <a:latin typeface="Calibri" panose="020F0502020204030204" pitchFamily="34" charset="0"/>
              </a:rPr>
              <a:t>conomy</a:t>
            </a:r>
          </a:p>
          <a:p>
            <a:pPr algn="ctr"/>
            <a:endParaRPr lang="en-GB" i="1" u="none" strike="noStrike" dirty="0">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31900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0"/>
                                        <p:tgtEl>
                                          <p:spTgt spid="41"/>
                                        </p:tgtEl>
                                      </p:cBhvr>
                                    </p:animEffect>
                                    <p:anim calcmode="lin" valueType="num">
                                      <p:cBhvr>
                                        <p:cTn id="8" dur="3000" fill="hold"/>
                                        <p:tgtEl>
                                          <p:spTgt spid="41"/>
                                        </p:tgtEl>
                                        <p:attrNameLst>
                                          <p:attrName>ppt_w</p:attrName>
                                        </p:attrNameLst>
                                      </p:cBhvr>
                                      <p:tavLst>
                                        <p:tav tm="0" fmla="#ppt_w*sin(2.5*pi*$)">
                                          <p:val>
                                            <p:fltVal val="0"/>
                                          </p:val>
                                        </p:tav>
                                        <p:tav tm="100000">
                                          <p:val>
                                            <p:fltVal val="1"/>
                                          </p:val>
                                        </p:tav>
                                      </p:tavLst>
                                    </p:anim>
                                    <p:anim calcmode="lin" valueType="num">
                                      <p:cBhvr>
                                        <p:cTn id="9" dur="3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C3722-A0FA-79E1-E124-3C61C0D3C8B8}"/>
              </a:ext>
            </a:extLst>
          </p:cNvPr>
          <p:cNvPicPr>
            <a:picLocks noChangeAspect="1"/>
          </p:cNvPicPr>
          <p:nvPr/>
        </p:nvPicPr>
        <p:blipFill>
          <a:blip r:embed="rId2"/>
          <a:stretch>
            <a:fillRect/>
          </a:stretch>
        </p:blipFill>
        <p:spPr>
          <a:xfrm>
            <a:off x="295130" y="1080978"/>
            <a:ext cx="11605036" cy="5070460"/>
          </a:xfrm>
          <a:prstGeom prst="rect">
            <a:avLst/>
          </a:prstGeom>
        </p:spPr>
      </p:pic>
      <p:sp>
        <p:nvSpPr>
          <p:cNvPr id="8" name="TextBox 7">
            <a:extLst>
              <a:ext uri="{FF2B5EF4-FFF2-40B4-BE49-F238E27FC236}">
                <a16:creationId xmlns:a16="http://schemas.microsoft.com/office/drawing/2014/main" id="{62DB07CF-DAFF-55DE-A20B-AAA4C9B77210}"/>
              </a:ext>
            </a:extLst>
          </p:cNvPr>
          <p:cNvSpPr txBox="1"/>
          <p:nvPr/>
        </p:nvSpPr>
        <p:spPr>
          <a:xfrm>
            <a:off x="7994073" y="6020606"/>
            <a:ext cx="3796148" cy="553998"/>
          </a:xfrm>
          <a:prstGeom prst="rect">
            <a:avLst/>
          </a:prstGeom>
          <a:noFill/>
        </p:spPr>
        <p:txBody>
          <a:bodyPr wrap="square">
            <a:spAutoFit/>
          </a:bodyPr>
          <a:lstStyle/>
          <a:p>
            <a:r>
              <a:rPr lang="en-GB" sz="1500" b="0" i="1" u="none" strike="noStrike">
                <a:solidFill>
                  <a:srgbClr val="000000"/>
                </a:solidFill>
                <a:effectLst/>
              </a:rPr>
              <a:t>Source: Azote for Stockholm Resilience Centre, based on analysis in Richardson et al 2023</a:t>
            </a:r>
            <a:endParaRPr lang="en-GB" sz="1500" i="1"/>
          </a:p>
        </p:txBody>
      </p:sp>
      <p:sp>
        <p:nvSpPr>
          <p:cNvPr id="2" name="Frame 1">
            <a:extLst>
              <a:ext uri="{FF2B5EF4-FFF2-40B4-BE49-F238E27FC236}">
                <a16:creationId xmlns:a16="http://schemas.microsoft.com/office/drawing/2014/main" id="{EA54B14D-C805-739D-A5C8-0E0D56D11594}"/>
              </a:ext>
            </a:extLst>
          </p:cNvPr>
          <p:cNvSpPr>
            <a:spLocks noChangeAspect="1"/>
          </p:cNvSpPr>
          <p:nvPr/>
        </p:nvSpPr>
        <p:spPr>
          <a:xfrm>
            <a:off x="8382000" y="1241954"/>
            <a:ext cx="3144982" cy="4660093"/>
          </a:xfrm>
          <a:prstGeom prst="frame">
            <a:avLst>
              <a:gd name="adj1" fmla="val 112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E3FFF048-9816-0B17-C142-7029595AB66D}"/>
              </a:ext>
            </a:extLst>
          </p:cNvPr>
          <p:cNvSpPr/>
          <p:nvPr/>
        </p:nvSpPr>
        <p:spPr>
          <a:xfrm>
            <a:off x="447965" y="302496"/>
            <a:ext cx="11277600" cy="707886"/>
          </a:xfrm>
          <a:prstGeom prst="rect">
            <a:avLst/>
          </a:prstGeom>
        </p:spPr>
        <p:txBody>
          <a:bodyPr wrap="square">
            <a:spAutoFit/>
          </a:bodyPr>
          <a:lstStyle/>
          <a:p>
            <a:pPr algn="ctr"/>
            <a:r>
              <a:rPr lang="en-US" sz="4000" i="1" dirty="0">
                <a:solidFill>
                  <a:srgbClr val="002060"/>
                </a:solidFill>
                <a:latin typeface="+mj-lt"/>
                <a:ea typeface="Times New Roman" panose="02020603050405020304" pitchFamily="18" charset="0"/>
                <a:cs typeface="Times New Roman" panose="02020603050405020304" pitchFamily="18" charset="0"/>
              </a:rPr>
              <a:t>Planetary crises is making instability the norm</a:t>
            </a:r>
          </a:p>
        </p:txBody>
      </p:sp>
    </p:spTree>
    <p:extLst>
      <p:ext uri="{BB962C8B-B14F-4D97-AF65-F5344CB8AC3E}">
        <p14:creationId xmlns:p14="http://schemas.microsoft.com/office/powerpoint/2010/main" val="26492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3D71D-72DA-9449-96A0-E057DE2F10EF}"/>
              </a:ext>
            </a:extLst>
          </p:cNvPr>
          <p:cNvPicPr>
            <a:picLocks noChangeAspect="1"/>
          </p:cNvPicPr>
          <p:nvPr/>
        </p:nvPicPr>
        <p:blipFill>
          <a:blip r:embed="rId3"/>
          <a:stretch>
            <a:fillRect/>
          </a:stretch>
        </p:blipFill>
        <p:spPr>
          <a:xfrm>
            <a:off x="245327" y="817481"/>
            <a:ext cx="6378479" cy="5994233"/>
          </a:xfrm>
          <a:prstGeom prst="rect">
            <a:avLst/>
          </a:prstGeom>
        </p:spPr>
      </p:pic>
      <p:grpSp>
        <p:nvGrpSpPr>
          <p:cNvPr id="12" name="Group 11">
            <a:extLst>
              <a:ext uri="{FF2B5EF4-FFF2-40B4-BE49-F238E27FC236}">
                <a16:creationId xmlns:a16="http://schemas.microsoft.com/office/drawing/2014/main" id="{314308E2-9521-664B-BFC2-24F4C1A0D164}"/>
              </a:ext>
            </a:extLst>
          </p:cNvPr>
          <p:cNvGrpSpPr/>
          <p:nvPr/>
        </p:nvGrpSpPr>
        <p:grpSpPr>
          <a:xfrm>
            <a:off x="4466492" y="1820286"/>
            <a:ext cx="7020690" cy="1609030"/>
            <a:chOff x="4466492" y="1820286"/>
            <a:chExt cx="7020690" cy="1609030"/>
          </a:xfrm>
        </p:grpSpPr>
        <p:sp>
          <p:nvSpPr>
            <p:cNvPr id="28" name="Rectangle 3">
              <a:extLst>
                <a:ext uri="{FF2B5EF4-FFF2-40B4-BE49-F238E27FC236}">
                  <a16:creationId xmlns:a16="http://schemas.microsoft.com/office/drawing/2014/main" id="{85FAD9AB-23BC-D144-8646-90DA9E7C3BA7}"/>
                </a:ext>
              </a:extLst>
            </p:cNvPr>
            <p:cNvSpPr txBox="1">
              <a:spLocks noChangeArrowheads="1"/>
            </p:cNvSpPr>
            <p:nvPr/>
          </p:nvSpPr>
          <p:spPr>
            <a:xfrm>
              <a:off x="6785010" y="1820286"/>
              <a:ext cx="4702172" cy="160903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0" lvl="1" indent="0">
                <a:lnSpc>
                  <a:spcPct val="120000"/>
                </a:lnSpc>
                <a:spcAft>
                  <a:spcPts val="1200"/>
                </a:spcAft>
                <a:buClr>
                  <a:srgbClr val="C01D71"/>
                </a:buClr>
                <a:buNone/>
              </a:pPr>
              <a:r>
                <a:rPr lang="en-GB" sz="2800" i="1">
                  <a:solidFill>
                    <a:schemeClr val="accent6">
                      <a:lumMod val="50000"/>
                    </a:schemeClr>
                  </a:solidFill>
                </a:rPr>
                <a:t>Basis human needs</a:t>
              </a:r>
              <a:br>
                <a:rPr lang="en-GB" sz="2800" i="1">
                  <a:solidFill>
                    <a:schemeClr val="accent6">
                      <a:lumMod val="50000"/>
                    </a:schemeClr>
                  </a:solidFill>
                </a:rPr>
              </a:br>
              <a:r>
                <a:rPr lang="en-GB" sz="2800" i="1">
                  <a:solidFill>
                    <a:schemeClr val="accent6">
                      <a:lumMod val="50000"/>
                    </a:schemeClr>
                  </a:solidFill>
                </a:rPr>
                <a:t>incl. minimum requirements of resource supply</a:t>
              </a:r>
            </a:p>
          </p:txBody>
        </p:sp>
        <p:cxnSp>
          <p:nvCxnSpPr>
            <p:cNvPr id="31" name="Straight Connector 30">
              <a:extLst>
                <a:ext uri="{FF2B5EF4-FFF2-40B4-BE49-F238E27FC236}">
                  <a16:creationId xmlns:a16="http://schemas.microsoft.com/office/drawing/2014/main" id="{4F4E0058-0F73-1746-BA1C-DF9BA393C511}"/>
                </a:ext>
              </a:extLst>
            </p:cNvPr>
            <p:cNvCxnSpPr>
              <a:cxnSpLocks/>
            </p:cNvCxnSpPr>
            <p:nvPr/>
          </p:nvCxnSpPr>
          <p:spPr>
            <a:xfrm flipV="1">
              <a:off x="4466492" y="2434038"/>
              <a:ext cx="2275338" cy="994962"/>
            </a:xfrm>
            <a:prstGeom prst="line">
              <a:avLst/>
            </a:prstGeom>
            <a:ln w="635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372850E2-D391-F041-81E0-308D806922C1}"/>
                </a:ext>
              </a:extLst>
            </p:cNvPr>
            <p:cNvCxnSpPr>
              <a:cxnSpLocks/>
            </p:cNvCxnSpPr>
            <p:nvPr/>
          </p:nvCxnSpPr>
          <p:spPr>
            <a:xfrm>
              <a:off x="6741830" y="1996131"/>
              <a:ext cx="0" cy="1273356"/>
            </a:xfrm>
            <a:prstGeom prst="line">
              <a:avLst/>
            </a:pr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6DED587-FE8A-9A48-A3BF-2B42058EA138}"/>
              </a:ext>
            </a:extLst>
          </p:cNvPr>
          <p:cNvGrpSpPr/>
          <p:nvPr/>
        </p:nvGrpSpPr>
        <p:grpSpPr>
          <a:xfrm>
            <a:off x="5621069" y="3654388"/>
            <a:ext cx="5830944" cy="1269306"/>
            <a:chOff x="5621069" y="3654388"/>
            <a:chExt cx="5830944" cy="1269306"/>
          </a:xfrm>
        </p:grpSpPr>
        <p:sp>
          <p:nvSpPr>
            <p:cNvPr id="29" name="Rectangle 3">
              <a:extLst>
                <a:ext uri="{FF2B5EF4-FFF2-40B4-BE49-F238E27FC236}">
                  <a16:creationId xmlns:a16="http://schemas.microsoft.com/office/drawing/2014/main" id="{94089A7A-A477-FF47-9D2B-1976EC00D145}"/>
                </a:ext>
              </a:extLst>
            </p:cNvPr>
            <p:cNvSpPr txBox="1">
              <a:spLocks noChangeArrowheads="1"/>
            </p:cNvSpPr>
            <p:nvPr/>
          </p:nvSpPr>
          <p:spPr>
            <a:xfrm>
              <a:off x="6749841" y="3722510"/>
              <a:ext cx="4702172" cy="1091966"/>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0" lvl="1" indent="0">
                <a:lnSpc>
                  <a:spcPct val="120000"/>
                </a:lnSpc>
                <a:spcAft>
                  <a:spcPts val="1200"/>
                </a:spcAft>
                <a:buClr>
                  <a:srgbClr val="C01D71"/>
                </a:buClr>
                <a:buNone/>
              </a:pPr>
              <a:r>
                <a:rPr lang="en-GB" sz="2800" i="1">
                  <a:solidFill>
                    <a:schemeClr val="accent1">
                      <a:lumMod val="75000"/>
                    </a:schemeClr>
                  </a:solidFill>
                </a:rPr>
                <a:t>Outer limit by Planetary Boundaries</a:t>
              </a:r>
            </a:p>
          </p:txBody>
        </p:sp>
        <p:cxnSp>
          <p:nvCxnSpPr>
            <p:cNvPr id="33" name="Straight Connector 32">
              <a:extLst>
                <a:ext uri="{FF2B5EF4-FFF2-40B4-BE49-F238E27FC236}">
                  <a16:creationId xmlns:a16="http://schemas.microsoft.com/office/drawing/2014/main" id="{718DBCCF-1E9E-154D-A553-1FEC561C1438}"/>
                </a:ext>
              </a:extLst>
            </p:cNvPr>
            <p:cNvCxnSpPr>
              <a:cxnSpLocks/>
            </p:cNvCxnSpPr>
            <p:nvPr/>
          </p:nvCxnSpPr>
          <p:spPr>
            <a:xfrm flipV="1">
              <a:off x="5621069" y="4109953"/>
              <a:ext cx="1120761" cy="208609"/>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88B91565-D80A-064C-8DD3-06D48EA01FB7}"/>
                </a:ext>
              </a:extLst>
            </p:cNvPr>
            <p:cNvCxnSpPr>
              <a:cxnSpLocks/>
            </p:cNvCxnSpPr>
            <p:nvPr/>
          </p:nvCxnSpPr>
          <p:spPr>
            <a:xfrm>
              <a:off x="6741830" y="3654388"/>
              <a:ext cx="0" cy="1269306"/>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5" name="TextBox 34">
            <a:extLst>
              <a:ext uri="{FF2B5EF4-FFF2-40B4-BE49-F238E27FC236}">
                <a16:creationId xmlns:a16="http://schemas.microsoft.com/office/drawing/2014/main" id="{8EB0418A-E371-2D43-B7CE-656FE642E513}"/>
              </a:ext>
            </a:extLst>
          </p:cNvPr>
          <p:cNvSpPr txBox="1"/>
          <p:nvPr/>
        </p:nvSpPr>
        <p:spPr>
          <a:xfrm>
            <a:off x="6890889" y="6129018"/>
            <a:ext cx="4183591" cy="369332"/>
          </a:xfrm>
          <a:prstGeom prst="rect">
            <a:avLst/>
          </a:prstGeom>
          <a:noFill/>
        </p:spPr>
        <p:txBody>
          <a:bodyPr wrap="square" rtlCol="0">
            <a:spAutoFit/>
          </a:bodyPr>
          <a:lstStyle/>
          <a:p>
            <a:r>
              <a:rPr lang="en-GB" i="1" dirty="0"/>
              <a:t>Adapted from Raworth 2017</a:t>
            </a:r>
          </a:p>
        </p:txBody>
      </p:sp>
      <p:sp>
        <p:nvSpPr>
          <p:cNvPr id="3" name="Rectangle 2">
            <a:extLst>
              <a:ext uri="{FF2B5EF4-FFF2-40B4-BE49-F238E27FC236}">
                <a16:creationId xmlns:a16="http://schemas.microsoft.com/office/drawing/2014/main" id="{A0589A1C-B974-E244-9A5C-F2526F9988FA}"/>
              </a:ext>
            </a:extLst>
          </p:cNvPr>
          <p:cNvSpPr/>
          <p:nvPr/>
        </p:nvSpPr>
        <p:spPr>
          <a:xfrm>
            <a:off x="2640214" y="237894"/>
            <a:ext cx="6911571" cy="707886"/>
          </a:xfrm>
          <a:prstGeom prst="rect">
            <a:avLst/>
          </a:prstGeom>
        </p:spPr>
        <p:txBody>
          <a:bodyPr wrap="none">
            <a:spAutoFit/>
          </a:bodyPr>
          <a:lstStyle/>
          <a:p>
            <a:pPr algn="ctr"/>
            <a:r>
              <a:rPr lang="en-GB" sz="4000" i="1" dirty="0">
                <a:solidFill>
                  <a:srgbClr val="002060"/>
                </a:solidFill>
                <a:ea typeface="Roboto"/>
                <a:cs typeface="Roboto"/>
                <a:sym typeface="Roboto"/>
              </a:rPr>
              <a:t>A compass for human prosperity</a:t>
            </a:r>
          </a:p>
        </p:txBody>
      </p:sp>
    </p:spTree>
    <p:extLst>
      <p:ext uri="{BB962C8B-B14F-4D97-AF65-F5344CB8AC3E}">
        <p14:creationId xmlns:p14="http://schemas.microsoft.com/office/powerpoint/2010/main" val="22924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DBF7-2A50-2A4A-A18D-E84A8E4D9ACD}"/>
              </a:ext>
            </a:extLst>
          </p:cNvPr>
          <p:cNvSpPr>
            <a:spLocks noGrp="1"/>
          </p:cNvSpPr>
          <p:nvPr>
            <p:ph type="title"/>
          </p:nvPr>
        </p:nvSpPr>
        <p:spPr>
          <a:xfrm>
            <a:off x="870333" y="2068894"/>
            <a:ext cx="3668232" cy="1439847"/>
          </a:xfrm>
        </p:spPr>
        <p:txBody>
          <a:bodyPr vert="horz" lIns="91440" tIns="45720" rIns="91440" bIns="45720" rtlCol="0" anchor="b">
            <a:normAutofit fontScale="90000"/>
          </a:bodyPr>
          <a:lstStyle/>
          <a:p>
            <a:pPr defTabSz="914400">
              <a:lnSpc>
                <a:spcPct val="90000"/>
              </a:lnSpc>
            </a:pPr>
            <a:r>
              <a:rPr lang="en-US" sz="3200" i="1" kern="1200" dirty="0">
                <a:solidFill>
                  <a:schemeClr val="tx1"/>
                </a:solidFill>
                <a:latin typeface="+mj-lt"/>
                <a:ea typeface="+mj-ea"/>
                <a:cs typeface="+mj-cs"/>
              </a:rPr>
              <a:t>If we want to avoid extinction of elephants in nature</a:t>
            </a:r>
            <a:r>
              <a:rPr lang="en-US" sz="3200" i="1" dirty="0">
                <a:latin typeface="+mj-lt"/>
                <a:cs typeface="+mj-cs"/>
              </a:rPr>
              <a:t> …</a:t>
            </a:r>
            <a:endParaRPr lang="en-US" sz="3600" i="1" kern="1200" dirty="0">
              <a:solidFill>
                <a:schemeClr val="tx1"/>
              </a:solidFill>
              <a:latin typeface="+mj-lt"/>
              <a:ea typeface="+mj-ea"/>
              <a:cs typeface="+mj-cs"/>
            </a:endParaRPr>
          </a:p>
        </p:txBody>
      </p:sp>
      <p:pic>
        <p:nvPicPr>
          <p:cNvPr id="1026" name="Picture 2" descr="Hop distance: The elephant in the room - BJSM blog - social media's leading  SEM voice">
            <a:extLst>
              <a:ext uri="{FF2B5EF4-FFF2-40B4-BE49-F238E27FC236}">
                <a16:creationId xmlns:a16="http://schemas.microsoft.com/office/drawing/2014/main" id="{7854C271-D0A1-493E-7D1C-5D1B5B6BE4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53878" y="990912"/>
            <a:ext cx="6194844" cy="45224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57D19F2-F09C-4F71-4F56-21D7B04B3590}"/>
              </a:ext>
            </a:extLst>
          </p:cNvPr>
          <p:cNvSpPr/>
          <p:nvPr/>
        </p:nvSpPr>
        <p:spPr>
          <a:xfrm>
            <a:off x="5266344" y="5621892"/>
            <a:ext cx="6255239" cy="369332"/>
          </a:xfrm>
          <a:prstGeom prst="rect">
            <a:avLst/>
          </a:prstGeom>
        </p:spPr>
        <p:txBody>
          <a:bodyPr wrap="none">
            <a:spAutoFit/>
          </a:bodyPr>
          <a:lstStyle/>
          <a:p>
            <a:r>
              <a:rPr lang="en-GB" i="1" dirty="0">
                <a:solidFill>
                  <a:srgbClr val="0000FF"/>
                </a:solidFill>
                <a:hlinkClick r:id="rId3" tooltip="Hop distance: The elephant in the room - BJSM blog - social media's leading  SEM voice">
                  <a:extLst>
                    <a:ext uri="{A12FA001-AC4F-418D-AE19-62706E023703}">
                      <ahyp:hlinkClr xmlns:ahyp="http://schemas.microsoft.com/office/drawing/2018/hyperlinkcolor" val="tx"/>
                    </a:ext>
                  </a:extLst>
                </a:hlinkClick>
              </a:rPr>
              <a:t>Source: Hop distance - The elephant in the room ...blogs.bmj.com</a:t>
            </a:r>
            <a:endParaRPr lang="en-GB" b="0" i="1" strike="noStrike" dirty="0">
              <a:effectLst/>
              <a:hlinkClick r:id="rId3" tooltip="Hop distance: The elephant in the room - BJSM blog - social media's leading  SEM voice">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F71F54D-C947-F522-E39C-95E9997AF624}"/>
              </a:ext>
            </a:extLst>
          </p:cNvPr>
          <p:cNvSpPr txBox="1"/>
          <p:nvPr/>
        </p:nvSpPr>
        <p:spPr>
          <a:xfrm>
            <a:off x="946297" y="3674950"/>
            <a:ext cx="3668232" cy="984885"/>
          </a:xfrm>
          <a:prstGeom prst="rect">
            <a:avLst/>
          </a:prstGeom>
          <a:noFill/>
        </p:spPr>
        <p:txBody>
          <a:bodyPr wrap="square">
            <a:spAutoFit/>
          </a:bodyPr>
          <a:lstStyle/>
          <a:p>
            <a:r>
              <a:rPr lang="en-US" sz="2900" i="1" kern="1200" dirty="0">
                <a:solidFill>
                  <a:srgbClr val="C00000"/>
                </a:solidFill>
                <a:latin typeface="+mj-lt"/>
                <a:ea typeface="+mj-ea"/>
                <a:cs typeface="+mj-cs"/>
              </a:rPr>
              <a:t>we must extinct elephants in our rooms </a:t>
            </a:r>
            <a:endParaRPr lang="en-GB" sz="2900" dirty="0"/>
          </a:p>
        </p:txBody>
      </p:sp>
    </p:spTree>
    <p:extLst>
      <p:ext uri="{BB962C8B-B14F-4D97-AF65-F5344CB8AC3E}">
        <p14:creationId xmlns:p14="http://schemas.microsoft.com/office/powerpoint/2010/main" val="11308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77126-2F11-ED9C-64AF-F742AB7B77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6B1206-71E4-BE36-DC14-66316F2600F6}"/>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309BAB1D-DAF4-B9A8-7290-206F8016DF2B}"/>
              </a:ext>
            </a:extLst>
          </p:cNvPr>
          <p:cNvSpPr txBox="1"/>
          <p:nvPr/>
        </p:nvSpPr>
        <p:spPr>
          <a:xfrm>
            <a:off x="623455" y="261830"/>
            <a:ext cx="10945089" cy="584775"/>
          </a:xfrm>
          <a:prstGeom prst="rect">
            <a:avLst/>
          </a:prstGeom>
          <a:noFill/>
        </p:spPr>
        <p:txBody>
          <a:bodyPr wrap="square">
            <a:spAutoFit/>
          </a:bodyPr>
          <a:lstStyle/>
          <a:p>
            <a:pPr marL="0" marR="0" lvl="0" indent="0" algn="ctr" rtl="0">
              <a:spcBef>
                <a:spcPts val="0"/>
              </a:spcBef>
              <a:spcAft>
                <a:spcPts val="0"/>
              </a:spcAft>
              <a:buClr>
                <a:srgbClr val="000000"/>
              </a:buClr>
              <a:buSzPts val="1600"/>
              <a:buFont typeface="Arial"/>
              <a:buNone/>
            </a:pPr>
            <a:r>
              <a:rPr lang="en-GB" sz="3200" i="1" dirty="0">
                <a:solidFill>
                  <a:srgbClr val="C00000"/>
                </a:solidFill>
                <a:ea typeface="Open Sans Light"/>
                <a:cs typeface="Open Sans Light"/>
                <a:sym typeface="Open Sans Light"/>
              </a:rPr>
              <a:t>Main Blind-Spots </a:t>
            </a:r>
            <a:r>
              <a:rPr lang="en-GB" sz="3200" i="1" dirty="0">
                <a:solidFill>
                  <a:srgbClr val="002060"/>
                </a:solidFill>
                <a:ea typeface="Open Sans Light"/>
                <a:cs typeface="Open Sans Light"/>
                <a:sym typeface="Open Sans Light"/>
              </a:rPr>
              <a:t>preventing us to move faster and deeper </a:t>
            </a:r>
            <a:endParaRPr lang="en-GB" sz="3200" b="0" i="1" u="none" strike="noStrike" cap="none" dirty="0">
              <a:solidFill>
                <a:srgbClr val="002060"/>
              </a:solidFill>
              <a:ea typeface="Open Sans Light"/>
              <a:cs typeface="Open Sans Light"/>
              <a:sym typeface="Open Sans Light"/>
            </a:endParaRPr>
          </a:p>
        </p:txBody>
      </p:sp>
      <p:grpSp>
        <p:nvGrpSpPr>
          <p:cNvPr id="26" name="Group 25">
            <a:extLst>
              <a:ext uri="{FF2B5EF4-FFF2-40B4-BE49-F238E27FC236}">
                <a16:creationId xmlns:a16="http://schemas.microsoft.com/office/drawing/2014/main" id="{6D293AF8-802B-F1E5-0F3B-DD3613E201E9}"/>
              </a:ext>
            </a:extLst>
          </p:cNvPr>
          <p:cNvGrpSpPr/>
          <p:nvPr/>
        </p:nvGrpSpPr>
        <p:grpSpPr>
          <a:xfrm>
            <a:off x="489928" y="826554"/>
            <a:ext cx="5356710" cy="2865682"/>
            <a:chOff x="489928" y="826554"/>
            <a:chExt cx="5356710" cy="2865682"/>
          </a:xfrm>
        </p:grpSpPr>
        <p:grpSp>
          <p:nvGrpSpPr>
            <p:cNvPr id="2" name="Group 1">
              <a:extLst>
                <a:ext uri="{FF2B5EF4-FFF2-40B4-BE49-F238E27FC236}">
                  <a16:creationId xmlns:a16="http://schemas.microsoft.com/office/drawing/2014/main" id="{F2EC9EFE-7121-3E55-5410-395F71601194}"/>
                </a:ext>
              </a:extLst>
            </p:cNvPr>
            <p:cNvGrpSpPr/>
            <p:nvPr/>
          </p:nvGrpSpPr>
          <p:grpSpPr>
            <a:xfrm>
              <a:off x="489928" y="1200645"/>
              <a:ext cx="5356710" cy="2491591"/>
              <a:chOff x="6184898" y="1029621"/>
              <a:chExt cx="5826127" cy="2416231"/>
            </a:xfrm>
          </p:grpSpPr>
          <p:sp>
            <p:nvSpPr>
              <p:cNvPr id="8" name="TextBox 7">
                <a:extLst>
                  <a:ext uri="{FF2B5EF4-FFF2-40B4-BE49-F238E27FC236}">
                    <a16:creationId xmlns:a16="http://schemas.microsoft.com/office/drawing/2014/main" id="{F13BDFCE-6211-898B-B44E-7FAA2F37E19F}"/>
                  </a:ext>
                </a:extLst>
              </p:cNvPr>
              <p:cNvSpPr txBox="1">
                <a:spLocks/>
              </p:cNvSpPr>
              <p:nvPr/>
            </p:nvSpPr>
            <p:spPr>
              <a:xfrm>
                <a:off x="6184898" y="1029621"/>
                <a:ext cx="5826127" cy="2416231"/>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0" name="Content Placeholder 4">
                <a:extLst>
                  <a:ext uri="{FF2B5EF4-FFF2-40B4-BE49-F238E27FC236}">
                    <a16:creationId xmlns:a16="http://schemas.microsoft.com/office/drawing/2014/main" id="{D76FBC96-FF1A-CF86-9411-79A1154A684F}"/>
                  </a:ext>
                </a:extLst>
              </p:cNvPr>
              <p:cNvSpPr txBox="1">
                <a:spLocks/>
              </p:cNvSpPr>
              <p:nvPr/>
            </p:nvSpPr>
            <p:spPr>
              <a:xfrm>
                <a:off x="6310927" y="1246238"/>
                <a:ext cx="5546723" cy="1840550"/>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spcAft>
                    <a:spcPts val="200"/>
                  </a:spcAft>
                  <a:buClr>
                    <a:srgbClr val="00146D"/>
                  </a:buClr>
                  <a:buNone/>
                  <a:defRPr/>
                </a:pPr>
                <a:r>
                  <a:rPr kumimoji="0" lang="en-GB" sz="2000" b="1" i="1" u="none" strike="noStrike" kern="1200" cap="none" spc="0" normalizeH="0" baseline="0" noProof="0" dirty="0">
                    <a:ln>
                      <a:noFill/>
                    </a:ln>
                    <a:solidFill>
                      <a:srgbClr val="002060"/>
                    </a:solidFill>
                    <a:effectLst/>
                    <a:uLnTx/>
                    <a:uFillTx/>
                    <a:latin typeface="Calibri"/>
                    <a:ea typeface="+mn-ea"/>
                    <a:cs typeface="+mn-cs"/>
                  </a:rPr>
                  <a:t>Lack of Drivers and Pressures Perspective</a:t>
                </a:r>
              </a:p>
              <a:p>
                <a:pPr marL="0" lvl="1" indent="0" algn="ctr">
                  <a:lnSpc>
                    <a:spcPct val="100000"/>
                  </a:lnSpc>
                  <a:spcBef>
                    <a:spcPts val="200"/>
                  </a:spcBef>
                  <a:spcAft>
                    <a:spcPts val="200"/>
                  </a:spcAft>
                  <a:buNone/>
                  <a:defRPr/>
                </a:pPr>
                <a:r>
                  <a:rPr lang="en-GB" sz="2000" i="1" dirty="0">
                    <a:solidFill>
                      <a:srgbClr val="000000"/>
                    </a:solidFill>
                    <a:latin typeface="Calibri" panose="020F0502020204030204" pitchFamily="34" charset="0"/>
                    <a:ea typeface="Calibri" panose="020F0502020204030204" pitchFamily="34" charset="0"/>
                  </a:rPr>
                  <a:t>Policy attention does not focus on </a:t>
                </a:r>
                <a:r>
                  <a:rPr lang="en-GB" sz="2000" i="1" dirty="0">
                    <a:solidFill>
                      <a:srgbClr val="000000"/>
                    </a:solidFill>
                    <a:effectLst/>
                    <a:latin typeface="Calibri" panose="020F0502020204030204" pitchFamily="34" charset="0"/>
                    <a:ea typeface="Calibri" panose="020F0502020204030204" pitchFamily="34" charset="0"/>
                  </a:rPr>
                  <a:t>the roots of the problem and address the drivers and pressures. </a:t>
                </a:r>
                <a:r>
                  <a:rPr lang="en-GB" sz="2000" i="1" dirty="0">
                    <a:solidFill>
                      <a:srgbClr val="000000"/>
                    </a:solidFill>
                    <a:latin typeface="Calibri" panose="020F0502020204030204" pitchFamily="34" charset="0"/>
                    <a:ea typeface="Calibri" panose="020F0502020204030204" pitchFamily="34" charset="0"/>
                  </a:rPr>
                  <a:t>It</a:t>
                </a:r>
                <a:r>
                  <a:rPr lang="en-GB" sz="2000" i="1" dirty="0">
                    <a:solidFill>
                      <a:srgbClr val="000000"/>
                    </a:solidFill>
                    <a:effectLst/>
                    <a:latin typeface="Calibri" panose="020F0502020204030204" pitchFamily="34" charset="0"/>
                    <a:ea typeface="Calibri" panose="020F0502020204030204" pitchFamily="34" charset="0"/>
                  </a:rPr>
                  <a:t> </a:t>
                </a:r>
                <a:r>
                  <a:rPr lang="en-GB" sz="2000" i="1" dirty="0">
                    <a:solidFill>
                      <a:srgbClr val="C00000"/>
                    </a:solidFill>
                    <a:effectLst/>
                    <a:latin typeface="Calibri" panose="020F0502020204030204" pitchFamily="34" charset="0"/>
                    <a:ea typeface="Calibri" panose="020F0502020204030204" pitchFamily="34" charset="0"/>
                  </a:rPr>
                  <a:t>lack focus on natural resource use and management, as well as on market signals </a:t>
                </a:r>
                <a:r>
                  <a:rPr lang="en-GB" sz="2000" i="1" dirty="0">
                    <a:solidFill>
                      <a:srgbClr val="000000"/>
                    </a:solidFill>
                    <a:effectLst/>
                    <a:latin typeface="Calibri" panose="020F0502020204030204" pitchFamily="34" charset="0"/>
                    <a:ea typeface="Calibri" panose="020F0502020204030204" pitchFamily="34" charset="0"/>
                  </a:rPr>
                  <a:t>leading consumers and producers’ behaviour. </a:t>
                </a:r>
                <a:endParaRPr kumimoji="0" lang="en-GB" sz="2000" i="1"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94959E09-32E1-FE67-9054-929461368761}"/>
                </a:ext>
              </a:extLst>
            </p:cNvPr>
            <p:cNvGrpSpPr/>
            <p:nvPr/>
          </p:nvGrpSpPr>
          <p:grpSpPr>
            <a:xfrm>
              <a:off x="2870790" y="826554"/>
              <a:ext cx="601550" cy="584775"/>
              <a:chOff x="2551815" y="-1427547"/>
              <a:chExt cx="601550" cy="584775"/>
            </a:xfrm>
          </p:grpSpPr>
          <p:sp>
            <p:nvSpPr>
              <p:cNvPr id="3" name="Doughnut 2">
                <a:extLst>
                  <a:ext uri="{FF2B5EF4-FFF2-40B4-BE49-F238E27FC236}">
                    <a16:creationId xmlns:a16="http://schemas.microsoft.com/office/drawing/2014/main" id="{6A2C882A-9803-CD84-1C2E-A13A0A1A9E59}"/>
                  </a:ext>
                </a:extLst>
              </p:cNvPr>
              <p:cNvSpPr/>
              <p:nvPr/>
            </p:nvSpPr>
            <p:spPr>
              <a:xfrm>
                <a:off x="2551815" y="-14275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5" name="TextBox 14">
                <a:extLst>
                  <a:ext uri="{FF2B5EF4-FFF2-40B4-BE49-F238E27FC236}">
                    <a16:creationId xmlns:a16="http://schemas.microsoft.com/office/drawing/2014/main" id="{3FCDFFBF-A1A0-3152-22BE-FFE892AF9695}"/>
                  </a:ext>
                </a:extLst>
              </p:cNvPr>
              <p:cNvSpPr txBox="1"/>
              <p:nvPr/>
            </p:nvSpPr>
            <p:spPr>
              <a:xfrm>
                <a:off x="2721933" y="-1393593"/>
                <a:ext cx="318976" cy="523220"/>
              </a:xfrm>
              <a:prstGeom prst="rect">
                <a:avLst/>
              </a:prstGeom>
              <a:noFill/>
            </p:spPr>
            <p:txBody>
              <a:bodyPr wrap="square" rtlCol="0">
                <a:spAutoFit/>
              </a:bodyPr>
              <a:lstStyle/>
              <a:p>
                <a:r>
                  <a:rPr lang="en-GB" sz="2800" b="1" i="1" dirty="0"/>
                  <a:t>I</a:t>
                </a:r>
              </a:p>
            </p:txBody>
          </p:sp>
        </p:grpSp>
      </p:grpSp>
      <p:grpSp>
        <p:nvGrpSpPr>
          <p:cNvPr id="25" name="Group 24">
            <a:extLst>
              <a:ext uri="{FF2B5EF4-FFF2-40B4-BE49-F238E27FC236}">
                <a16:creationId xmlns:a16="http://schemas.microsoft.com/office/drawing/2014/main" id="{01489FB3-21C2-3696-52B7-222026B9B163}"/>
              </a:ext>
            </a:extLst>
          </p:cNvPr>
          <p:cNvGrpSpPr/>
          <p:nvPr/>
        </p:nvGrpSpPr>
        <p:grpSpPr>
          <a:xfrm>
            <a:off x="6414655" y="787568"/>
            <a:ext cx="5220920" cy="2904668"/>
            <a:chOff x="6414655" y="787568"/>
            <a:chExt cx="5220920" cy="2904668"/>
          </a:xfrm>
        </p:grpSpPr>
        <p:sp>
          <p:nvSpPr>
            <p:cNvPr id="5" name="TextBox 4">
              <a:extLst>
                <a:ext uri="{FF2B5EF4-FFF2-40B4-BE49-F238E27FC236}">
                  <a16:creationId xmlns:a16="http://schemas.microsoft.com/office/drawing/2014/main" id="{E03F9D38-3331-51A1-082F-00BB9CE203FB}"/>
                </a:ext>
              </a:extLst>
            </p:cNvPr>
            <p:cNvSpPr txBox="1">
              <a:spLocks/>
            </p:cNvSpPr>
            <p:nvPr/>
          </p:nvSpPr>
          <p:spPr>
            <a:xfrm>
              <a:off x="6414655" y="1212235"/>
              <a:ext cx="5220920" cy="2480001"/>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4">
              <a:extLst>
                <a:ext uri="{FF2B5EF4-FFF2-40B4-BE49-F238E27FC236}">
                  <a16:creationId xmlns:a16="http://schemas.microsoft.com/office/drawing/2014/main" id="{C797677F-82CD-4A68-6904-62B69485B908}"/>
                </a:ext>
              </a:extLst>
            </p:cNvPr>
            <p:cNvSpPr txBox="1">
              <a:spLocks/>
            </p:cNvSpPr>
            <p:nvPr/>
          </p:nvSpPr>
          <p:spPr>
            <a:xfrm>
              <a:off x="6539844" y="1499368"/>
              <a:ext cx="4970542" cy="1897955"/>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200"/>
                </a:spcAft>
                <a:buClr>
                  <a:srgbClr val="00146D"/>
                </a:buClr>
                <a:buSzTx/>
                <a:buFont typeface="Wingdings" panose="05000000000000000000" pitchFamily="2" charset="2"/>
                <a:buNone/>
                <a:tabLst/>
                <a:defRPr/>
              </a:pPr>
              <a:r>
                <a:rPr kumimoji="0" lang="en-US" sz="2000" b="1" i="1" u="none" strike="noStrike" kern="1200" cap="none" spc="0" normalizeH="0" baseline="0" noProof="0" dirty="0">
                  <a:ln>
                    <a:noFill/>
                  </a:ln>
                  <a:solidFill>
                    <a:srgbClr val="00146D"/>
                  </a:solidFill>
                  <a:effectLst/>
                  <a:uLnTx/>
                  <a:uFillTx/>
                  <a:ea typeface="+mn-ea"/>
                  <a:cs typeface="+mn-cs"/>
                </a:rPr>
                <a:t>Lack of Holistic System approach</a:t>
              </a:r>
            </a:p>
            <a:p>
              <a:pPr marL="0" marR="0" lvl="1" indent="0" algn="ctr"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kumimoji="0" lang="en-US" sz="2000" b="0" i="1" u="none" strike="noStrike" kern="1200" cap="none" spc="0" normalizeH="0" baseline="0" noProof="0" dirty="0">
                  <a:ln>
                    <a:noFill/>
                  </a:ln>
                  <a:solidFill>
                    <a:srgbClr val="000000"/>
                  </a:solidFill>
                  <a:effectLst/>
                  <a:uLnTx/>
                  <a:uFillTx/>
                  <a:ea typeface="+mn-ea"/>
                  <a:cs typeface="+mn-cs"/>
                </a:rPr>
                <a:t>Public leaders and others lack capacity or knowledge of how to translate </a:t>
              </a:r>
              <a:r>
                <a:rPr kumimoji="0" lang="en-US" sz="2000" b="0" i="1" u="none" strike="noStrike" kern="1200" cap="none" spc="0" normalizeH="0" baseline="0" noProof="0" dirty="0">
                  <a:ln>
                    <a:noFill/>
                  </a:ln>
                  <a:solidFill>
                    <a:srgbClr val="C00000"/>
                  </a:solidFill>
                  <a:effectLst/>
                  <a:uLnTx/>
                  <a:uFillTx/>
                  <a:ea typeface="+mn-ea"/>
                  <a:cs typeface="+mn-cs"/>
                </a:rPr>
                <a:t>system change visions </a:t>
              </a:r>
              <a:r>
                <a:rPr kumimoji="0" lang="en-US" sz="2000" b="0" i="1" u="none" strike="noStrike" kern="1200" cap="none" spc="0" normalizeH="0" baseline="0" noProof="0" dirty="0">
                  <a:ln>
                    <a:noFill/>
                  </a:ln>
                  <a:solidFill>
                    <a:srgbClr val="000000"/>
                  </a:solidFill>
                  <a:effectLst/>
                  <a:uLnTx/>
                  <a:uFillTx/>
                  <a:ea typeface="+mn-ea"/>
                  <a:cs typeface="+mn-cs"/>
                </a:rPr>
                <a:t>into their </a:t>
              </a:r>
              <a:r>
                <a:rPr kumimoji="0" lang="en-US" sz="2000" b="0" i="1" u="none" strike="noStrike" kern="1200" cap="none" spc="0" normalizeH="0" baseline="0" noProof="0" dirty="0">
                  <a:ln>
                    <a:noFill/>
                  </a:ln>
                  <a:solidFill>
                    <a:srgbClr val="C00000"/>
                  </a:solidFill>
                  <a:effectLst/>
                  <a:uLnTx/>
                  <a:uFillTx/>
                  <a:ea typeface="+mn-ea"/>
                  <a:cs typeface="+mn-cs"/>
                </a:rPr>
                <a:t>concrete policies/investment </a:t>
              </a:r>
              <a:r>
                <a:rPr kumimoji="0" lang="en-US" sz="2000" b="0" i="1" u="none" strike="noStrike" kern="1200" cap="none" spc="0" normalizeH="0" baseline="0" noProof="0" dirty="0">
                  <a:ln>
                    <a:noFill/>
                  </a:ln>
                  <a:solidFill>
                    <a:srgbClr val="000000"/>
                  </a:solidFill>
                  <a:effectLst/>
                  <a:uLnTx/>
                  <a:uFillTx/>
                  <a:ea typeface="+mn-ea"/>
                  <a:cs typeface="+mn-cs"/>
                </a:rPr>
                <a:t>structures which ends in conflicting policy logics that hinder real transformation</a:t>
              </a:r>
            </a:p>
          </p:txBody>
        </p:sp>
        <p:grpSp>
          <p:nvGrpSpPr>
            <p:cNvPr id="21" name="Group 20">
              <a:extLst>
                <a:ext uri="{FF2B5EF4-FFF2-40B4-BE49-F238E27FC236}">
                  <a16:creationId xmlns:a16="http://schemas.microsoft.com/office/drawing/2014/main" id="{04B160DC-C25A-2046-5159-8CA54E43E418}"/>
                </a:ext>
              </a:extLst>
            </p:cNvPr>
            <p:cNvGrpSpPr/>
            <p:nvPr/>
          </p:nvGrpSpPr>
          <p:grpSpPr>
            <a:xfrm>
              <a:off x="8807296" y="787568"/>
              <a:ext cx="601550" cy="584775"/>
              <a:chOff x="3937590" y="-1275147"/>
              <a:chExt cx="601550" cy="584775"/>
            </a:xfrm>
          </p:grpSpPr>
          <p:sp>
            <p:nvSpPr>
              <p:cNvPr id="16" name="Doughnut 15">
                <a:extLst>
                  <a:ext uri="{FF2B5EF4-FFF2-40B4-BE49-F238E27FC236}">
                    <a16:creationId xmlns:a16="http://schemas.microsoft.com/office/drawing/2014/main" id="{01C4D5C8-1634-85FB-5ACB-94DF0C691595}"/>
                  </a:ext>
                </a:extLst>
              </p:cNvPr>
              <p:cNvSpPr/>
              <p:nvPr/>
            </p:nvSpPr>
            <p:spPr>
              <a:xfrm>
                <a:off x="3937590" y="-12751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7" name="TextBox 16">
                <a:extLst>
                  <a:ext uri="{FF2B5EF4-FFF2-40B4-BE49-F238E27FC236}">
                    <a16:creationId xmlns:a16="http://schemas.microsoft.com/office/drawing/2014/main" id="{E582E2E4-4D9F-8C7A-8309-548A6F4E4126}"/>
                  </a:ext>
                </a:extLst>
              </p:cNvPr>
              <p:cNvSpPr txBox="1"/>
              <p:nvPr/>
            </p:nvSpPr>
            <p:spPr>
              <a:xfrm>
                <a:off x="4043912" y="-1241193"/>
                <a:ext cx="495225" cy="523220"/>
              </a:xfrm>
              <a:prstGeom prst="rect">
                <a:avLst/>
              </a:prstGeom>
              <a:noFill/>
            </p:spPr>
            <p:txBody>
              <a:bodyPr wrap="square" rtlCol="0">
                <a:spAutoFit/>
              </a:bodyPr>
              <a:lstStyle/>
              <a:p>
                <a:r>
                  <a:rPr lang="en-GB" sz="2800" b="1" i="1" dirty="0"/>
                  <a:t>II</a:t>
                </a:r>
              </a:p>
            </p:txBody>
          </p:sp>
        </p:grpSp>
      </p:grpSp>
      <p:grpSp>
        <p:nvGrpSpPr>
          <p:cNvPr id="24" name="Group 23">
            <a:extLst>
              <a:ext uri="{FF2B5EF4-FFF2-40B4-BE49-F238E27FC236}">
                <a16:creationId xmlns:a16="http://schemas.microsoft.com/office/drawing/2014/main" id="{B88A0229-E9CF-9F26-3C63-1F072A727871}"/>
              </a:ext>
            </a:extLst>
          </p:cNvPr>
          <p:cNvGrpSpPr/>
          <p:nvPr/>
        </p:nvGrpSpPr>
        <p:grpSpPr>
          <a:xfrm>
            <a:off x="3153364" y="3491781"/>
            <a:ext cx="5766584" cy="3022169"/>
            <a:chOff x="3153364" y="3491781"/>
            <a:chExt cx="5766584" cy="3022169"/>
          </a:xfrm>
        </p:grpSpPr>
        <p:sp>
          <p:nvSpPr>
            <p:cNvPr id="13" name="TextBox 12">
              <a:extLst>
                <a:ext uri="{FF2B5EF4-FFF2-40B4-BE49-F238E27FC236}">
                  <a16:creationId xmlns:a16="http://schemas.microsoft.com/office/drawing/2014/main" id="{743314CB-C048-7C74-90CC-FE9F8914762B}"/>
                </a:ext>
              </a:extLst>
            </p:cNvPr>
            <p:cNvSpPr txBox="1">
              <a:spLocks/>
            </p:cNvSpPr>
            <p:nvPr/>
          </p:nvSpPr>
          <p:spPr>
            <a:xfrm>
              <a:off x="3153364" y="3895135"/>
              <a:ext cx="5766584" cy="2618815"/>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4" name="Content Placeholder 4">
              <a:extLst>
                <a:ext uri="{FF2B5EF4-FFF2-40B4-BE49-F238E27FC236}">
                  <a16:creationId xmlns:a16="http://schemas.microsoft.com/office/drawing/2014/main" id="{5955590A-5FAB-B737-86D0-BE64CB36A8A2}"/>
                </a:ext>
              </a:extLst>
            </p:cNvPr>
            <p:cNvSpPr txBox="1">
              <a:spLocks/>
            </p:cNvSpPr>
            <p:nvPr/>
          </p:nvSpPr>
          <p:spPr>
            <a:xfrm>
              <a:off x="3291637" y="4083263"/>
              <a:ext cx="5490036" cy="2205732"/>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200"/>
                </a:spcAft>
                <a:buClr>
                  <a:srgbClr val="00146D"/>
                </a:buClr>
                <a:buSzTx/>
                <a:buFont typeface="Wingdings" panose="05000000000000000000" pitchFamily="2" charset="2"/>
                <a:buNone/>
                <a:tabLst/>
                <a:defRPr/>
              </a:pPr>
              <a:r>
                <a:rPr kumimoji="0" lang="en-US" sz="2000" b="1" i="1" u="none" strike="noStrike" kern="1200" cap="none" spc="0" normalizeH="0" baseline="0" noProof="0" dirty="0">
                  <a:ln>
                    <a:noFill/>
                  </a:ln>
                  <a:solidFill>
                    <a:srgbClr val="00146D"/>
                  </a:solidFill>
                  <a:effectLst/>
                  <a:uLnTx/>
                  <a:uFillTx/>
                  <a:cs typeface="Calibri" panose="020F0502020204030204" pitchFamily="34" charset="0"/>
                </a:rPr>
                <a:t>Lack of Demand </a:t>
              </a:r>
              <a:r>
                <a:rPr lang="en-US" sz="2000" b="1" i="1" dirty="0">
                  <a:solidFill>
                    <a:srgbClr val="00146D"/>
                  </a:solidFill>
                  <a:cs typeface="Calibri" panose="020F0502020204030204" pitchFamily="34" charset="0"/>
                </a:rPr>
                <a:t>S</a:t>
              </a:r>
              <a:r>
                <a:rPr kumimoji="0" lang="en-US" sz="2000" b="1" i="1" u="none" strike="noStrike" kern="1200" cap="none" spc="0" normalizeH="0" baseline="0" noProof="0" dirty="0">
                  <a:ln>
                    <a:noFill/>
                  </a:ln>
                  <a:solidFill>
                    <a:srgbClr val="00146D"/>
                  </a:solidFill>
                  <a:effectLst/>
                  <a:uLnTx/>
                  <a:uFillTx/>
                  <a:cs typeface="Calibri" panose="020F0502020204030204" pitchFamily="34" charset="0"/>
                </a:rPr>
                <a:t>ide Focus</a:t>
              </a:r>
            </a:p>
            <a:p>
              <a:pPr marL="0" lvl="1" indent="0" algn="ctr">
                <a:lnSpc>
                  <a:spcPct val="100000"/>
                </a:lnSpc>
                <a:spcBef>
                  <a:spcPts val="200"/>
                </a:spcBef>
                <a:spcAft>
                  <a:spcPts val="200"/>
                </a:spcAft>
                <a:buNone/>
                <a:defRPr/>
              </a:pPr>
              <a:r>
                <a:rPr kumimoji="0" lang="en-US" sz="2000" i="1" u="none" strike="noStrike" kern="1200" cap="none" spc="0" normalizeH="0" baseline="0" noProof="0" dirty="0">
                  <a:ln>
                    <a:noFill/>
                  </a:ln>
                  <a:solidFill>
                    <a:srgbClr val="000000"/>
                  </a:solidFill>
                  <a:effectLst/>
                  <a:uLnTx/>
                  <a:uFillTx/>
                  <a:cs typeface="Calibri" panose="020F0502020204030204" pitchFamily="34" charset="0"/>
                </a:rPr>
                <a:t>Policy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attention is mainly given to the supply</a:t>
              </a:r>
              <a:r>
                <a:rPr lang="en-US" sz="2000" i="1" dirty="0">
                  <a:solidFill>
                    <a:srgbClr val="C00000"/>
                  </a:solidFill>
                  <a:cs typeface="Calibri" panose="020F0502020204030204" pitchFamily="34" charset="0"/>
                </a:rPr>
                <a:t>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side </a:t>
              </a:r>
              <a:r>
                <a:rPr kumimoji="0" lang="en-US" sz="2000" i="1" u="none" strike="noStrike" kern="1200" cap="none" spc="0" normalizeH="0" baseline="0" noProof="0" dirty="0">
                  <a:ln>
                    <a:noFill/>
                  </a:ln>
                  <a:solidFill>
                    <a:srgbClr val="000000"/>
                  </a:solidFill>
                  <a:effectLst/>
                  <a:uLnTx/>
                  <a:uFillTx/>
                  <a:cs typeface="Calibri" panose="020F0502020204030204" pitchFamily="34" charset="0"/>
                </a:rPr>
                <a:t>of the economy, to the cleaning of the existing economic system - lacking the attention to the demand side which is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leaving out an important solutions potential and </a:t>
              </a:r>
              <a:r>
                <a:rPr lang="en-GB" sz="2000" i="1" dirty="0">
                  <a:solidFill>
                    <a:srgbClr val="C00000"/>
                  </a:solidFill>
                  <a:cs typeface="Calibri" panose="020F0502020204030204" pitchFamily="34" charset="0"/>
                </a:rPr>
                <a:t>questions of responsibility and equity.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 </a:t>
              </a:r>
            </a:p>
          </p:txBody>
        </p:sp>
        <p:grpSp>
          <p:nvGrpSpPr>
            <p:cNvPr id="22" name="Group 21">
              <a:extLst>
                <a:ext uri="{FF2B5EF4-FFF2-40B4-BE49-F238E27FC236}">
                  <a16:creationId xmlns:a16="http://schemas.microsoft.com/office/drawing/2014/main" id="{3D2A6618-9E07-5644-DB6E-880A826CEA8C}"/>
                </a:ext>
              </a:extLst>
            </p:cNvPr>
            <p:cNvGrpSpPr/>
            <p:nvPr/>
          </p:nvGrpSpPr>
          <p:grpSpPr>
            <a:xfrm>
              <a:off x="5791200" y="3491781"/>
              <a:ext cx="601550" cy="584775"/>
              <a:chOff x="5748670" y="-1122747"/>
              <a:chExt cx="601550" cy="584775"/>
            </a:xfrm>
          </p:grpSpPr>
          <p:sp>
            <p:nvSpPr>
              <p:cNvPr id="18" name="Doughnut 17">
                <a:extLst>
                  <a:ext uri="{FF2B5EF4-FFF2-40B4-BE49-F238E27FC236}">
                    <a16:creationId xmlns:a16="http://schemas.microsoft.com/office/drawing/2014/main" id="{5A1EF24A-0F06-5CE0-7316-A43A4F57998F}"/>
                  </a:ext>
                </a:extLst>
              </p:cNvPr>
              <p:cNvSpPr/>
              <p:nvPr/>
            </p:nvSpPr>
            <p:spPr>
              <a:xfrm>
                <a:off x="5748670" y="-11227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9" name="TextBox 18">
                <a:extLst>
                  <a:ext uri="{FF2B5EF4-FFF2-40B4-BE49-F238E27FC236}">
                    <a16:creationId xmlns:a16="http://schemas.microsoft.com/office/drawing/2014/main" id="{1113BAD8-B36C-1CE0-07D6-1F88F0FBFC25}"/>
                  </a:ext>
                </a:extLst>
              </p:cNvPr>
              <p:cNvSpPr txBox="1"/>
              <p:nvPr/>
            </p:nvSpPr>
            <p:spPr>
              <a:xfrm>
                <a:off x="5812463" y="-1088793"/>
                <a:ext cx="474602" cy="523220"/>
              </a:xfrm>
              <a:prstGeom prst="rect">
                <a:avLst/>
              </a:prstGeom>
              <a:noFill/>
            </p:spPr>
            <p:txBody>
              <a:bodyPr wrap="square" rtlCol="0">
                <a:spAutoFit/>
              </a:bodyPr>
              <a:lstStyle/>
              <a:p>
                <a:r>
                  <a:rPr lang="en-GB" sz="2800" b="1" i="1" dirty="0"/>
                  <a:t>III</a:t>
                </a:r>
              </a:p>
            </p:txBody>
          </p:sp>
        </p:grpSp>
      </p:grpSp>
    </p:spTree>
    <p:extLst>
      <p:ext uri="{BB962C8B-B14F-4D97-AF65-F5344CB8AC3E}">
        <p14:creationId xmlns:p14="http://schemas.microsoft.com/office/powerpoint/2010/main" val="250999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D6BC-F9C7-450D-1860-81016620FF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F48F1D-1921-B8F9-04EF-7E8A0A5EAB4C}"/>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42C79C45-F522-330D-A54D-DE0F46E49D08}"/>
              </a:ext>
            </a:extLst>
          </p:cNvPr>
          <p:cNvSpPr txBox="1"/>
          <p:nvPr/>
        </p:nvSpPr>
        <p:spPr>
          <a:xfrm>
            <a:off x="623455" y="261830"/>
            <a:ext cx="10945089" cy="584775"/>
          </a:xfrm>
          <a:prstGeom prst="rect">
            <a:avLst/>
          </a:prstGeom>
          <a:noFill/>
        </p:spPr>
        <p:txBody>
          <a:bodyPr wrap="square">
            <a:spAutoFit/>
          </a:bodyPr>
          <a:lstStyle/>
          <a:p>
            <a:pPr marL="0" marR="0" lvl="0" indent="0" algn="ctr" rtl="0">
              <a:spcBef>
                <a:spcPts val="0"/>
              </a:spcBef>
              <a:spcAft>
                <a:spcPts val="0"/>
              </a:spcAft>
              <a:buClr>
                <a:srgbClr val="000000"/>
              </a:buClr>
              <a:buSzPts val="1600"/>
              <a:buFont typeface="Arial"/>
              <a:buNone/>
            </a:pPr>
            <a:r>
              <a:rPr lang="en-GB" sz="3200" i="1" dirty="0">
                <a:solidFill>
                  <a:srgbClr val="C00000"/>
                </a:solidFill>
                <a:ea typeface="Open Sans Light"/>
                <a:cs typeface="Open Sans Light"/>
                <a:sym typeface="Open Sans Light"/>
              </a:rPr>
              <a:t>Main Blind-Spots </a:t>
            </a:r>
            <a:r>
              <a:rPr lang="en-GB" sz="3200" i="1" dirty="0">
                <a:solidFill>
                  <a:srgbClr val="002060"/>
                </a:solidFill>
                <a:ea typeface="Open Sans Light"/>
                <a:cs typeface="Open Sans Light"/>
                <a:sym typeface="Open Sans Light"/>
              </a:rPr>
              <a:t>preventing us to move faster and deeper </a:t>
            </a:r>
            <a:endParaRPr lang="en-GB" sz="3200" b="0" i="1" u="none" strike="noStrike" cap="none" dirty="0">
              <a:solidFill>
                <a:srgbClr val="002060"/>
              </a:solidFill>
              <a:ea typeface="Open Sans Light"/>
              <a:cs typeface="Open Sans Light"/>
              <a:sym typeface="Open Sans Light"/>
            </a:endParaRPr>
          </a:p>
        </p:txBody>
      </p:sp>
      <p:grpSp>
        <p:nvGrpSpPr>
          <p:cNvPr id="26" name="Group 25">
            <a:extLst>
              <a:ext uri="{FF2B5EF4-FFF2-40B4-BE49-F238E27FC236}">
                <a16:creationId xmlns:a16="http://schemas.microsoft.com/office/drawing/2014/main" id="{784BFFE4-D5FD-4B2D-B03B-123E6C24655C}"/>
              </a:ext>
            </a:extLst>
          </p:cNvPr>
          <p:cNvGrpSpPr/>
          <p:nvPr/>
        </p:nvGrpSpPr>
        <p:grpSpPr>
          <a:xfrm>
            <a:off x="489928" y="826554"/>
            <a:ext cx="5356710" cy="2865682"/>
            <a:chOff x="489928" y="826554"/>
            <a:chExt cx="5356710" cy="2865682"/>
          </a:xfrm>
        </p:grpSpPr>
        <p:grpSp>
          <p:nvGrpSpPr>
            <p:cNvPr id="2" name="Group 1">
              <a:extLst>
                <a:ext uri="{FF2B5EF4-FFF2-40B4-BE49-F238E27FC236}">
                  <a16:creationId xmlns:a16="http://schemas.microsoft.com/office/drawing/2014/main" id="{22CC21B5-97B7-FB0E-8BA7-64D0197C6D14}"/>
                </a:ext>
              </a:extLst>
            </p:cNvPr>
            <p:cNvGrpSpPr/>
            <p:nvPr/>
          </p:nvGrpSpPr>
          <p:grpSpPr>
            <a:xfrm>
              <a:off x="489928" y="1200645"/>
              <a:ext cx="5356710" cy="2491591"/>
              <a:chOff x="6184898" y="1029621"/>
              <a:chExt cx="5826127" cy="2416231"/>
            </a:xfrm>
          </p:grpSpPr>
          <p:sp>
            <p:nvSpPr>
              <p:cNvPr id="8" name="TextBox 7">
                <a:extLst>
                  <a:ext uri="{FF2B5EF4-FFF2-40B4-BE49-F238E27FC236}">
                    <a16:creationId xmlns:a16="http://schemas.microsoft.com/office/drawing/2014/main" id="{6A9EDE1F-7669-EDD4-21D4-3DD89813C469}"/>
                  </a:ext>
                </a:extLst>
              </p:cNvPr>
              <p:cNvSpPr txBox="1">
                <a:spLocks/>
              </p:cNvSpPr>
              <p:nvPr/>
            </p:nvSpPr>
            <p:spPr>
              <a:xfrm>
                <a:off x="6184898" y="1029621"/>
                <a:ext cx="5826127" cy="2416231"/>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0" name="Content Placeholder 4">
                <a:extLst>
                  <a:ext uri="{FF2B5EF4-FFF2-40B4-BE49-F238E27FC236}">
                    <a16:creationId xmlns:a16="http://schemas.microsoft.com/office/drawing/2014/main" id="{CB087F15-8EAD-EDE5-76AB-6FCF15044AA6}"/>
                  </a:ext>
                </a:extLst>
              </p:cNvPr>
              <p:cNvSpPr txBox="1">
                <a:spLocks/>
              </p:cNvSpPr>
              <p:nvPr/>
            </p:nvSpPr>
            <p:spPr>
              <a:xfrm>
                <a:off x="6310927" y="1246238"/>
                <a:ext cx="5546723" cy="1840550"/>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spcAft>
                    <a:spcPts val="200"/>
                  </a:spcAft>
                  <a:buClr>
                    <a:srgbClr val="00146D"/>
                  </a:buClr>
                  <a:buNone/>
                  <a:defRPr/>
                </a:pPr>
                <a:r>
                  <a:rPr kumimoji="0" lang="en-GB" sz="2000" b="1" i="1" u="none" strike="noStrike" kern="1200" cap="none" spc="0" normalizeH="0" baseline="0" noProof="0" dirty="0">
                    <a:ln>
                      <a:noFill/>
                    </a:ln>
                    <a:solidFill>
                      <a:srgbClr val="002060"/>
                    </a:solidFill>
                    <a:effectLst/>
                    <a:uLnTx/>
                    <a:uFillTx/>
                    <a:latin typeface="Calibri"/>
                    <a:ea typeface="+mn-ea"/>
                    <a:cs typeface="+mn-cs"/>
                  </a:rPr>
                  <a:t>Lack of Drivers and Pressures Perspective</a:t>
                </a:r>
              </a:p>
              <a:p>
                <a:pPr marL="0" lvl="1" indent="0" algn="ctr">
                  <a:lnSpc>
                    <a:spcPct val="100000"/>
                  </a:lnSpc>
                  <a:spcBef>
                    <a:spcPts val="200"/>
                  </a:spcBef>
                  <a:spcAft>
                    <a:spcPts val="200"/>
                  </a:spcAft>
                  <a:buNone/>
                  <a:defRPr/>
                </a:pPr>
                <a:r>
                  <a:rPr lang="en-GB" sz="2000" i="1" dirty="0">
                    <a:solidFill>
                      <a:srgbClr val="000000"/>
                    </a:solidFill>
                    <a:latin typeface="Calibri" panose="020F0502020204030204" pitchFamily="34" charset="0"/>
                    <a:ea typeface="Calibri" panose="020F0502020204030204" pitchFamily="34" charset="0"/>
                  </a:rPr>
                  <a:t>Policy attention does not focus on </a:t>
                </a:r>
                <a:r>
                  <a:rPr lang="en-GB" sz="2000" i="1" dirty="0">
                    <a:solidFill>
                      <a:srgbClr val="000000"/>
                    </a:solidFill>
                    <a:effectLst/>
                    <a:latin typeface="Calibri" panose="020F0502020204030204" pitchFamily="34" charset="0"/>
                    <a:ea typeface="Calibri" panose="020F0502020204030204" pitchFamily="34" charset="0"/>
                  </a:rPr>
                  <a:t>the roots of the problem and address the drivers and pressures. </a:t>
                </a:r>
                <a:r>
                  <a:rPr lang="en-GB" sz="2000" i="1" dirty="0">
                    <a:solidFill>
                      <a:srgbClr val="000000"/>
                    </a:solidFill>
                    <a:latin typeface="Calibri" panose="020F0502020204030204" pitchFamily="34" charset="0"/>
                    <a:ea typeface="Calibri" panose="020F0502020204030204" pitchFamily="34" charset="0"/>
                  </a:rPr>
                  <a:t>It</a:t>
                </a:r>
                <a:r>
                  <a:rPr lang="en-GB" sz="2000" i="1" dirty="0">
                    <a:solidFill>
                      <a:srgbClr val="000000"/>
                    </a:solidFill>
                    <a:effectLst/>
                    <a:latin typeface="Calibri" panose="020F0502020204030204" pitchFamily="34" charset="0"/>
                    <a:ea typeface="Calibri" panose="020F0502020204030204" pitchFamily="34" charset="0"/>
                  </a:rPr>
                  <a:t> </a:t>
                </a:r>
                <a:r>
                  <a:rPr lang="en-GB" sz="2000" i="1" dirty="0">
                    <a:effectLst/>
                    <a:latin typeface="Calibri" panose="020F0502020204030204" pitchFamily="34" charset="0"/>
                    <a:ea typeface="Calibri" panose="020F0502020204030204" pitchFamily="34" charset="0"/>
                  </a:rPr>
                  <a:t>lack focus on </a:t>
                </a:r>
                <a:r>
                  <a:rPr lang="en-GB" sz="2000" i="1" dirty="0">
                    <a:solidFill>
                      <a:srgbClr val="C00000"/>
                    </a:solidFill>
                    <a:effectLst/>
                    <a:latin typeface="Calibri" panose="020F0502020204030204" pitchFamily="34" charset="0"/>
                    <a:ea typeface="Calibri" panose="020F0502020204030204" pitchFamily="34" charset="0"/>
                  </a:rPr>
                  <a:t>natural resource use and management, </a:t>
                </a:r>
                <a:r>
                  <a:rPr lang="en-GB" sz="2000" i="1" dirty="0">
                    <a:effectLst/>
                    <a:latin typeface="Calibri" panose="020F0502020204030204" pitchFamily="34" charset="0"/>
                    <a:ea typeface="Calibri" panose="020F0502020204030204" pitchFamily="34" charset="0"/>
                  </a:rPr>
                  <a:t>as well as on market signals </a:t>
                </a:r>
                <a:r>
                  <a:rPr lang="en-GB" sz="2000" i="1" dirty="0">
                    <a:solidFill>
                      <a:srgbClr val="000000"/>
                    </a:solidFill>
                    <a:effectLst/>
                    <a:latin typeface="Calibri" panose="020F0502020204030204" pitchFamily="34" charset="0"/>
                    <a:ea typeface="Calibri" panose="020F0502020204030204" pitchFamily="34" charset="0"/>
                  </a:rPr>
                  <a:t>leading consumers and producers’ behaviour. </a:t>
                </a:r>
                <a:endParaRPr kumimoji="0" lang="en-GB" sz="2000" i="1"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8ACBA473-F1EC-DFBC-F026-1AEDD0BBCC7D}"/>
                </a:ext>
              </a:extLst>
            </p:cNvPr>
            <p:cNvGrpSpPr/>
            <p:nvPr/>
          </p:nvGrpSpPr>
          <p:grpSpPr>
            <a:xfrm>
              <a:off x="2870790" y="826554"/>
              <a:ext cx="601550" cy="584775"/>
              <a:chOff x="2551815" y="-1427547"/>
              <a:chExt cx="601550" cy="584775"/>
            </a:xfrm>
          </p:grpSpPr>
          <p:sp>
            <p:nvSpPr>
              <p:cNvPr id="3" name="Doughnut 2">
                <a:extLst>
                  <a:ext uri="{FF2B5EF4-FFF2-40B4-BE49-F238E27FC236}">
                    <a16:creationId xmlns:a16="http://schemas.microsoft.com/office/drawing/2014/main" id="{903F5261-4E49-F6B1-0D9B-5132D3ACAB84}"/>
                  </a:ext>
                </a:extLst>
              </p:cNvPr>
              <p:cNvSpPr/>
              <p:nvPr/>
            </p:nvSpPr>
            <p:spPr>
              <a:xfrm>
                <a:off x="2551815" y="-14275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5" name="TextBox 14">
                <a:extLst>
                  <a:ext uri="{FF2B5EF4-FFF2-40B4-BE49-F238E27FC236}">
                    <a16:creationId xmlns:a16="http://schemas.microsoft.com/office/drawing/2014/main" id="{2CF2274B-7A96-C978-F247-24654FDE4CED}"/>
                  </a:ext>
                </a:extLst>
              </p:cNvPr>
              <p:cNvSpPr txBox="1"/>
              <p:nvPr/>
            </p:nvSpPr>
            <p:spPr>
              <a:xfrm>
                <a:off x="2721933" y="-1393593"/>
                <a:ext cx="318976" cy="523220"/>
              </a:xfrm>
              <a:prstGeom prst="rect">
                <a:avLst/>
              </a:prstGeom>
              <a:noFill/>
            </p:spPr>
            <p:txBody>
              <a:bodyPr wrap="square" rtlCol="0">
                <a:spAutoFit/>
              </a:bodyPr>
              <a:lstStyle/>
              <a:p>
                <a:r>
                  <a:rPr lang="en-GB" sz="2800" b="1" i="1" dirty="0"/>
                  <a:t>I</a:t>
                </a:r>
              </a:p>
            </p:txBody>
          </p:sp>
        </p:grpSp>
      </p:grpSp>
    </p:spTree>
    <p:extLst>
      <p:ext uri="{BB962C8B-B14F-4D97-AF65-F5344CB8AC3E}">
        <p14:creationId xmlns:p14="http://schemas.microsoft.com/office/powerpoint/2010/main" val="2535895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dirty="0"/>
          </a:p>
        </p:txBody>
      </p:sp>
      <p:sp>
        <p:nvSpPr>
          <p:cNvPr id="6" name="Title 2"/>
          <p:cNvSpPr txBox="1">
            <a:spLocks/>
          </p:cNvSpPr>
          <p:nvPr/>
        </p:nvSpPr>
        <p:spPr>
          <a:xfrm>
            <a:off x="663074" y="1186065"/>
            <a:ext cx="10871200" cy="2046232"/>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C00000"/>
              </a:buClr>
              <a:buNone/>
            </a:pPr>
            <a:r>
              <a:rPr lang="en-GB" sz="7200" b="0" i="1" dirty="0">
                <a:solidFill>
                  <a:srgbClr val="C00000"/>
                </a:solidFill>
                <a:effectLst/>
              </a:rPr>
              <a:t>I. Drivers and Pressures Perspective </a:t>
            </a:r>
          </a:p>
          <a:p>
            <a:pPr marL="0" indent="0" algn="ctr">
              <a:buNone/>
            </a:pPr>
            <a:r>
              <a:rPr lang="en-GB" sz="4800" b="0" i="1" dirty="0">
                <a:solidFill>
                  <a:schemeClr val="tx1"/>
                </a:solidFill>
                <a:effectLst/>
              </a:rPr>
              <a:t>Importance of Resource Management Global Resource Outlook 2024</a:t>
            </a:r>
          </a:p>
        </p:txBody>
      </p:sp>
    </p:spTree>
    <p:extLst>
      <p:ext uri="{BB962C8B-B14F-4D97-AF65-F5344CB8AC3E}">
        <p14:creationId xmlns:p14="http://schemas.microsoft.com/office/powerpoint/2010/main" val="290619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09521" y="6308945"/>
            <a:ext cx="2282540" cy="348909"/>
          </a:xfrm>
          <a:prstGeom prst="rect">
            <a:avLst/>
          </a:prstGeom>
        </p:spPr>
      </p:pic>
      <p:sp>
        <p:nvSpPr>
          <p:cNvPr id="10" name="Content Placeholder 1">
            <a:extLst>
              <a:ext uri="{FF2B5EF4-FFF2-40B4-BE49-F238E27FC236}">
                <a16:creationId xmlns:a16="http://schemas.microsoft.com/office/drawing/2014/main" id="{3392A78E-1FD9-D244-A454-1C5ADBDD0F26}"/>
              </a:ext>
            </a:extLst>
          </p:cNvPr>
          <p:cNvSpPr txBox="1">
            <a:spLocks/>
          </p:cNvSpPr>
          <p:nvPr/>
        </p:nvSpPr>
        <p:spPr>
          <a:xfrm>
            <a:off x="870179" y="1793218"/>
            <a:ext cx="10802532" cy="4019795"/>
          </a:xfrm>
          <a:prstGeom prst="rect">
            <a:avLst/>
          </a:prstGeom>
        </p:spPr>
        <p:txBody>
          <a:bodyPr>
            <a:noAutofit/>
          </a:bodyPr>
          <a:lst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136" rtl="0" eaLnBrk="1" fontAlgn="auto" latinLnBrk="0" hangingPunct="1">
              <a:lnSpc>
                <a:spcPct val="100000"/>
              </a:lnSpc>
              <a:spcBef>
                <a:spcPct val="20000"/>
              </a:spcBef>
              <a:spcAft>
                <a:spcPts val="0"/>
              </a:spcAft>
              <a:buClr>
                <a:srgbClr val="C00000"/>
              </a:buClr>
              <a:buSzPct val="130000"/>
              <a:buFont typeface="Arial"/>
              <a:buNone/>
              <a:tabLst/>
              <a:defRPr/>
            </a:pPr>
            <a:r>
              <a:rPr kumimoji="0" lang="en-GB" b="0" i="1" u="none" strike="noStrike" kern="1200" cap="none" spc="0" normalizeH="0" baseline="0" noProof="0" dirty="0">
                <a:ln>
                  <a:noFill/>
                </a:ln>
                <a:solidFill>
                  <a:prstClr val="black"/>
                </a:solidFill>
                <a:effectLst/>
                <a:uLnTx/>
                <a:uFillTx/>
                <a:latin typeface="+mn-lt"/>
              </a:rPr>
              <a:t>Access to and use of natural resources have been in the human history </a:t>
            </a:r>
            <a:r>
              <a:rPr kumimoji="0" lang="en-GB" b="0" i="1" u="none" strike="noStrike" kern="1200" cap="none" spc="0" normalizeH="0" baseline="0" noProof="0" dirty="0">
                <a:ln>
                  <a:noFill/>
                </a:ln>
                <a:solidFill>
                  <a:srgbClr val="C00000"/>
                </a:solidFill>
                <a:effectLst/>
                <a:uLnTx/>
                <a:uFillTx/>
                <a:latin typeface="+mn-lt"/>
              </a:rPr>
              <a:t>closely related to the level of the achieved wellbeing of the nations, but also to stability, security, conflicts, wars</a:t>
            </a:r>
            <a:r>
              <a:rPr kumimoji="0" lang="en-GB" b="0" i="1" u="none" strike="noStrike" kern="1200" cap="none" spc="0" normalizeH="0" baseline="0" noProof="0" dirty="0">
                <a:ln>
                  <a:noFill/>
                </a:ln>
                <a:solidFill>
                  <a:srgbClr val="FF0000"/>
                </a:solidFill>
                <a:effectLst/>
                <a:uLnTx/>
                <a:uFillTx/>
                <a:latin typeface="+mn-lt"/>
              </a:rPr>
              <a:t> </a:t>
            </a:r>
            <a:r>
              <a:rPr kumimoji="0" lang="en-GB" b="0" i="1" u="none" strike="noStrike" kern="1200" cap="none" spc="0" normalizeH="0" baseline="0" noProof="0" dirty="0">
                <a:ln>
                  <a:noFill/>
                </a:ln>
                <a:effectLst/>
                <a:uLnTx/>
                <a:uFillTx/>
                <a:latin typeface="+mn-lt"/>
              </a:rPr>
              <a:t>(</a:t>
            </a:r>
            <a:r>
              <a:rPr lang="en-GB" i="1" dirty="0">
                <a:latin typeface="+mn-lt"/>
              </a:rPr>
              <a:t> Access to </a:t>
            </a:r>
            <a:r>
              <a:rPr kumimoji="0" lang="en-GB" b="0" i="1" u="none" strike="noStrike" kern="1200" cap="none" spc="0" normalizeH="0" baseline="0" noProof="0" dirty="0">
                <a:ln>
                  <a:noFill/>
                </a:ln>
                <a:solidFill>
                  <a:prstClr val="black"/>
                </a:solidFill>
                <a:effectLst/>
                <a:uLnTx/>
                <a:uFillTx/>
                <a:latin typeface="+mn-lt"/>
              </a:rPr>
              <a:t>Land, Water, Oil and Gas, Minerals, Precious Metals … )</a:t>
            </a:r>
          </a:p>
          <a:p>
            <a:pPr marL="0" marR="0" lvl="0" indent="0" defTabSz="457136" rtl="0" eaLnBrk="1" fontAlgn="auto" latinLnBrk="0" hangingPunct="1">
              <a:lnSpc>
                <a:spcPct val="100000"/>
              </a:lnSpc>
              <a:spcBef>
                <a:spcPct val="20000"/>
              </a:spcBef>
              <a:spcAft>
                <a:spcPts val="0"/>
              </a:spcAft>
              <a:buClr>
                <a:srgbClr val="C00000"/>
              </a:buClr>
              <a:buSzPct val="130000"/>
              <a:buFont typeface="Arial"/>
              <a:buNone/>
              <a:tabLst/>
              <a:defRPr/>
            </a:pPr>
            <a:r>
              <a:rPr lang="en-GB" i="1" dirty="0">
                <a:solidFill>
                  <a:prstClr val="black"/>
                </a:solidFill>
                <a:latin typeface="+mn-lt"/>
              </a:rPr>
              <a:t>It was driving the </a:t>
            </a:r>
            <a:r>
              <a:rPr lang="en-GB" i="1" dirty="0">
                <a:solidFill>
                  <a:srgbClr val="C00000"/>
                </a:solidFill>
                <a:latin typeface="+mn-lt"/>
              </a:rPr>
              <a:t>geo-political efforts of consumption countries to control the resource rich countries</a:t>
            </a:r>
            <a:r>
              <a:rPr lang="en-GB" i="1" dirty="0">
                <a:solidFill>
                  <a:prstClr val="black"/>
                </a:solidFill>
                <a:latin typeface="+mn-lt"/>
              </a:rPr>
              <a:t>.  </a:t>
            </a:r>
            <a:endParaRPr kumimoji="0" lang="en-GB" b="0" i="1" u="none" strike="noStrike" kern="1200" cap="none" spc="0" normalizeH="0" baseline="0" noProof="0" dirty="0">
              <a:ln>
                <a:noFill/>
              </a:ln>
              <a:solidFill>
                <a:prstClr val="black"/>
              </a:solidFill>
              <a:effectLst/>
              <a:uLnTx/>
              <a:uFillTx/>
              <a:latin typeface="+mn-lt"/>
            </a:endParaRPr>
          </a:p>
          <a:p>
            <a:pPr marL="0" indent="0">
              <a:buClr>
                <a:srgbClr val="C00000"/>
              </a:buClr>
              <a:buSzPct val="130000"/>
              <a:buNone/>
              <a:defRPr/>
            </a:pPr>
            <a:r>
              <a:rPr lang="en-GB" i="1" dirty="0">
                <a:latin typeface="+mn-lt"/>
              </a:rPr>
              <a:t>The whole history of the colonialisation of nature, is also central to </a:t>
            </a:r>
            <a:r>
              <a:rPr lang="en-GB" i="1" dirty="0">
                <a:solidFill>
                  <a:srgbClr val="C00000"/>
                </a:solidFill>
                <a:latin typeface="+mn-lt"/>
              </a:rPr>
              <a:t>fairness and equity</a:t>
            </a:r>
            <a:r>
              <a:rPr lang="en-GB" i="1" dirty="0">
                <a:latin typeface="+mn-lt"/>
              </a:rPr>
              <a:t>.</a:t>
            </a:r>
            <a:endParaRPr lang="en-SI" i="1" dirty="0">
              <a:latin typeface="+mn-lt"/>
            </a:endParaRPr>
          </a:p>
          <a:p>
            <a:pPr marL="0" marR="0" lvl="0" indent="0" algn="ctr" defTabSz="457136" rtl="0" eaLnBrk="1" fontAlgn="auto" latinLnBrk="0" hangingPunct="1">
              <a:lnSpc>
                <a:spcPct val="100000"/>
              </a:lnSpc>
              <a:spcBef>
                <a:spcPct val="20000"/>
              </a:spcBef>
              <a:spcAft>
                <a:spcPts val="0"/>
              </a:spcAft>
              <a:buClr>
                <a:srgbClr val="C00000"/>
              </a:buClr>
              <a:buSzPct val="130000"/>
              <a:buFont typeface="Arial"/>
              <a:buNone/>
              <a:tabLst/>
              <a:defRPr/>
            </a:pPr>
            <a:endParaRPr kumimoji="0" lang="en-GB" b="0" i="1" u="none" strike="noStrike" kern="1200" cap="none" spc="0" normalizeH="0" baseline="0" noProof="0" dirty="0">
              <a:ln>
                <a:noFill/>
              </a:ln>
              <a:solidFill>
                <a:prstClr val="black"/>
              </a:solidFill>
              <a:effectLst/>
              <a:uLnTx/>
              <a:uFillTx/>
              <a:latin typeface="+mn-lt"/>
            </a:endParaRPr>
          </a:p>
          <a:p>
            <a:pPr marL="0" marR="0" lvl="0" indent="0" algn="l" defTabSz="457136" rtl="0" eaLnBrk="1" fontAlgn="auto" latinLnBrk="0" hangingPunct="1">
              <a:lnSpc>
                <a:spcPct val="100000"/>
              </a:lnSpc>
              <a:spcBef>
                <a:spcPct val="20000"/>
              </a:spcBef>
              <a:spcAft>
                <a:spcPts val="0"/>
              </a:spcAft>
              <a:buClrTx/>
              <a:buSzTx/>
              <a:buFont typeface="Arial"/>
              <a:buNone/>
              <a:tabLst/>
              <a:defRPr/>
            </a:pPr>
            <a:endParaRPr kumimoji="0" lang="en-GB" b="0" i="1" u="none" strike="noStrike" kern="1200" cap="none" spc="0" normalizeH="0" baseline="0" noProof="0" dirty="0">
              <a:ln>
                <a:noFill/>
              </a:ln>
              <a:solidFill>
                <a:prstClr val="black"/>
              </a:solidFill>
              <a:effectLst/>
              <a:uLnTx/>
              <a:uFillTx/>
              <a:latin typeface="+mn-lt"/>
            </a:endParaRPr>
          </a:p>
        </p:txBody>
      </p:sp>
      <p:sp>
        <p:nvSpPr>
          <p:cNvPr id="3" name="Title 1">
            <a:extLst>
              <a:ext uri="{FF2B5EF4-FFF2-40B4-BE49-F238E27FC236}">
                <a16:creationId xmlns:a16="http://schemas.microsoft.com/office/drawing/2014/main" id="{2AD1E562-6496-732B-9D03-8188F43F4A9B}"/>
              </a:ext>
            </a:extLst>
          </p:cNvPr>
          <p:cNvSpPr>
            <a:spLocks noGrp="1"/>
          </p:cNvSpPr>
          <p:nvPr>
            <p:ph type="title"/>
          </p:nvPr>
        </p:nvSpPr>
        <p:spPr>
          <a:xfrm>
            <a:off x="179387" y="754037"/>
            <a:ext cx="11831639" cy="708715"/>
          </a:xfrm>
        </p:spPr>
        <p:txBody>
          <a:bodyPr>
            <a:noAutofit/>
          </a:bodyPr>
          <a:lstStyle/>
          <a:p>
            <a:pPr algn="ctr"/>
            <a:r>
              <a:rPr lang="en-GB" sz="4800" i="1" dirty="0">
                <a:solidFill>
                  <a:srgbClr val="002060"/>
                </a:solidFill>
                <a:latin typeface="+mn-lt"/>
              </a:rPr>
              <a:t>This Importance of Natural Resources</a:t>
            </a:r>
          </a:p>
        </p:txBody>
      </p:sp>
    </p:spTree>
    <p:extLst>
      <p:ext uri="{BB962C8B-B14F-4D97-AF65-F5344CB8AC3E}">
        <p14:creationId xmlns:p14="http://schemas.microsoft.com/office/powerpoint/2010/main" val="41213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95CD-0527-AAE7-4B60-826A1FD8273F}"/>
              </a:ext>
            </a:extLst>
          </p:cNvPr>
          <p:cNvSpPr>
            <a:spLocks noGrp="1"/>
          </p:cNvSpPr>
          <p:nvPr>
            <p:ph type="title"/>
          </p:nvPr>
        </p:nvSpPr>
        <p:spPr>
          <a:xfrm>
            <a:off x="1036078" y="365125"/>
            <a:ext cx="9511268" cy="1325563"/>
          </a:xfrm>
          <a:ln>
            <a:noFill/>
          </a:ln>
        </p:spPr>
        <p:txBody>
          <a:bodyPr>
            <a:normAutofit/>
          </a:bodyPr>
          <a:lstStyle/>
          <a:p>
            <a:r>
              <a:rPr lang="en-US" sz="3600" i="1" dirty="0">
                <a:solidFill>
                  <a:srgbClr val="C00000"/>
                </a:solidFill>
                <a:latin typeface="+mn-lt"/>
                <a:ea typeface="Roboto" charset="0"/>
                <a:cs typeface="Roboto" charset="0"/>
              </a:rPr>
              <a:t>Definition: </a:t>
            </a:r>
            <a:r>
              <a:rPr lang="en-US" sz="3600" i="1" dirty="0">
                <a:solidFill>
                  <a:srgbClr val="002060"/>
                </a:solidFill>
                <a:latin typeface="+mn-lt"/>
                <a:ea typeface="Roboto" charset="0"/>
                <a:cs typeface="Roboto" charset="0"/>
              </a:rPr>
              <a:t>Materials and Resources</a:t>
            </a:r>
          </a:p>
        </p:txBody>
      </p:sp>
      <p:sp>
        <p:nvSpPr>
          <p:cNvPr id="4" name="Right Brace 3">
            <a:extLst>
              <a:ext uri="{FF2B5EF4-FFF2-40B4-BE49-F238E27FC236}">
                <a16:creationId xmlns:a16="http://schemas.microsoft.com/office/drawing/2014/main" id="{330B7E85-1CAA-A0B4-919E-A45136D3B15C}"/>
              </a:ext>
            </a:extLst>
          </p:cNvPr>
          <p:cNvSpPr/>
          <p:nvPr/>
        </p:nvSpPr>
        <p:spPr>
          <a:xfrm>
            <a:off x="9448806" y="2258287"/>
            <a:ext cx="466140" cy="3536923"/>
          </a:xfrm>
          <a:prstGeom prst="rightBrace">
            <a:avLst>
              <a:gd name="adj1" fmla="val 4848"/>
              <a:gd name="adj2" fmla="val 48849"/>
            </a:avLst>
          </a:prstGeom>
          <a:ln w="41275" cmpd="thinThick"/>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dirty="0"/>
          </a:p>
        </p:txBody>
      </p:sp>
      <p:sp>
        <p:nvSpPr>
          <p:cNvPr id="17" name="Right Brace 16">
            <a:extLst>
              <a:ext uri="{FF2B5EF4-FFF2-40B4-BE49-F238E27FC236}">
                <a16:creationId xmlns:a16="http://schemas.microsoft.com/office/drawing/2014/main" id="{54198880-C024-9E9F-563C-A973A0428F26}"/>
              </a:ext>
            </a:extLst>
          </p:cNvPr>
          <p:cNvSpPr/>
          <p:nvPr/>
        </p:nvSpPr>
        <p:spPr>
          <a:xfrm>
            <a:off x="7436460" y="2398968"/>
            <a:ext cx="279885" cy="2212150"/>
          </a:xfrm>
          <a:prstGeom prst="righ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18" name="TextBox 17">
            <a:extLst>
              <a:ext uri="{FF2B5EF4-FFF2-40B4-BE49-F238E27FC236}">
                <a16:creationId xmlns:a16="http://schemas.microsoft.com/office/drawing/2014/main" id="{77982D11-CB89-B2FB-5E9F-15EC5259B2D5}"/>
              </a:ext>
            </a:extLst>
          </p:cNvPr>
          <p:cNvSpPr txBox="1"/>
          <p:nvPr/>
        </p:nvSpPr>
        <p:spPr>
          <a:xfrm>
            <a:off x="7701009" y="2693863"/>
            <a:ext cx="2131830" cy="1631216"/>
          </a:xfrm>
          <a:prstGeom prst="rect">
            <a:avLst/>
          </a:prstGeom>
          <a:noFill/>
        </p:spPr>
        <p:txBody>
          <a:bodyPr wrap="square" rtlCol="0">
            <a:spAutoFit/>
          </a:bodyPr>
          <a:lstStyle/>
          <a:p>
            <a:r>
              <a:rPr lang="en-US" sz="2800" b="1" i="1" dirty="0">
                <a:solidFill>
                  <a:srgbClr val="C00000"/>
                </a:solidFill>
                <a:ea typeface="Roboto" charset="0"/>
                <a:cs typeface="Roboto" charset="0"/>
              </a:rPr>
              <a:t>Materials: </a:t>
            </a:r>
            <a:r>
              <a:rPr lang="en-US" sz="2400" i="1" dirty="0">
                <a:ea typeface="Roboto" charset="0"/>
                <a:cs typeface="Roboto" charset="0"/>
              </a:rPr>
              <a:t>Everything extracted from the Earth</a:t>
            </a:r>
          </a:p>
        </p:txBody>
      </p:sp>
      <p:sp>
        <p:nvSpPr>
          <p:cNvPr id="19" name="TextBox 18">
            <a:extLst>
              <a:ext uri="{FF2B5EF4-FFF2-40B4-BE49-F238E27FC236}">
                <a16:creationId xmlns:a16="http://schemas.microsoft.com/office/drawing/2014/main" id="{28FC5591-C1CC-C561-9B8F-0E84F291A6F1}"/>
              </a:ext>
            </a:extLst>
          </p:cNvPr>
          <p:cNvSpPr txBox="1"/>
          <p:nvPr/>
        </p:nvSpPr>
        <p:spPr>
          <a:xfrm>
            <a:off x="9828476" y="3513921"/>
            <a:ext cx="2308104" cy="1261884"/>
          </a:xfrm>
          <a:prstGeom prst="rect">
            <a:avLst/>
          </a:prstGeom>
          <a:noFill/>
        </p:spPr>
        <p:txBody>
          <a:bodyPr wrap="square" rtlCol="0">
            <a:spAutoFit/>
          </a:bodyPr>
          <a:lstStyle/>
          <a:p>
            <a:r>
              <a:rPr lang="en-US" sz="2800" b="1" i="1" dirty="0">
                <a:solidFill>
                  <a:srgbClr val="C00000"/>
                </a:solidFill>
                <a:ea typeface="Roboto" charset="0"/>
                <a:cs typeface="Roboto" charset="0"/>
              </a:rPr>
              <a:t>Resources: </a:t>
            </a:r>
          </a:p>
          <a:p>
            <a:r>
              <a:rPr lang="en-US" sz="2400" i="1" dirty="0">
                <a:ea typeface="Roboto" charset="0"/>
                <a:cs typeface="Roboto" charset="0"/>
              </a:rPr>
              <a:t>Materials + Land and Water</a:t>
            </a:r>
            <a:endParaRPr lang="en-US" sz="2400" b="1" i="1" dirty="0">
              <a:ea typeface="Roboto" charset="0"/>
              <a:cs typeface="Roboto" charset="0"/>
            </a:endParaRPr>
          </a:p>
        </p:txBody>
      </p:sp>
      <p:grpSp>
        <p:nvGrpSpPr>
          <p:cNvPr id="10" name="Group 9">
            <a:extLst>
              <a:ext uri="{FF2B5EF4-FFF2-40B4-BE49-F238E27FC236}">
                <a16:creationId xmlns:a16="http://schemas.microsoft.com/office/drawing/2014/main" id="{EFE50C6D-2C6B-FCB3-15C6-D13B70FFA1E8}"/>
              </a:ext>
            </a:extLst>
          </p:cNvPr>
          <p:cNvGrpSpPr/>
          <p:nvPr/>
        </p:nvGrpSpPr>
        <p:grpSpPr>
          <a:xfrm>
            <a:off x="418507" y="2162416"/>
            <a:ext cx="7007518" cy="769441"/>
            <a:chOff x="418507" y="2162416"/>
            <a:chExt cx="7007518" cy="769441"/>
          </a:xfrm>
        </p:grpSpPr>
        <p:sp>
          <p:nvSpPr>
            <p:cNvPr id="12" name="Rectangle 15">
              <a:extLst>
                <a:ext uri="{FF2B5EF4-FFF2-40B4-BE49-F238E27FC236}">
                  <a16:creationId xmlns:a16="http://schemas.microsoft.com/office/drawing/2014/main" id="{E0C9D274-16CD-4663-00E7-94538D2CE33E}"/>
                </a:ext>
              </a:extLst>
            </p:cNvPr>
            <p:cNvSpPr>
              <a:spLocks noChangeArrowheads="1"/>
            </p:cNvSpPr>
            <p:nvPr/>
          </p:nvSpPr>
          <p:spPr bwMode="auto">
            <a:xfrm>
              <a:off x="1156447" y="2162416"/>
              <a:ext cx="6269578" cy="769441"/>
            </a:xfrm>
            <a:prstGeom prst="rect">
              <a:avLst/>
            </a:prstGeom>
            <a:solidFill>
              <a:srgbClr val="92D050"/>
            </a:solidFill>
            <a:ln>
              <a:noFill/>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ea typeface="Roboto" charset="0"/>
                  <a:cs typeface="Roboto" charset="0"/>
                </a:rPr>
                <a:t>Biomass</a:t>
              </a:r>
              <a:r>
                <a:rPr kumimoji="0" lang="en-US" altLang="en-US" sz="2400" b="0" i="1" u="none" strike="noStrike" cap="none" normalizeH="0" baseline="0" dirty="0">
                  <a:ln>
                    <a:noFill/>
                  </a:ln>
                  <a:solidFill>
                    <a:schemeClr val="tx1"/>
                  </a:solidFill>
                  <a:effectLst/>
                  <a:ea typeface="Roboto" charset="0"/>
                  <a:cs typeface="Roboto" charset="0"/>
                </a:rPr>
                <a:t>: </a:t>
              </a:r>
              <a:r>
                <a:rPr kumimoji="0" lang="en-US" altLang="en-US" sz="2000" b="0" i="1" u="none" strike="noStrike" cap="none" normalizeH="0" baseline="0" dirty="0">
                  <a:ln>
                    <a:noFill/>
                  </a:ln>
                  <a:solidFill>
                    <a:srgbClr val="000000"/>
                  </a:solidFill>
                  <a:effectLst/>
                  <a:ea typeface="Roboto" charset="0"/>
                  <a:cs typeface="Roboto" charset="0"/>
                </a:rPr>
                <a:t>crops for food, energy and bio- based materials, wood for energy and industrial uses</a:t>
              </a:r>
              <a:endParaRPr kumimoji="0" lang="en-US" altLang="en-US" sz="1600" b="0" i="1" u="none" strike="noStrike" cap="none" normalizeH="0" baseline="0" dirty="0">
                <a:ln>
                  <a:noFill/>
                </a:ln>
                <a:solidFill>
                  <a:schemeClr val="tx1"/>
                </a:solidFill>
                <a:effectLst/>
                <a:ea typeface="Roboto" charset="0"/>
                <a:cs typeface="Roboto" charset="0"/>
              </a:endParaRPr>
            </a:p>
          </p:txBody>
        </p:sp>
        <p:pic>
          <p:nvPicPr>
            <p:cNvPr id="21" name="Picture 20">
              <a:extLst>
                <a:ext uri="{FF2B5EF4-FFF2-40B4-BE49-F238E27FC236}">
                  <a16:creationId xmlns:a16="http://schemas.microsoft.com/office/drawing/2014/main" id="{B4519F00-FB16-4572-A1BB-C5788CBF6331}"/>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18507" y="2253120"/>
              <a:ext cx="646898" cy="646898"/>
            </a:xfrm>
            <a:prstGeom prst="rect">
              <a:avLst/>
            </a:prstGeom>
          </p:spPr>
        </p:pic>
      </p:grpSp>
      <p:grpSp>
        <p:nvGrpSpPr>
          <p:cNvPr id="11" name="Group 10">
            <a:extLst>
              <a:ext uri="{FF2B5EF4-FFF2-40B4-BE49-F238E27FC236}">
                <a16:creationId xmlns:a16="http://schemas.microsoft.com/office/drawing/2014/main" id="{38876B43-ECDF-B48F-5A1B-9C4E8F4AFDCB}"/>
              </a:ext>
            </a:extLst>
          </p:cNvPr>
          <p:cNvGrpSpPr/>
          <p:nvPr/>
        </p:nvGrpSpPr>
        <p:grpSpPr>
          <a:xfrm>
            <a:off x="449637" y="2879342"/>
            <a:ext cx="6945009" cy="646898"/>
            <a:chOff x="449637" y="2879342"/>
            <a:chExt cx="6945009" cy="646898"/>
          </a:xfrm>
        </p:grpSpPr>
        <p:sp>
          <p:nvSpPr>
            <p:cNvPr id="13" name="Rectangle 16">
              <a:extLst>
                <a:ext uri="{FF2B5EF4-FFF2-40B4-BE49-F238E27FC236}">
                  <a16:creationId xmlns:a16="http://schemas.microsoft.com/office/drawing/2014/main" id="{3567DF14-D984-21B3-21FA-DDF1C46CC1EE}"/>
                </a:ext>
              </a:extLst>
            </p:cNvPr>
            <p:cNvSpPr>
              <a:spLocks noChangeArrowheads="1"/>
            </p:cNvSpPr>
            <p:nvPr/>
          </p:nvSpPr>
          <p:spPr bwMode="auto">
            <a:xfrm>
              <a:off x="1156447" y="3000274"/>
              <a:ext cx="6238199" cy="461665"/>
            </a:xfrm>
            <a:prstGeom prst="rect">
              <a:avLst/>
            </a:prstGeom>
            <a:solidFill>
              <a:schemeClr val="bg1">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ea typeface="Roboto" charset="0"/>
                  <a:cs typeface="Roboto" charset="0"/>
                </a:rPr>
                <a:t>Fossil fuels</a:t>
              </a:r>
              <a:r>
                <a:rPr kumimoji="0" lang="en-US" altLang="en-US" sz="2400" b="0" i="1" u="none" strike="noStrike" cap="none" normalizeH="0" baseline="0" dirty="0">
                  <a:ln>
                    <a:noFill/>
                  </a:ln>
                  <a:solidFill>
                    <a:schemeClr val="tx1"/>
                  </a:solidFill>
                  <a:effectLst/>
                  <a:ea typeface="Roboto" charset="0"/>
                  <a:cs typeface="Roboto" charset="0"/>
                </a:rPr>
                <a:t>: </a:t>
              </a:r>
              <a:r>
                <a:rPr kumimoji="0" lang="en-US" altLang="en-US" sz="2000" b="0" i="1" u="none" strike="noStrike" cap="none" normalizeH="0" baseline="0" dirty="0">
                  <a:ln>
                    <a:noFill/>
                  </a:ln>
                  <a:solidFill>
                    <a:srgbClr val="000000"/>
                  </a:solidFill>
                  <a:effectLst/>
                  <a:ea typeface="Roboto" charset="0"/>
                  <a:cs typeface="Roboto" charset="0"/>
                </a:rPr>
                <a:t>covering</a:t>
              </a:r>
              <a:r>
                <a:rPr kumimoji="0" lang="en-US" altLang="en-US" sz="2000" b="1" i="1" u="none" strike="noStrike" cap="none" normalizeH="0" baseline="0" dirty="0">
                  <a:ln>
                    <a:noFill/>
                  </a:ln>
                  <a:solidFill>
                    <a:srgbClr val="2F5597"/>
                  </a:solidFill>
                  <a:effectLst/>
                  <a:ea typeface="Roboto" charset="0"/>
                  <a:cs typeface="Roboto" charset="0"/>
                </a:rPr>
                <a:t> </a:t>
              </a:r>
              <a:r>
                <a:rPr kumimoji="0" lang="en-US" altLang="en-US" sz="2000" b="0" i="1" u="none" strike="noStrike" cap="none" normalizeH="0" baseline="0" dirty="0">
                  <a:ln>
                    <a:noFill/>
                  </a:ln>
                  <a:solidFill>
                    <a:srgbClr val="000000"/>
                  </a:solidFill>
                  <a:effectLst/>
                  <a:ea typeface="Roboto" charset="0"/>
                  <a:cs typeface="Roboto" charset="0"/>
                </a:rPr>
                <a:t>coal, gas and oil, among other</a:t>
              </a:r>
              <a:endParaRPr kumimoji="0" lang="en-US" altLang="en-US" b="0" i="1" u="none" strike="noStrike" cap="none" normalizeH="0" baseline="0" dirty="0">
                <a:ln>
                  <a:noFill/>
                </a:ln>
                <a:solidFill>
                  <a:schemeClr val="tx1"/>
                </a:solidFill>
                <a:effectLst/>
                <a:ea typeface="Roboto" charset="0"/>
                <a:cs typeface="Roboto" charset="0"/>
              </a:endParaRPr>
            </a:p>
          </p:txBody>
        </p:sp>
        <p:pic>
          <p:nvPicPr>
            <p:cNvPr id="22" name="Picture 21">
              <a:extLst>
                <a:ext uri="{FF2B5EF4-FFF2-40B4-BE49-F238E27FC236}">
                  <a16:creationId xmlns:a16="http://schemas.microsoft.com/office/drawing/2014/main" id="{095C0307-8617-4C47-9215-616F4FAC372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49637" y="2879342"/>
              <a:ext cx="646898" cy="646898"/>
            </a:xfrm>
            <a:prstGeom prst="rect">
              <a:avLst/>
            </a:prstGeom>
          </p:spPr>
        </p:pic>
      </p:grpSp>
      <p:grpSp>
        <p:nvGrpSpPr>
          <p:cNvPr id="27" name="Group 26">
            <a:extLst>
              <a:ext uri="{FF2B5EF4-FFF2-40B4-BE49-F238E27FC236}">
                <a16:creationId xmlns:a16="http://schemas.microsoft.com/office/drawing/2014/main" id="{149B46BB-325B-8A40-5C50-D9548779B8B5}"/>
              </a:ext>
            </a:extLst>
          </p:cNvPr>
          <p:cNvGrpSpPr/>
          <p:nvPr/>
        </p:nvGrpSpPr>
        <p:grpSpPr>
          <a:xfrm>
            <a:off x="435064" y="3416124"/>
            <a:ext cx="6962158" cy="710082"/>
            <a:chOff x="435064" y="3416124"/>
            <a:chExt cx="6962158" cy="710082"/>
          </a:xfrm>
        </p:grpSpPr>
        <p:sp>
          <p:nvSpPr>
            <p:cNvPr id="14" name="Rectangle 17">
              <a:extLst>
                <a:ext uri="{FF2B5EF4-FFF2-40B4-BE49-F238E27FC236}">
                  <a16:creationId xmlns:a16="http://schemas.microsoft.com/office/drawing/2014/main" id="{5673108A-7BE0-A0AB-A890-28C1B2544300}"/>
                </a:ext>
              </a:extLst>
            </p:cNvPr>
            <p:cNvSpPr>
              <a:spLocks noChangeArrowheads="1"/>
            </p:cNvSpPr>
            <p:nvPr/>
          </p:nvSpPr>
          <p:spPr bwMode="auto">
            <a:xfrm>
              <a:off x="1156447" y="3557021"/>
              <a:ext cx="6240775" cy="46166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ea typeface="Roboto" charset="0"/>
                  <a:cs typeface="Roboto" charset="0"/>
                </a:rPr>
                <a:t>Metals</a:t>
              </a:r>
              <a:r>
                <a:rPr kumimoji="0" lang="en-US" altLang="en-US" sz="2400" b="0" i="1" u="none" strike="noStrike" cap="none" normalizeH="0" baseline="0" dirty="0">
                  <a:ln>
                    <a:noFill/>
                  </a:ln>
                  <a:solidFill>
                    <a:schemeClr val="tx1"/>
                  </a:solidFill>
                  <a:effectLst/>
                  <a:ea typeface="Roboto" charset="0"/>
                  <a:cs typeface="Roboto" charset="0"/>
                </a:rPr>
                <a:t>: </a:t>
              </a:r>
              <a:r>
                <a:rPr kumimoji="0" lang="en-US" altLang="en-US" sz="2000" b="0" i="1" u="none" strike="noStrike" cap="none" normalizeH="0" baseline="0" dirty="0">
                  <a:ln>
                    <a:noFill/>
                  </a:ln>
                  <a:solidFill>
                    <a:srgbClr val="000000"/>
                  </a:solidFill>
                  <a:effectLst/>
                  <a:ea typeface="Roboto" charset="0"/>
                  <a:cs typeface="Roboto" charset="0"/>
                </a:rPr>
                <a:t>such as iron, aluminum and cooper, among other</a:t>
              </a:r>
              <a:endParaRPr kumimoji="0" lang="en-US" altLang="en-US" b="0" i="1" u="none" strike="noStrike" cap="none" normalizeH="0" baseline="0" dirty="0">
                <a:ln>
                  <a:noFill/>
                </a:ln>
                <a:solidFill>
                  <a:schemeClr val="tx1"/>
                </a:solidFill>
                <a:effectLst/>
                <a:ea typeface="Roboto" charset="0"/>
                <a:cs typeface="Roboto" charset="0"/>
              </a:endParaRPr>
            </a:p>
          </p:txBody>
        </p:sp>
        <p:pic>
          <p:nvPicPr>
            <p:cNvPr id="23" name="Picture 22">
              <a:extLst>
                <a:ext uri="{FF2B5EF4-FFF2-40B4-BE49-F238E27FC236}">
                  <a16:creationId xmlns:a16="http://schemas.microsoft.com/office/drawing/2014/main" id="{F7EB73FB-1B8E-4C0D-BBE8-62EE01E8A91F}"/>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35064" y="3416124"/>
              <a:ext cx="682940" cy="710082"/>
            </a:xfrm>
            <a:prstGeom prst="rect">
              <a:avLst/>
            </a:prstGeom>
          </p:spPr>
        </p:pic>
      </p:grpSp>
      <p:grpSp>
        <p:nvGrpSpPr>
          <p:cNvPr id="29" name="Group 28">
            <a:extLst>
              <a:ext uri="{FF2B5EF4-FFF2-40B4-BE49-F238E27FC236}">
                <a16:creationId xmlns:a16="http://schemas.microsoft.com/office/drawing/2014/main" id="{1E3000D2-AE1F-A5D3-72AC-E6C24CF0D348}"/>
              </a:ext>
            </a:extLst>
          </p:cNvPr>
          <p:cNvGrpSpPr/>
          <p:nvPr/>
        </p:nvGrpSpPr>
        <p:grpSpPr>
          <a:xfrm>
            <a:off x="449388" y="4790530"/>
            <a:ext cx="6945258" cy="646898"/>
            <a:chOff x="449388" y="4790530"/>
            <a:chExt cx="6945258" cy="646898"/>
          </a:xfrm>
        </p:grpSpPr>
        <p:sp>
          <p:nvSpPr>
            <p:cNvPr id="16" name="Rectangle 19">
              <a:extLst>
                <a:ext uri="{FF2B5EF4-FFF2-40B4-BE49-F238E27FC236}">
                  <a16:creationId xmlns:a16="http://schemas.microsoft.com/office/drawing/2014/main" id="{1C38A2C8-8E61-32B2-49BB-88FCE50B0B93}"/>
                </a:ext>
              </a:extLst>
            </p:cNvPr>
            <p:cNvSpPr>
              <a:spLocks noChangeArrowheads="1"/>
            </p:cNvSpPr>
            <p:nvPr/>
          </p:nvSpPr>
          <p:spPr bwMode="auto">
            <a:xfrm>
              <a:off x="1176190" y="4878971"/>
              <a:ext cx="6218456" cy="461665"/>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ea typeface="Roboto" charset="0"/>
                  <a:cs typeface="Roboto" charset="0"/>
                </a:rPr>
                <a:t>Land</a:t>
              </a:r>
              <a:r>
                <a:rPr kumimoji="0" lang="en-US" altLang="en-US" sz="2400" b="0" i="1" u="none" strike="noStrike" cap="none" normalizeH="0" baseline="0" dirty="0">
                  <a:ln>
                    <a:noFill/>
                  </a:ln>
                  <a:effectLst/>
                  <a:ea typeface="Roboto" charset="0"/>
                  <a:cs typeface="Roboto" charset="0"/>
                </a:rPr>
                <a:t> </a:t>
              </a:r>
            </a:p>
          </p:txBody>
        </p:sp>
        <p:pic>
          <p:nvPicPr>
            <p:cNvPr id="24" name="Picture 23">
              <a:extLst>
                <a:ext uri="{FF2B5EF4-FFF2-40B4-BE49-F238E27FC236}">
                  <a16:creationId xmlns:a16="http://schemas.microsoft.com/office/drawing/2014/main" id="{A1ED77DF-CF61-46B2-9E6A-39DF9F956EB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49388" y="4790530"/>
              <a:ext cx="646898" cy="646898"/>
            </a:xfrm>
            <a:prstGeom prst="rect">
              <a:avLst/>
            </a:prstGeom>
          </p:spPr>
        </p:pic>
      </p:grpSp>
      <p:grpSp>
        <p:nvGrpSpPr>
          <p:cNvPr id="30" name="Group 29">
            <a:extLst>
              <a:ext uri="{FF2B5EF4-FFF2-40B4-BE49-F238E27FC236}">
                <a16:creationId xmlns:a16="http://schemas.microsoft.com/office/drawing/2014/main" id="{DBD06DB3-3274-4378-3F7D-01D5ECB8900B}"/>
              </a:ext>
            </a:extLst>
          </p:cNvPr>
          <p:cNvGrpSpPr/>
          <p:nvPr/>
        </p:nvGrpSpPr>
        <p:grpSpPr>
          <a:xfrm>
            <a:off x="463243" y="5273007"/>
            <a:ext cx="6931403" cy="646898"/>
            <a:chOff x="463243" y="5273007"/>
            <a:chExt cx="6931403" cy="646898"/>
          </a:xfrm>
        </p:grpSpPr>
        <p:sp>
          <p:nvSpPr>
            <p:cNvPr id="20" name="Rectangle 19">
              <a:extLst>
                <a:ext uri="{FF2B5EF4-FFF2-40B4-BE49-F238E27FC236}">
                  <a16:creationId xmlns:a16="http://schemas.microsoft.com/office/drawing/2014/main" id="{1C38A2C8-8E61-32B2-49BB-88FCE50B0B93}"/>
                </a:ext>
              </a:extLst>
            </p:cNvPr>
            <p:cNvSpPr>
              <a:spLocks noChangeArrowheads="1"/>
            </p:cNvSpPr>
            <p:nvPr/>
          </p:nvSpPr>
          <p:spPr bwMode="auto">
            <a:xfrm>
              <a:off x="1176190" y="5393334"/>
              <a:ext cx="6218456" cy="461665"/>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effectLst/>
                  <a:ea typeface="Roboto" charset="0"/>
                  <a:cs typeface="Roboto" charset="0"/>
                </a:rPr>
                <a:t>Water</a:t>
              </a:r>
              <a:endParaRPr kumimoji="0" lang="en-US" altLang="en-US" sz="2400" b="0" i="1" u="none" strike="noStrike" cap="none" normalizeH="0" baseline="0" dirty="0">
                <a:ln>
                  <a:noFill/>
                </a:ln>
                <a:effectLst/>
                <a:ea typeface="Roboto" charset="0"/>
                <a:cs typeface="Roboto" charset="0"/>
              </a:endParaRPr>
            </a:p>
          </p:txBody>
        </p:sp>
        <p:pic>
          <p:nvPicPr>
            <p:cNvPr id="25" name="Picture 24">
              <a:extLst>
                <a:ext uri="{FF2B5EF4-FFF2-40B4-BE49-F238E27FC236}">
                  <a16:creationId xmlns:a16="http://schemas.microsoft.com/office/drawing/2014/main" id="{7F03CBF5-F897-4349-89BC-7FFA3838AAF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63243" y="5273007"/>
              <a:ext cx="646898" cy="646898"/>
            </a:xfrm>
            <a:prstGeom prst="rect">
              <a:avLst/>
            </a:prstGeom>
          </p:spPr>
        </p:pic>
      </p:grpSp>
      <p:grpSp>
        <p:nvGrpSpPr>
          <p:cNvPr id="28" name="Group 27">
            <a:extLst>
              <a:ext uri="{FF2B5EF4-FFF2-40B4-BE49-F238E27FC236}">
                <a16:creationId xmlns:a16="http://schemas.microsoft.com/office/drawing/2014/main" id="{3CC418A9-B0F8-3757-73DF-268719FF97E1}"/>
              </a:ext>
            </a:extLst>
          </p:cNvPr>
          <p:cNvGrpSpPr/>
          <p:nvPr/>
        </p:nvGrpSpPr>
        <p:grpSpPr>
          <a:xfrm>
            <a:off x="418507" y="4058705"/>
            <a:ext cx="6976139" cy="769441"/>
            <a:chOff x="418507" y="4058705"/>
            <a:chExt cx="6976139" cy="769441"/>
          </a:xfrm>
        </p:grpSpPr>
        <p:sp>
          <p:nvSpPr>
            <p:cNvPr id="15" name="Rectangle 18">
              <a:extLst>
                <a:ext uri="{FF2B5EF4-FFF2-40B4-BE49-F238E27FC236}">
                  <a16:creationId xmlns:a16="http://schemas.microsoft.com/office/drawing/2014/main" id="{B94D10FA-B59D-5019-5778-68314B8B8AC6}"/>
                </a:ext>
              </a:extLst>
            </p:cNvPr>
            <p:cNvSpPr>
              <a:spLocks noChangeArrowheads="1"/>
            </p:cNvSpPr>
            <p:nvPr/>
          </p:nvSpPr>
          <p:spPr bwMode="auto">
            <a:xfrm>
              <a:off x="1156447" y="4058705"/>
              <a:ext cx="6238199" cy="769441"/>
            </a:xfrm>
            <a:prstGeom prst="rect">
              <a:avLst/>
            </a:prstGeom>
            <a:solidFill>
              <a:schemeClr val="bg2">
                <a:lumMod val="75000"/>
              </a:scheme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ea typeface="Roboto" charset="0"/>
                  <a:cs typeface="Roboto" charset="0"/>
                </a:rPr>
                <a:t>Non-metallic minerals: </a:t>
              </a:r>
              <a:r>
                <a:rPr kumimoji="0" lang="en-US" altLang="en-US" sz="2000" b="0" i="1" u="none" strike="noStrike" cap="none" normalizeH="0" baseline="0" dirty="0">
                  <a:ln>
                    <a:noFill/>
                  </a:ln>
                  <a:solidFill>
                    <a:srgbClr val="000000"/>
                  </a:solidFill>
                  <a:effectLst/>
                  <a:ea typeface="Roboto" charset="0"/>
                  <a:cs typeface="Roboto" charset="0"/>
                </a:rPr>
                <a:t>sand, gravel, limestone and minerals used for industrial applications</a:t>
              </a:r>
              <a:endParaRPr kumimoji="0" lang="en-US" altLang="en-US" b="0" i="1" u="none" strike="noStrike" cap="none" normalizeH="0" baseline="0" dirty="0">
                <a:ln>
                  <a:noFill/>
                </a:ln>
                <a:solidFill>
                  <a:schemeClr val="tx1"/>
                </a:solidFill>
                <a:effectLst/>
                <a:ea typeface="Roboto" charset="0"/>
                <a:cs typeface="Roboto" charset="0"/>
              </a:endParaRPr>
            </a:p>
          </p:txBody>
        </p:sp>
        <p:pic>
          <p:nvPicPr>
            <p:cNvPr id="26" name="Picture 25">
              <a:extLst>
                <a:ext uri="{FF2B5EF4-FFF2-40B4-BE49-F238E27FC236}">
                  <a16:creationId xmlns:a16="http://schemas.microsoft.com/office/drawing/2014/main" id="{DCC49CE9-2DB9-461C-91AC-3A5A19A0307F}"/>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418507" y="4162328"/>
              <a:ext cx="646898" cy="646898"/>
            </a:xfrm>
            <a:prstGeom prst="rect">
              <a:avLst/>
            </a:prstGeom>
          </p:spPr>
        </p:pic>
      </p:grpSp>
      <p:pic>
        <p:nvPicPr>
          <p:cNvPr id="31" name="Picture 30">
            <a:extLst>
              <a:ext uri="{FF2B5EF4-FFF2-40B4-BE49-F238E27FC236}">
                <a16:creationId xmlns:a16="http://schemas.microsoft.com/office/drawing/2014/main" id="{92D11E9F-7921-78D4-EB56-C40E61C551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3930" y="166260"/>
            <a:ext cx="1647251" cy="2331068"/>
          </a:xfrm>
          <a:prstGeom prst="rect">
            <a:avLst/>
          </a:prstGeom>
        </p:spPr>
      </p:pic>
    </p:spTree>
    <p:extLst>
      <p:ext uri="{BB962C8B-B14F-4D97-AF65-F5344CB8AC3E}">
        <p14:creationId xmlns:p14="http://schemas.microsoft.com/office/powerpoint/2010/main" val="38839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dirty="0"/>
          </a:p>
        </p:txBody>
      </p:sp>
      <p:sp>
        <p:nvSpPr>
          <p:cNvPr id="6" name="Title 2"/>
          <p:cNvSpPr txBox="1">
            <a:spLocks/>
          </p:cNvSpPr>
          <p:nvPr/>
        </p:nvSpPr>
        <p:spPr>
          <a:xfrm>
            <a:off x="565322" y="539548"/>
            <a:ext cx="11024169" cy="5376340"/>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4800" b="0" i="1" dirty="0">
                <a:solidFill>
                  <a:srgbClr val="002060"/>
                </a:solidFill>
                <a:effectLst/>
                <a:latin typeface="+mn-lt"/>
                <a:ea typeface="Calibri" panose="020F0502020204030204" pitchFamily="34" charset="0"/>
              </a:rPr>
              <a:t>Economy Championed by Industrialised Nations is Wasteful and Unjust </a:t>
            </a:r>
          </a:p>
          <a:p>
            <a:pPr marL="0" indent="0" algn="ctr">
              <a:lnSpc>
                <a:spcPts val="3060"/>
              </a:lnSpc>
              <a:buNone/>
            </a:pPr>
            <a:endParaRPr lang="en-GB" sz="4400" b="0" i="1" dirty="0">
              <a:solidFill>
                <a:srgbClr val="002060"/>
              </a:solidFill>
              <a:effectLst/>
              <a:latin typeface="+mn-lt"/>
              <a:ea typeface="Calibri" panose="020F0502020204030204" pitchFamily="34" charset="0"/>
            </a:endParaRPr>
          </a:p>
          <a:p>
            <a:pPr marL="0" indent="0" algn="l">
              <a:buNone/>
            </a:pPr>
            <a:r>
              <a:rPr lang="en-GB" sz="3200" b="0" i="1" dirty="0">
                <a:solidFill>
                  <a:schemeClr val="tx1"/>
                </a:solidFill>
                <a:effectLst/>
                <a:latin typeface="+mn-lt"/>
                <a:ea typeface="Calibri" panose="020F0502020204030204" pitchFamily="34" charset="0"/>
              </a:rPr>
              <a:t>We must </a:t>
            </a:r>
            <a:r>
              <a:rPr lang="en-GB" sz="3200" b="0" i="1" dirty="0">
                <a:solidFill>
                  <a:srgbClr val="C00000"/>
                </a:solidFill>
                <a:effectLst/>
                <a:latin typeface="+mn-lt"/>
                <a:ea typeface="Calibri" panose="020F0502020204030204" pitchFamily="34" charset="0"/>
              </a:rPr>
              <a:t>shift away from the prevailing resource wasteful economic approach </a:t>
            </a:r>
            <a:r>
              <a:rPr lang="en-GB" sz="3200" b="0" i="1" dirty="0">
                <a:solidFill>
                  <a:schemeClr val="tx1"/>
                </a:solidFill>
                <a:effectLst/>
                <a:latin typeface="+mn-lt"/>
                <a:ea typeface="Calibri" panose="020F0502020204030204" pitchFamily="34" charset="0"/>
              </a:rPr>
              <a:t>based on maximising the output of sectors, simplistically defined by GDP, towards an economy that is efficiently meeting human needs and optimise human wellbeing. The current logic is both </a:t>
            </a:r>
            <a:r>
              <a:rPr lang="en-GB" sz="3200" b="0" i="1" dirty="0">
                <a:solidFill>
                  <a:srgbClr val="C00000"/>
                </a:solidFill>
                <a:effectLst/>
                <a:latin typeface="+mn-lt"/>
                <a:ea typeface="Calibri" panose="020F0502020204030204" pitchFamily="34" charset="0"/>
              </a:rPr>
              <a:t>ethically and ecologically unsustainable</a:t>
            </a:r>
            <a:r>
              <a:rPr lang="en-GB" sz="3200" b="0" i="1" dirty="0">
                <a:solidFill>
                  <a:schemeClr val="tx1"/>
                </a:solidFill>
                <a:effectLst/>
                <a:latin typeface="+mn-lt"/>
                <a:ea typeface="Calibri" panose="020F0502020204030204" pitchFamily="34" charset="0"/>
              </a:rPr>
              <a:t>.</a:t>
            </a:r>
          </a:p>
          <a:p>
            <a:pPr marL="0" indent="0" algn="l">
              <a:buNone/>
            </a:pPr>
            <a:r>
              <a:rPr lang="en-GB" sz="3200" b="0" i="1" kern="100" dirty="0">
                <a:solidFill>
                  <a:schemeClr val="tx1"/>
                </a:solidFill>
                <a:effectLst/>
                <a:latin typeface="Calibri" panose="020F0502020204030204" pitchFamily="34" charset="0"/>
                <a:ea typeface="Times New Roman" panose="02020603050405020304" pitchFamily="18" charset="0"/>
                <a:cs typeface="Lohit Devanagari"/>
              </a:rPr>
              <a:t>We must </a:t>
            </a:r>
            <a:r>
              <a:rPr lang="en-GB" sz="3200" b="0" i="1" kern="100" dirty="0">
                <a:solidFill>
                  <a:srgbClr val="C00000"/>
                </a:solidFill>
                <a:effectLst/>
                <a:latin typeface="Calibri" panose="020F0502020204030204" pitchFamily="34" charset="0"/>
                <a:ea typeface="Times New Roman" panose="02020603050405020304" pitchFamily="18" charset="0"/>
                <a:cs typeface="Lohit Devanagari"/>
              </a:rPr>
              <a:t>set the order right</a:t>
            </a:r>
            <a:r>
              <a:rPr lang="en-GB" sz="3200" b="0" i="1" kern="100" dirty="0">
                <a:solidFill>
                  <a:schemeClr val="tx1"/>
                </a:solidFill>
                <a:effectLst/>
                <a:latin typeface="Calibri" panose="020F0502020204030204" pitchFamily="34" charset="0"/>
                <a:ea typeface="Times New Roman" panose="02020603050405020304" pitchFamily="18" charset="0"/>
                <a:cs typeface="Lohit Devanagari"/>
              </a:rPr>
              <a:t>. Economy was invented to serve humans and our needs, and not the opposite. </a:t>
            </a:r>
          </a:p>
          <a:p>
            <a:pPr marL="0" indent="0" algn="l">
              <a:buNone/>
            </a:pPr>
            <a:endParaRPr lang="en-GB" sz="3200" b="0" i="1" dirty="0">
              <a:solidFill>
                <a:schemeClr val="tx1"/>
              </a:solidFill>
              <a:effectLst/>
              <a:latin typeface="+mn-lt"/>
              <a:ea typeface="Calibri" panose="020F0502020204030204" pitchFamily="34" charset="0"/>
            </a:endParaRPr>
          </a:p>
        </p:txBody>
      </p:sp>
    </p:spTree>
    <p:extLst>
      <p:ext uri="{BB962C8B-B14F-4D97-AF65-F5344CB8AC3E}">
        <p14:creationId xmlns:p14="http://schemas.microsoft.com/office/powerpoint/2010/main" val="2114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1801581"/>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u="none" strike="noStrike" dirty="0">
                <a:solidFill>
                  <a:schemeClr val="bg1"/>
                </a:solidFill>
                <a:effectLst/>
                <a:latin typeface="+mn-lt"/>
              </a:rPr>
              <a:t>GRO 2024</a:t>
            </a:r>
          </a:p>
          <a:p>
            <a:pPr marL="0" indent="0" algn="ctr">
              <a:buNone/>
            </a:pPr>
            <a:r>
              <a:rPr lang="en-GB" sz="5400" b="0" i="1" u="none" strike="noStrike" dirty="0">
                <a:solidFill>
                  <a:srgbClr val="FFFF00"/>
                </a:solidFill>
                <a:effectLst/>
                <a:latin typeface="+mn-lt"/>
              </a:rPr>
              <a:t>Natural resource use trends</a:t>
            </a:r>
            <a:endParaRPr lang="en-GB" sz="13800" b="0" i="1" dirty="0">
              <a:solidFill>
                <a:srgbClr val="FFFF00"/>
              </a:solidFill>
              <a:effectLst/>
            </a:endParaRPr>
          </a:p>
        </p:txBody>
      </p:sp>
    </p:spTree>
    <p:extLst>
      <p:ext uri="{BB962C8B-B14F-4D97-AF65-F5344CB8AC3E}">
        <p14:creationId xmlns:p14="http://schemas.microsoft.com/office/powerpoint/2010/main" val="302032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0" y="3"/>
            <a:ext cx="12192000" cy="1076444"/>
          </a:xfrm>
          <a:prstGeom prst="rect">
            <a:avLst/>
          </a:prstGeom>
          <a:solidFill>
            <a:schemeClr val="tx2"/>
          </a:solidFill>
          <a:ln w="9525">
            <a:noFill/>
            <a:miter lim="800000"/>
            <a:headEnd/>
            <a:tailEnd/>
          </a:ln>
        </p:spPr>
        <p:txBody>
          <a:bodyPr anchor="ctr" anchorCtr="0">
            <a:prstTxWarp prst="textNoShape">
              <a:avLst/>
            </a:prstTxWarp>
          </a:bodyPr>
          <a:lstStyle>
            <a:defPPr>
              <a:defRPr lang="en-US"/>
            </a:defPPr>
            <a:lvl1pPr defTabSz="548640">
              <a:defRPr sz="3200">
                <a:solidFill>
                  <a:prstClr val="white"/>
                </a:solidFill>
                <a:latin typeface="Calibri" pitchFamily="-72" charset="0"/>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0" normalizeH="0" baseline="0" noProof="0" dirty="0">
                <a:ln>
                  <a:noFill/>
                </a:ln>
                <a:solidFill>
                  <a:srgbClr val="FFFF00"/>
                </a:solidFill>
                <a:effectLst/>
                <a:uLnTx/>
                <a:uFillTx/>
                <a:latin typeface="Calibri"/>
                <a:ea typeface="+mn-ea"/>
                <a:cs typeface="+mn-cs"/>
              </a:rPr>
              <a:t>Who are we? </a:t>
            </a:r>
            <a:endParaRPr kumimoji="0" lang="en-US" sz="4800" b="0" i="1" u="none" strike="noStrike" kern="1200" cap="none" spc="0" normalizeH="0" baseline="0" noProof="0" dirty="0">
              <a:ln>
                <a:noFill/>
              </a:ln>
              <a:solidFill>
                <a:srgbClr val="FFFF00"/>
              </a:solidFill>
              <a:effectLst/>
              <a:uLnTx/>
              <a:uFillTx/>
              <a:latin typeface="Calibri"/>
              <a:ea typeface="+mn-ea"/>
              <a:cs typeface="+mn-cs"/>
            </a:endParaRPr>
          </a:p>
        </p:txBody>
      </p:sp>
      <p:sp>
        <p:nvSpPr>
          <p:cNvPr id="22530" name="TextBox 18"/>
          <p:cNvSpPr txBox="1">
            <a:spLocks noChangeArrowheads="1"/>
          </p:cNvSpPr>
          <p:nvPr/>
        </p:nvSpPr>
        <p:spPr bwMode="auto">
          <a:xfrm>
            <a:off x="515814" y="1772138"/>
            <a:ext cx="6273786" cy="3539430"/>
          </a:xfrm>
          <a:prstGeom prst="rect">
            <a:avLst/>
          </a:prstGeom>
          <a:solidFill>
            <a:schemeClr val="bg1">
              <a:alpha val="85000"/>
            </a:schemeClr>
          </a:solidFill>
          <a:ln w="9525">
            <a:noFill/>
            <a:miter lim="800000"/>
            <a:headEnd/>
            <a:tailEnd/>
          </a:ln>
        </p:spPr>
        <p:txBody>
          <a:bodyPr wrap="square">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a:ea typeface="+mn-ea"/>
                <a:cs typeface="+mn-cs"/>
              </a:rPr>
              <a:t>International Resource Panel - IRP  </a:t>
            </a:r>
            <a:r>
              <a:rPr kumimoji="0" lang="en-US" sz="3200" b="0" i="1" u="none" strike="noStrike" kern="1200" cap="none" spc="0" normalizeH="0" baseline="0" noProof="0" dirty="0">
                <a:ln>
                  <a:noFill/>
                </a:ln>
                <a:solidFill>
                  <a:srgbClr val="000000"/>
                </a:solidFill>
                <a:effectLst/>
                <a:uLnTx/>
                <a:uFillTx/>
                <a:latin typeface="Calibri"/>
                <a:ea typeface="+mn-ea"/>
                <a:cs typeface="+mn-cs"/>
              </a:rPr>
              <a:t>was launched in 2007 with the idea of creating a science-policy interface</a:t>
            </a:r>
            <a:r>
              <a:rPr kumimoji="0" lang="en-GB" sz="3200" b="0" i="1" u="none" strike="noStrike" kern="1200" cap="none" spc="0" normalizeH="0" baseline="0" noProof="0" dirty="0">
                <a:ln>
                  <a:noFill/>
                </a:ln>
                <a:solidFill>
                  <a:srgbClr val="FF0000"/>
                </a:solidFill>
                <a:effectLst/>
                <a:uLnTx/>
                <a:uFillTx/>
                <a:latin typeface="Calibri"/>
                <a:ea typeface="+mn-ea"/>
                <a:cs typeface="+mn-cs"/>
              </a:rPr>
              <a:t> </a:t>
            </a:r>
            <a:r>
              <a:rPr kumimoji="0" lang="en-GB" sz="3200" b="0" i="1" u="none" strike="noStrike" kern="1200" cap="none" spc="0" normalizeH="0" baseline="0" noProof="0" dirty="0">
                <a:ln>
                  <a:noFill/>
                </a:ln>
                <a:solidFill>
                  <a:srgbClr val="000000"/>
                </a:solidFill>
                <a:effectLst/>
                <a:uLnTx/>
                <a:uFillTx/>
                <a:latin typeface="Calibri"/>
                <a:ea typeface="+mn-ea"/>
                <a:cs typeface="+mn-cs"/>
              </a:rPr>
              <a:t>on the sustainable use of natural resources and in particular their environmental impacts over the full life cycle</a:t>
            </a:r>
          </a:p>
        </p:txBody>
      </p:sp>
      <p:grpSp>
        <p:nvGrpSpPr>
          <p:cNvPr id="2" name="Group 5"/>
          <p:cNvGrpSpPr/>
          <p:nvPr/>
        </p:nvGrpSpPr>
        <p:grpSpPr>
          <a:xfrm>
            <a:off x="7111996" y="1787913"/>
            <a:ext cx="2376264" cy="990832"/>
            <a:chOff x="0" y="1803"/>
            <a:chExt cx="2825593" cy="788624"/>
          </a:xfrm>
          <a:solidFill>
            <a:srgbClr val="66CCFF"/>
          </a:solidFill>
        </p:grpSpPr>
        <p:sp>
          <p:nvSpPr>
            <p:cNvPr id="7" name="Rounded Rectangle 6"/>
            <p:cNvSpPr/>
            <p:nvPr/>
          </p:nvSpPr>
          <p:spPr>
            <a:xfrm>
              <a:off x="0" y="1803"/>
              <a:ext cx="2825593" cy="788624"/>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8" name="Rounded Rectangle 4"/>
            <p:cNvSpPr/>
            <p:nvPr/>
          </p:nvSpPr>
          <p:spPr>
            <a:xfrm>
              <a:off x="72008" y="73811"/>
              <a:ext cx="2571072" cy="609575"/>
            </a:xfrm>
            <a:prstGeom prst="rect">
              <a:avLst/>
            </a:prstGeom>
            <a:grpFill/>
            <a:ln>
              <a:noFill/>
            </a:ln>
          </p:spPr>
          <p:style>
            <a:lnRef idx="0">
              <a:scrgbClr r="0" g="0" b="0"/>
            </a:lnRef>
            <a:fillRef idx="0">
              <a:scrgbClr r="0" g="0" b="0"/>
            </a:fillRef>
            <a:effectRef idx="0">
              <a:scrgbClr r="0" g="0" b="0"/>
            </a:effectRef>
            <a:fontRef idx="minor">
              <a:schemeClr val="lt1"/>
            </a:fontRef>
          </p:style>
          <p:txBody>
            <a:bodyPr lIns="68580" tIns="34291" rIns="68580" bIns="34291" spcCol="1270" anchor="ctr"/>
            <a:lstStyle/>
            <a:p>
              <a:pPr marL="0" marR="0" lvl="0" indent="0" algn="ctr" defTabSz="800080" rtl="0" eaLnBrk="1" fontAlgn="base" latinLnBrk="0" hangingPunct="1">
                <a:lnSpc>
                  <a:spcPct val="90000"/>
                </a:lnSpc>
                <a:spcBef>
                  <a:spcPct val="0"/>
                </a:spcBef>
                <a:spcAft>
                  <a:spcPct val="35000"/>
                </a:spcAft>
                <a:buClrTx/>
                <a:buSzTx/>
                <a:buFontTx/>
                <a:buNone/>
                <a:tabLst/>
                <a:defRPr/>
              </a:pPr>
              <a:r>
                <a:rPr kumimoji="0" lang="en-GB" sz="2000" b="0" i="1" u="none" strike="noStrike" kern="1200" cap="none" spc="0" normalizeH="0" baseline="0" noProof="0" dirty="0">
                  <a:ln>
                    <a:noFill/>
                  </a:ln>
                  <a:solidFill>
                    <a:srgbClr val="FFFFFF"/>
                  </a:solidFill>
                  <a:effectLst/>
                  <a:uLnTx/>
                  <a:uFillTx/>
                  <a:ea typeface="+mn-ea"/>
                  <a:cs typeface="+mn-cs"/>
                </a:rPr>
                <a:t>Climate Change</a:t>
              </a:r>
            </a:p>
          </p:txBody>
        </p:sp>
      </p:grpSp>
      <p:grpSp>
        <p:nvGrpSpPr>
          <p:cNvPr id="3" name="Group 8"/>
          <p:cNvGrpSpPr>
            <a:grpSpLocks/>
          </p:cNvGrpSpPr>
          <p:nvPr/>
        </p:nvGrpSpPr>
        <p:grpSpPr bwMode="auto">
          <a:xfrm>
            <a:off x="7111996" y="2905468"/>
            <a:ext cx="2376264" cy="1036627"/>
            <a:chOff x="0" y="829859"/>
            <a:chExt cx="2825593" cy="788624"/>
          </a:xfrm>
        </p:grpSpPr>
        <p:sp>
          <p:nvSpPr>
            <p:cNvPr id="22543" name="Rounded Rectangle 9"/>
            <p:cNvSpPr>
              <a:spLocks noChangeArrowheads="1"/>
            </p:cNvSpPr>
            <p:nvPr/>
          </p:nvSpPr>
          <p:spPr bwMode="auto">
            <a:xfrm>
              <a:off x="0" y="829859"/>
              <a:ext cx="2825593" cy="788624"/>
            </a:xfrm>
            <a:prstGeom prst="roundRect">
              <a:avLst>
                <a:gd name="adj" fmla="val 16667"/>
              </a:avLst>
            </a:prstGeom>
            <a:solidFill>
              <a:srgbClr val="71B15B"/>
            </a:solidFill>
            <a:ln w="25400">
              <a:no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4000" b="0" i="1" u="none" strike="noStrike" kern="1200" cap="none" spc="0" normalizeH="0" baseline="0" noProof="0" dirty="0">
                <a:ln>
                  <a:noFill/>
                </a:ln>
                <a:solidFill>
                  <a:srgbClr val="000000"/>
                </a:solidFill>
                <a:effectLst/>
                <a:uLnTx/>
                <a:uFillTx/>
                <a:ea typeface="+mn-ea"/>
                <a:cs typeface="+mn-cs"/>
              </a:endParaRPr>
            </a:p>
          </p:txBody>
        </p:sp>
        <p:sp>
          <p:nvSpPr>
            <p:cNvPr id="11" name="Rounded Rectangle 4"/>
            <p:cNvSpPr>
              <a:spLocks noChangeArrowheads="1"/>
            </p:cNvSpPr>
            <p:nvPr/>
          </p:nvSpPr>
          <p:spPr bwMode="auto">
            <a:xfrm>
              <a:off x="144008" y="897608"/>
              <a:ext cx="2571483" cy="682040"/>
            </a:xfrm>
            <a:prstGeom prst="rect">
              <a:avLst/>
            </a:prstGeom>
            <a:solidFill>
              <a:srgbClr val="71B15B"/>
            </a:solidFill>
            <a:ln w="9525">
              <a:noFill/>
              <a:miter lim="800000"/>
              <a:headEnd/>
              <a:tailEnd/>
            </a:ln>
          </p:spPr>
          <p:txBody>
            <a:bodyPr lIns="68580" tIns="34291" rIns="68580" bIns="34291" anchor="ctr">
              <a:prstTxWarp prst="textNoShape">
                <a:avLst/>
              </a:prstTxWarp>
            </a:bodyPr>
            <a:lstStyle/>
            <a:p>
              <a:pPr marL="0" marR="0" lvl="0" indent="0" algn="ctr" defTabSz="800080" rtl="0" eaLnBrk="1" fontAlgn="base" latinLnBrk="0" hangingPunct="1">
                <a:lnSpc>
                  <a:spcPct val="90000"/>
                </a:lnSpc>
                <a:spcBef>
                  <a:spcPct val="0"/>
                </a:spcBef>
                <a:spcAft>
                  <a:spcPct val="35000"/>
                </a:spcAft>
                <a:buClrTx/>
                <a:buSzTx/>
                <a:buFontTx/>
                <a:buNone/>
                <a:tabLst/>
                <a:defRPr/>
              </a:pPr>
              <a:r>
                <a:rPr kumimoji="0" lang="en-GB" sz="2000" b="0" i="1" u="none" strike="noStrike" kern="1200" cap="none" spc="0" normalizeH="0" baseline="0" noProof="0" dirty="0">
                  <a:ln>
                    <a:noFill/>
                  </a:ln>
                  <a:solidFill>
                    <a:srgbClr val="FFFFFF"/>
                  </a:solidFill>
                  <a:effectLst/>
                  <a:uLnTx/>
                  <a:uFillTx/>
                  <a:ea typeface="+mn-ea"/>
                  <a:cs typeface="+mn-cs"/>
                </a:rPr>
                <a:t>Biodiversity Loss</a:t>
              </a:r>
            </a:p>
          </p:txBody>
        </p:sp>
      </p:grpSp>
      <p:grpSp>
        <p:nvGrpSpPr>
          <p:cNvPr id="5" name="Group 17"/>
          <p:cNvGrpSpPr/>
          <p:nvPr/>
        </p:nvGrpSpPr>
        <p:grpSpPr>
          <a:xfrm>
            <a:off x="7111997" y="4222372"/>
            <a:ext cx="2376264" cy="1019941"/>
            <a:chOff x="0" y="3314027"/>
            <a:chExt cx="2825593" cy="788624"/>
          </a:xfrm>
          <a:solidFill>
            <a:srgbClr val="002060"/>
          </a:solidFill>
        </p:grpSpPr>
        <p:sp>
          <p:nvSpPr>
            <p:cNvPr id="19" name="Rounded Rectangle 18"/>
            <p:cNvSpPr/>
            <p:nvPr/>
          </p:nvSpPr>
          <p:spPr>
            <a:xfrm>
              <a:off x="0" y="3314027"/>
              <a:ext cx="2825593" cy="788624"/>
            </a:xfrm>
            <a:prstGeom prst="roundRect">
              <a:avLst/>
            </a:prstGeom>
            <a:grp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GB"/>
            </a:p>
          </p:txBody>
        </p:sp>
        <p:sp>
          <p:nvSpPr>
            <p:cNvPr id="20" name="Rounded Rectangle 4"/>
            <p:cNvSpPr/>
            <p:nvPr/>
          </p:nvSpPr>
          <p:spPr>
            <a:xfrm>
              <a:off x="72008" y="3385217"/>
              <a:ext cx="2643080" cy="607748"/>
            </a:xfrm>
            <a:prstGeom prst="rect">
              <a:avLst/>
            </a:prstGeom>
            <a:grpFill/>
            <a:ln>
              <a:noFill/>
            </a:ln>
          </p:spPr>
          <p:style>
            <a:lnRef idx="0">
              <a:scrgbClr r="0" g="0" b="0"/>
            </a:lnRef>
            <a:fillRef idx="0">
              <a:scrgbClr r="0" g="0" b="0"/>
            </a:fillRef>
            <a:effectRef idx="0">
              <a:scrgbClr r="0" g="0" b="0"/>
            </a:effectRef>
            <a:fontRef idx="minor">
              <a:schemeClr val="lt1"/>
            </a:fontRef>
          </p:style>
          <p:txBody>
            <a:bodyPr lIns="68580" tIns="34291" rIns="68580" bIns="34291" spcCol="1270" anchor="ctr"/>
            <a:lstStyle/>
            <a:p>
              <a:pPr marL="0" marR="0" lvl="0" indent="0" algn="ctr" defTabSz="800080" rtl="0" eaLnBrk="1" fontAlgn="base" latinLnBrk="0" hangingPunct="1">
                <a:lnSpc>
                  <a:spcPct val="90000"/>
                </a:lnSpc>
                <a:spcBef>
                  <a:spcPct val="0"/>
                </a:spcBef>
                <a:spcAft>
                  <a:spcPct val="3500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Resource </a:t>
              </a:r>
              <a:r>
                <a:rPr lang="en-US" sz="2000" i="1" dirty="0">
                  <a:solidFill>
                    <a:srgbClr val="FFFFFF"/>
                  </a:solidFill>
                </a:rPr>
                <a:t>Management</a:t>
              </a:r>
              <a:endParaRPr kumimoji="0" lang="en-GB" sz="2000" b="0" i="1" u="none" strike="noStrike" kern="1200" cap="none" spc="0" normalizeH="0" baseline="0" noProof="0" dirty="0">
                <a:ln>
                  <a:noFill/>
                </a:ln>
                <a:solidFill>
                  <a:srgbClr val="FFFFFF"/>
                </a:solidFill>
                <a:effectLst/>
                <a:uLnTx/>
                <a:uFillTx/>
                <a:ea typeface="+mn-ea"/>
                <a:cs typeface="+mn-cs"/>
              </a:endParaRPr>
            </a:p>
          </p:txBody>
        </p:sp>
      </p:grpSp>
      <p:sp>
        <p:nvSpPr>
          <p:cNvPr id="23" name="TextBox 22"/>
          <p:cNvSpPr txBox="1"/>
          <p:nvPr/>
        </p:nvSpPr>
        <p:spPr>
          <a:xfrm>
            <a:off x="9776292" y="3008107"/>
            <a:ext cx="1907704" cy="646331"/>
          </a:xfrm>
          <a:prstGeom prst="rect">
            <a:avLst/>
          </a:prstGeom>
          <a:solidFill>
            <a:srgbClr val="FFFFFF">
              <a:alpha val="38824"/>
            </a:srgbClr>
          </a:solidFill>
        </p:spPr>
        <p:txBody>
          <a:bodyPr wrap="square"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charset="0"/>
              </a:rPr>
              <a:t>IPBES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Arial" charset="0"/>
            </a:endParaRPr>
          </a:p>
        </p:txBody>
      </p:sp>
      <p:pic>
        <p:nvPicPr>
          <p:cNvPr id="30" name="Picture 2" descr="P:\PUBLIC\RESOURCE PANEL\Events\2012\Rio+20\IRP_RioSideEvent_files\image320.png"/>
          <p:cNvPicPr>
            <a:picLocks noChangeAspect="1" noChangeArrowheads="1"/>
          </p:cNvPicPr>
          <p:nvPr/>
        </p:nvPicPr>
        <p:blipFill>
          <a:blip r:embed="rId3"/>
          <a:srcRect/>
          <a:stretch>
            <a:fillRect/>
          </a:stretch>
        </p:blipFill>
        <p:spPr bwMode="auto">
          <a:xfrm>
            <a:off x="9651996" y="4226314"/>
            <a:ext cx="2133600" cy="1031487"/>
          </a:xfrm>
          <a:prstGeom prst="rect">
            <a:avLst/>
          </a:prstGeom>
          <a:noFill/>
        </p:spPr>
      </p:pic>
      <p:pic>
        <p:nvPicPr>
          <p:cNvPr id="21"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206" y="1787914"/>
            <a:ext cx="1667991" cy="9314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Bild in Originalgröße anzeige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6073" y="2936419"/>
            <a:ext cx="1551524" cy="985095"/>
          </a:xfrm>
          <a:prstGeom prst="rect">
            <a:avLst/>
          </a:prstGeom>
          <a:noFill/>
          <a:extLst>
            <a:ext uri="{909E8E84-426E-40DD-AFC4-6F175D3DCCD1}">
              <a14:hiddenFill xmlns:a14="http://schemas.microsoft.com/office/drawing/2010/main">
                <a:solidFill>
                  <a:srgbClr val="FFFFFF"/>
                </a:solidFill>
              </a14:hiddenFill>
            </a:ext>
          </a:extLst>
        </p:spPr>
      </p:pic>
      <p:sp>
        <p:nvSpPr>
          <p:cNvPr id="17" name="Down Arrow 16"/>
          <p:cNvSpPr/>
          <p:nvPr/>
        </p:nvSpPr>
        <p:spPr>
          <a:xfrm flipV="1">
            <a:off x="7752858" y="5257801"/>
            <a:ext cx="1117600" cy="1378071"/>
          </a:xfrm>
          <a:prstGeom prst="downArrow">
            <a:avLst>
              <a:gd name="adj1" fmla="val 50000"/>
              <a:gd name="adj2" fmla="val 5495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2689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sualizing All the Biomass on Earth">
            <a:extLst>
              <a:ext uri="{FF2B5EF4-FFF2-40B4-BE49-F238E27FC236}">
                <a16:creationId xmlns:a16="http://schemas.microsoft.com/office/drawing/2014/main" id="{FE2B90FA-9A56-544E-883C-A65BDAAFA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91" y="-649693"/>
            <a:ext cx="4612971" cy="11742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sualizing All the Biomass on Earth">
            <a:extLst>
              <a:ext uri="{FF2B5EF4-FFF2-40B4-BE49-F238E27FC236}">
                <a16:creationId xmlns:a16="http://schemas.microsoft.com/office/drawing/2014/main" id="{2F4D0198-537B-C54F-9EE0-1278656E0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138" y="-7302665"/>
            <a:ext cx="4612971" cy="11742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2AF71A-E571-134D-A030-8A370FD64AA1}"/>
              </a:ext>
            </a:extLst>
          </p:cNvPr>
          <p:cNvSpPr txBox="1"/>
          <p:nvPr/>
        </p:nvSpPr>
        <p:spPr>
          <a:xfrm>
            <a:off x="6531366" y="4529665"/>
            <a:ext cx="4475301" cy="1261884"/>
          </a:xfrm>
          <a:prstGeom prst="rect">
            <a:avLst/>
          </a:prstGeom>
          <a:noFill/>
        </p:spPr>
        <p:txBody>
          <a:bodyPr wrap="square" rtlCol="0">
            <a:spAutoFit/>
          </a:bodyPr>
          <a:lstStyle/>
          <a:p>
            <a:pPr algn="ctr"/>
            <a:r>
              <a:rPr lang="en-GB" sz="4400" i="1">
                <a:solidFill>
                  <a:srgbClr val="C00000"/>
                </a:solidFill>
              </a:rPr>
              <a:t>Biomass of Life</a:t>
            </a:r>
          </a:p>
          <a:p>
            <a:pPr algn="ctr"/>
            <a:r>
              <a:rPr lang="en-GB" sz="3200" i="1">
                <a:solidFill>
                  <a:srgbClr val="002060"/>
                </a:solidFill>
              </a:rPr>
              <a:t>Humans in Perspective </a:t>
            </a:r>
          </a:p>
        </p:txBody>
      </p:sp>
      <p:sp>
        <p:nvSpPr>
          <p:cNvPr id="5" name="TextBox 4">
            <a:extLst>
              <a:ext uri="{FF2B5EF4-FFF2-40B4-BE49-F238E27FC236}">
                <a16:creationId xmlns:a16="http://schemas.microsoft.com/office/drawing/2014/main" id="{CE7053A3-52AE-8E47-BC11-9433B50EFDE2}"/>
              </a:ext>
            </a:extLst>
          </p:cNvPr>
          <p:cNvSpPr txBox="1"/>
          <p:nvPr/>
        </p:nvSpPr>
        <p:spPr>
          <a:xfrm>
            <a:off x="7811162" y="5685133"/>
            <a:ext cx="2009276" cy="276999"/>
          </a:xfrm>
          <a:prstGeom prst="rect">
            <a:avLst/>
          </a:prstGeom>
          <a:noFill/>
        </p:spPr>
        <p:txBody>
          <a:bodyPr wrap="square" rtlCol="0">
            <a:spAutoFit/>
          </a:bodyPr>
          <a:lstStyle/>
          <a:p>
            <a:r>
              <a:rPr lang="en-GB" sz="1200" i="1"/>
              <a:t>Source: </a:t>
            </a:r>
            <a:r>
              <a:rPr lang="en-GB" sz="1200" i="1" err="1"/>
              <a:t>Visualcapitalist.com</a:t>
            </a:r>
            <a:endParaRPr lang="en-GB" sz="1200" i="1"/>
          </a:p>
        </p:txBody>
      </p:sp>
    </p:spTree>
    <p:extLst>
      <p:ext uri="{BB962C8B-B14F-4D97-AF65-F5344CB8AC3E}">
        <p14:creationId xmlns:p14="http://schemas.microsoft.com/office/powerpoint/2010/main" val="4600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made mass">
            <a:extLst>
              <a:ext uri="{FF2B5EF4-FFF2-40B4-BE49-F238E27FC236}">
                <a16:creationId xmlns:a16="http://schemas.microsoft.com/office/drawing/2014/main" id="{47E980B9-BE4A-F748-AE0D-8B87AE3A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30" y="2"/>
            <a:ext cx="3495393" cy="8929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uman-made mass">
            <a:extLst>
              <a:ext uri="{FF2B5EF4-FFF2-40B4-BE49-F238E27FC236}">
                <a16:creationId xmlns:a16="http://schemas.microsoft.com/office/drawing/2014/main" id="{83CC6505-A5C1-A240-BDA5-9CA608118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185" y="-8616897"/>
            <a:ext cx="5572327" cy="14235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455758-2D8E-7840-BA1C-3565D9E73511}"/>
              </a:ext>
            </a:extLst>
          </p:cNvPr>
          <p:cNvSpPr txBox="1"/>
          <p:nvPr/>
        </p:nvSpPr>
        <p:spPr>
          <a:xfrm>
            <a:off x="5293897" y="-12032"/>
            <a:ext cx="6244384" cy="2346157"/>
          </a:xfrm>
          <a:prstGeom prst="rect">
            <a:avLst/>
          </a:prstGeom>
          <a:solidFill>
            <a:schemeClr val="bg1"/>
          </a:solidFill>
        </p:spPr>
        <p:txBody>
          <a:bodyPr wrap="square" rtlCol="0">
            <a:spAutoFit/>
          </a:bodyPr>
          <a:lstStyle/>
          <a:p>
            <a:endParaRPr lang="en-GB"/>
          </a:p>
        </p:txBody>
      </p:sp>
      <p:sp>
        <p:nvSpPr>
          <p:cNvPr id="4" name="Striped Right Arrow 3">
            <a:extLst>
              <a:ext uri="{FF2B5EF4-FFF2-40B4-BE49-F238E27FC236}">
                <a16:creationId xmlns:a16="http://schemas.microsoft.com/office/drawing/2014/main" id="{3BC43183-9D0E-754F-86B4-27F617EE99DB}"/>
              </a:ext>
            </a:extLst>
          </p:cNvPr>
          <p:cNvSpPr/>
          <p:nvPr/>
        </p:nvSpPr>
        <p:spPr>
          <a:xfrm>
            <a:off x="4680272" y="3380872"/>
            <a:ext cx="958317" cy="649705"/>
          </a:xfrm>
          <a:prstGeom prst="striped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46DF89-F5F0-9042-973A-1281D5ABEF55}"/>
              </a:ext>
            </a:extLst>
          </p:cNvPr>
          <p:cNvSpPr txBox="1"/>
          <p:nvPr/>
        </p:nvSpPr>
        <p:spPr>
          <a:xfrm>
            <a:off x="9504953" y="5618735"/>
            <a:ext cx="2009276" cy="276999"/>
          </a:xfrm>
          <a:prstGeom prst="rect">
            <a:avLst/>
          </a:prstGeom>
          <a:noFill/>
        </p:spPr>
        <p:txBody>
          <a:bodyPr wrap="square" rtlCol="0">
            <a:spAutoFit/>
          </a:bodyPr>
          <a:lstStyle/>
          <a:p>
            <a:r>
              <a:rPr lang="en-GB" sz="1200" i="1"/>
              <a:t>Source: </a:t>
            </a:r>
            <a:r>
              <a:rPr lang="en-GB" sz="1200" i="1" err="1"/>
              <a:t>Visualcapitalist.com</a:t>
            </a:r>
            <a:endParaRPr lang="en-GB" sz="1200" i="1"/>
          </a:p>
        </p:txBody>
      </p:sp>
      <p:sp>
        <p:nvSpPr>
          <p:cNvPr id="5" name="Doughnut 4">
            <a:extLst>
              <a:ext uri="{FF2B5EF4-FFF2-40B4-BE49-F238E27FC236}">
                <a16:creationId xmlns:a16="http://schemas.microsoft.com/office/drawing/2014/main" id="{19A2EA48-A74D-664C-A69A-35550CFBEC6F}"/>
              </a:ext>
            </a:extLst>
          </p:cNvPr>
          <p:cNvSpPr/>
          <p:nvPr/>
        </p:nvSpPr>
        <p:spPr>
          <a:xfrm>
            <a:off x="9107078" y="2636443"/>
            <a:ext cx="2183987" cy="852005"/>
          </a:xfrm>
          <a:prstGeom prst="donut">
            <a:avLst>
              <a:gd name="adj" fmla="val 4989"/>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585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8"/>
          <p:cNvSpPr/>
          <p:nvPr/>
        </p:nvSpPr>
        <p:spPr>
          <a:xfrm>
            <a:off x="548262" y="2466987"/>
            <a:ext cx="5512808" cy="3663648"/>
          </a:xfrm>
          <a:custGeom>
            <a:avLst/>
            <a:gdLst/>
            <a:ahLst/>
            <a:cxnLst/>
            <a:rect l="l" t="t" r="r" b="b"/>
            <a:pathLst>
              <a:path w="8269212" h="5495472" extrusionOk="0">
                <a:moveTo>
                  <a:pt x="0" y="0"/>
                </a:moveTo>
                <a:lnTo>
                  <a:pt x="8269212" y="0"/>
                </a:lnTo>
                <a:lnTo>
                  <a:pt x="8269212" y="5495472"/>
                </a:lnTo>
                <a:lnTo>
                  <a:pt x="0" y="5495472"/>
                </a:lnTo>
                <a:lnTo>
                  <a:pt x="0" y="0"/>
                </a:lnTo>
                <a:close/>
              </a:path>
            </a:pathLst>
          </a:custGeom>
          <a:blipFill rotWithShape="1">
            <a:blip r:embed="rId3">
              <a:alphaModFix/>
            </a:blip>
            <a:stretch>
              <a:fillRect/>
            </a:stretch>
          </a:blipFill>
          <a:ln>
            <a:noFill/>
          </a:ln>
        </p:spPr>
        <p:txBody>
          <a:bodyPr/>
          <a:lstStyle/>
          <a:p>
            <a:endParaRPr lang="nl-BE" sz="1200"/>
          </a:p>
        </p:txBody>
      </p:sp>
      <p:sp>
        <p:nvSpPr>
          <p:cNvPr id="355" name="Google Shape;355;p8"/>
          <p:cNvSpPr/>
          <p:nvPr/>
        </p:nvSpPr>
        <p:spPr>
          <a:xfrm>
            <a:off x="6295942" y="2480842"/>
            <a:ext cx="5486110" cy="3588561"/>
          </a:xfrm>
          <a:custGeom>
            <a:avLst/>
            <a:gdLst/>
            <a:ahLst/>
            <a:cxnLst/>
            <a:rect l="l" t="t" r="r" b="b"/>
            <a:pathLst>
              <a:path w="8229165" h="5382842" extrusionOk="0">
                <a:moveTo>
                  <a:pt x="0" y="0"/>
                </a:moveTo>
                <a:lnTo>
                  <a:pt x="8229165" y="0"/>
                </a:lnTo>
                <a:lnTo>
                  <a:pt x="8229165" y="5382842"/>
                </a:lnTo>
                <a:lnTo>
                  <a:pt x="0" y="5382842"/>
                </a:lnTo>
                <a:lnTo>
                  <a:pt x="0" y="0"/>
                </a:lnTo>
                <a:close/>
              </a:path>
            </a:pathLst>
          </a:custGeom>
          <a:blipFill rotWithShape="1">
            <a:blip r:embed="rId4">
              <a:alphaModFix/>
            </a:blip>
            <a:stretch>
              <a:fillRect/>
            </a:stretch>
          </a:blipFill>
          <a:ln>
            <a:noFill/>
          </a:ln>
        </p:spPr>
        <p:txBody>
          <a:bodyPr/>
          <a:lstStyle/>
          <a:p>
            <a:endParaRPr lang="nl-BE" sz="1200"/>
          </a:p>
        </p:txBody>
      </p:sp>
      <p:sp>
        <p:nvSpPr>
          <p:cNvPr id="358" name="Google Shape;358;p8"/>
          <p:cNvSpPr txBox="1"/>
          <p:nvPr/>
        </p:nvSpPr>
        <p:spPr>
          <a:xfrm>
            <a:off x="1144013" y="1006861"/>
            <a:ext cx="5083424" cy="1477328"/>
          </a:xfrm>
          <a:prstGeom prst="rect">
            <a:avLst/>
          </a:prstGeom>
          <a:noFill/>
          <a:ln>
            <a:noFill/>
          </a:ln>
        </p:spPr>
        <p:txBody>
          <a:bodyPr spcFirstLastPara="1" wrap="square" lIns="0" tIns="0" rIns="0" bIns="0" anchor="t" anchorCtr="0">
            <a:spAutoFit/>
          </a:bodyPr>
          <a:lstStyle/>
          <a:p>
            <a:r>
              <a:rPr lang="en-GB" sz="2400" i="1" dirty="0">
                <a:latin typeface="Calibri" panose="020F0502020204030204" pitchFamily="34" charset="0"/>
                <a:ea typeface="Century Gothic" panose="020B0502020202020204" pitchFamily="34" charset="0"/>
              </a:rPr>
              <a:t>G</a:t>
            </a:r>
            <a:r>
              <a:rPr lang="en-GB" sz="2400" i="1" dirty="0">
                <a:effectLst/>
                <a:latin typeface="Calibri" panose="020F0502020204030204" pitchFamily="34" charset="0"/>
                <a:ea typeface="Century Gothic" panose="020B0502020202020204" pitchFamily="34" charset="0"/>
              </a:rPr>
              <a:t>lobal Material </a:t>
            </a:r>
            <a:r>
              <a:rPr lang="en-GB" sz="2400" i="1" dirty="0">
                <a:latin typeface="Calibri" panose="020F0502020204030204" pitchFamily="34" charset="0"/>
                <a:ea typeface="Century Gothic" panose="020B0502020202020204" pitchFamily="34" charset="0"/>
              </a:rPr>
              <a:t>U</a:t>
            </a:r>
            <a:r>
              <a:rPr lang="en-GB" sz="2400" i="1" dirty="0">
                <a:effectLst/>
                <a:latin typeface="Calibri" panose="020F0502020204030204" pitchFamily="34" charset="0"/>
                <a:ea typeface="Century Gothic" panose="020B0502020202020204" pitchFamily="34" charset="0"/>
              </a:rPr>
              <a:t>se has increased </a:t>
            </a:r>
            <a:r>
              <a:rPr lang="en-GB" sz="2400" i="1" dirty="0">
                <a:latin typeface="Calibri" panose="020F0502020204030204" pitchFamily="34" charset="0"/>
                <a:ea typeface="Century Gothic" panose="020B0502020202020204" pitchFamily="34" charset="0"/>
              </a:rPr>
              <a:t>for more than a factor of 3</a:t>
            </a:r>
            <a:r>
              <a:rPr lang="en-GB" sz="2400" i="1" dirty="0">
                <a:effectLst/>
                <a:latin typeface="Calibri" panose="020F0502020204030204" pitchFamily="34" charset="0"/>
                <a:ea typeface="Century Gothic" panose="020B0502020202020204" pitchFamily="34" charset="0"/>
              </a:rPr>
              <a:t> since 1970 due to urbanisation and industrialisation (and population growth) </a:t>
            </a:r>
            <a:r>
              <a:rPr lang="en-GB" sz="2400" i="1" dirty="0">
                <a:latin typeface="Calibri" panose="020F0502020204030204" pitchFamily="34" charset="0"/>
                <a:ea typeface="Century Gothic" panose="020B0502020202020204" pitchFamily="34" charset="0"/>
              </a:rPr>
              <a:t>-</a:t>
            </a:r>
            <a:r>
              <a:rPr lang="en-GB" sz="2400" i="1" dirty="0">
                <a:effectLst/>
                <a:latin typeface="Calibri" panose="020F0502020204030204" pitchFamily="34" charset="0"/>
                <a:ea typeface="Century Gothic" panose="020B0502020202020204" pitchFamily="34" charset="0"/>
              </a:rPr>
              <a:t> 2.3% per year </a:t>
            </a:r>
            <a:endParaRPr sz="1600" i="1" dirty="0"/>
          </a:p>
        </p:txBody>
      </p:sp>
      <p:sp>
        <p:nvSpPr>
          <p:cNvPr id="359" name="Google Shape;359;p8"/>
          <p:cNvSpPr txBox="1"/>
          <p:nvPr/>
        </p:nvSpPr>
        <p:spPr>
          <a:xfrm>
            <a:off x="1085601" y="6087372"/>
            <a:ext cx="4598572" cy="553998"/>
          </a:xfrm>
          <a:prstGeom prst="rect">
            <a:avLst/>
          </a:prstGeom>
          <a:noFill/>
          <a:ln>
            <a:noFill/>
          </a:ln>
        </p:spPr>
        <p:txBody>
          <a:bodyPr spcFirstLastPara="1" wrap="square" lIns="0" tIns="0" rIns="0" bIns="0" anchor="t" anchorCtr="0">
            <a:spAutoFit/>
          </a:bodyPr>
          <a:lstStyle/>
          <a:p>
            <a:pPr algn="ctr"/>
            <a:r>
              <a:rPr lang="en-US" i="1" dirty="0">
                <a:solidFill>
                  <a:srgbClr val="545454"/>
                </a:solidFill>
                <a:ea typeface="Montserrat"/>
                <a:cs typeface="Montserrat"/>
                <a:sym typeface="Montserrat"/>
              </a:rPr>
              <a:t>Global material extraction, four main material categories, 1970 – 2024, million tones.</a:t>
            </a:r>
            <a:endParaRPr i="1" dirty="0"/>
          </a:p>
        </p:txBody>
      </p:sp>
      <p:sp>
        <p:nvSpPr>
          <p:cNvPr id="360" name="Google Shape;360;p8"/>
          <p:cNvSpPr txBox="1"/>
          <p:nvPr/>
        </p:nvSpPr>
        <p:spPr>
          <a:xfrm>
            <a:off x="6892239" y="6074060"/>
            <a:ext cx="4613961" cy="553998"/>
          </a:xfrm>
          <a:prstGeom prst="rect">
            <a:avLst/>
          </a:prstGeom>
          <a:noFill/>
          <a:ln>
            <a:noFill/>
          </a:ln>
        </p:spPr>
        <p:txBody>
          <a:bodyPr spcFirstLastPara="1" wrap="square" lIns="0" tIns="0" rIns="0" bIns="0" anchor="t" anchorCtr="0">
            <a:spAutoFit/>
          </a:bodyPr>
          <a:lstStyle/>
          <a:p>
            <a:pPr algn="ctr"/>
            <a:r>
              <a:rPr lang="en-US" i="1" dirty="0">
                <a:solidFill>
                  <a:srgbClr val="545454"/>
                </a:solidFill>
                <a:ea typeface="Montserrat"/>
                <a:cs typeface="Montserrat"/>
                <a:sym typeface="Montserrat"/>
              </a:rPr>
              <a:t>Global material extraction, four main material categories, 1970-2020, shares</a:t>
            </a:r>
            <a:endParaRPr i="1" dirty="0"/>
          </a:p>
        </p:txBody>
      </p:sp>
      <p:grpSp>
        <p:nvGrpSpPr>
          <p:cNvPr id="362" name="Google Shape;362;p8"/>
          <p:cNvGrpSpPr/>
          <p:nvPr/>
        </p:nvGrpSpPr>
        <p:grpSpPr>
          <a:xfrm>
            <a:off x="9846247" y="419225"/>
            <a:ext cx="1864987" cy="641757"/>
            <a:chOff x="2663371" y="0"/>
            <a:chExt cx="3729974" cy="1283514"/>
          </a:xfrm>
        </p:grpSpPr>
        <p:sp>
          <p:nvSpPr>
            <p:cNvPr id="363" name="Google Shape;363;p8"/>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5">
                <a:alphaModFix/>
              </a:blip>
              <a:stretch>
                <a:fillRect/>
              </a:stretch>
            </a:blipFill>
            <a:ln>
              <a:noFill/>
            </a:ln>
          </p:spPr>
          <p:txBody>
            <a:bodyPr/>
            <a:lstStyle/>
            <a:p>
              <a:endParaRPr lang="nl-BE" sz="1200"/>
            </a:p>
          </p:txBody>
        </p:sp>
        <p:sp>
          <p:nvSpPr>
            <p:cNvPr id="364" name="Google Shape;364;p8"/>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6">
                <a:alphaModFix/>
              </a:blip>
              <a:stretch>
                <a:fillRect/>
              </a:stretch>
            </a:blipFill>
            <a:ln>
              <a:noFill/>
            </a:ln>
          </p:spPr>
          <p:txBody>
            <a:bodyPr/>
            <a:lstStyle/>
            <a:p>
              <a:endParaRPr lang="nl-BE" sz="1200"/>
            </a:p>
          </p:txBody>
        </p:sp>
      </p:grpSp>
      <p:sp>
        <p:nvSpPr>
          <p:cNvPr id="2" name="TextBox 1">
            <a:extLst>
              <a:ext uri="{FF2B5EF4-FFF2-40B4-BE49-F238E27FC236}">
                <a16:creationId xmlns:a16="http://schemas.microsoft.com/office/drawing/2014/main" id="{BFAB190C-26A3-2075-0E5D-F48F75A965A1}"/>
              </a:ext>
            </a:extLst>
          </p:cNvPr>
          <p:cNvSpPr txBox="1"/>
          <p:nvPr/>
        </p:nvSpPr>
        <p:spPr>
          <a:xfrm>
            <a:off x="1029189" y="337330"/>
            <a:ext cx="8561378" cy="569387"/>
          </a:xfrm>
          <a:prstGeom prst="rect">
            <a:avLst/>
          </a:prstGeom>
          <a:noFill/>
        </p:spPr>
        <p:txBody>
          <a:bodyPr wrap="square" rtlCol="0">
            <a:spAutoFit/>
          </a:bodyPr>
          <a:lstStyle>
            <a:defPPr>
              <a:defRPr lang="en-US"/>
            </a:defPPr>
            <a:lvl1pPr>
              <a:defRPr sz="2800">
                <a:solidFill>
                  <a:srgbClr val="5D924C"/>
                </a:solidFill>
              </a:defRPr>
            </a:lvl1pPr>
          </a:lstStyle>
          <a:p>
            <a:r>
              <a:rPr lang="en-GB" sz="3100" i="1">
                <a:solidFill>
                  <a:srgbClr val="C00000"/>
                </a:solidFill>
              </a:rPr>
              <a:t>Trends: </a:t>
            </a:r>
            <a:r>
              <a:rPr lang="en-GB" sz="3100" i="1">
                <a:solidFill>
                  <a:srgbClr val="002060"/>
                </a:solidFill>
              </a:rPr>
              <a:t>Global Material Use and Share in 1970-2023</a:t>
            </a:r>
          </a:p>
        </p:txBody>
      </p:sp>
      <p:sp>
        <p:nvSpPr>
          <p:cNvPr id="4" name="Google Shape;358;p8">
            <a:extLst>
              <a:ext uri="{FF2B5EF4-FFF2-40B4-BE49-F238E27FC236}">
                <a16:creationId xmlns:a16="http://schemas.microsoft.com/office/drawing/2014/main" id="{08F007FE-76D8-63FE-6205-426EFBDE3703}"/>
              </a:ext>
            </a:extLst>
          </p:cNvPr>
          <p:cNvSpPr txBox="1"/>
          <p:nvPr/>
        </p:nvSpPr>
        <p:spPr>
          <a:xfrm>
            <a:off x="7046051" y="1009748"/>
            <a:ext cx="4425520" cy="1477328"/>
          </a:xfrm>
          <a:prstGeom prst="rect">
            <a:avLst/>
          </a:prstGeom>
          <a:noFill/>
          <a:ln>
            <a:noFill/>
          </a:ln>
        </p:spPr>
        <p:txBody>
          <a:bodyPr spcFirstLastPara="1" wrap="square" lIns="0" tIns="0" rIns="0" bIns="0" anchor="t" anchorCtr="0">
            <a:spAutoFit/>
          </a:bodyPr>
          <a:lstStyle/>
          <a:p>
            <a:r>
              <a:rPr lang="en-GB" sz="2400" i="1" dirty="0">
                <a:effectLst/>
                <a:latin typeface="Calibri" panose="020F0502020204030204" pitchFamily="34" charset="0"/>
                <a:ea typeface="Century Gothic" panose="020B0502020202020204" pitchFamily="34" charset="0"/>
              </a:rPr>
              <a:t>… which is </a:t>
            </a:r>
            <a:r>
              <a:rPr lang="en-GB" sz="2400" i="1" dirty="0">
                <a:latin typeface="Calibri" panose="020F0502020204030204" pitchFamily="34" charset="0"/>
                <a:ea typeface="Century Gothic" panose="020B0502020202020204" pitchFamily="34" charset="0"/>
              </a:rPr>
              <a:t>increasing also the share of Non-Metallic Minerals in Global Material Use </a:t>
            </a:r>
          </a:p>
          <a:p>
            <a:r>
              <a:rPr lang="en-GB" sz="2400" i="1" dirty="0">
                <a:solidFill>
                  <a:srgbClr val="C00000"/>
                </a:solidFill>
                <a:latin typeface="Calibri" panose="020F0502020204030204" pitchFamily="34" charset="0"/>
                <a:ea typeface="Century Gothic" panose="020B0502020202020204" pitchFamily="34" charset="0"/>
              </a:rPr>
              <a:t>(Main Asia-Pacific Region Impact)</a:t>
            </a:r>
            <a:endParaRPr sz="1600" i="1" dirty="0">
              <a:solidFill>
                <a:srgbClr val="C00000"/>
              </a:solidFill>
            </a:endParaRPr>
          </a:p>
        </p:txBody>
      </p:sp>
      <p:sp>
        <p:nvSpPr>
          <p:cNvPr id="3" name="Frame 2">
            <a:extLst>
              <a:ext uri="{FF2B5EF4-FFF2-40B4-BE49-F238E27FC236}">
                <a16:creationId xmlns:a16="http://schemas.microsoft.com/office/drawing/2014/main" id="{75C5DCFD-7BD6-A444-1E6E-C7B946360CC5}"/>
              </a:ext>
            </a:extLst>
          </p:cNvPr>
          <p:cNvSpPr>
            <a:spLocks noChangeAspect="1"/>
          </p:cNvSpPr>
          <p:nvPr/>
        </p:nvSpPr>
        <p:spPr>
          <a:xfrm>
            <a:off x="6913425" y="2617389"/>
            <a:ext cx="4675906" cy="1331157"/>
          </a:xfrm>
          <a:prstGeom prst="frame">
            <a:avLst>
              <a:gd name="adj1" fmla="val 122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040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p:bldP spid="355" grpId="0" animBg="1"/>
      <p:bldP spid="358" grpId="0"/>
      <p:bldP spid="359" grpId="0"/>
      <p:bldP spid="360"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95CD-0527-AAE7-4B60-826A1FD8273F}"/>
              </a:ext>
            </a:extLst>
          </p:cNvPr>
          <p:cNvSpPr>
            <a:spLocks noGrp="1"/>
          </p:cNvSpPr>
          <p:nvPr>
            <p:ph type="title"/>
          </p:nvPr>
        </p:nvSpPr>
        <p:spPr>
          <a:xfrm>
            <a:off x="1036078" y="365125"/>
            <a:ext cx="9511268" cy="1325563"/>
          </a:xfrm>
          <a:ln>
            <a:noFill/>
          </a:ln>
        </p:spPr>
        <p:txBody>
          <a:bodyPr>
            <a:normAutofit/>
          </a:bodyPr>
          <a:lstStyle/>
          <a:p>
            <a:r>
              <a:rPr lang="en-US" sz="3600" i="1" dirty="0">
                <a:solidFill>
                  <a:srgbClr val="C00000"/>
                </a:solidFill>
                <a:latin typeface="+mn-lt"/>
                <a:ea typeface="Roboto" charset="0"/>
                <a:cs typeface="Roboto" charset="0"/>
              </a:rPr>
              <a:t>Definition: </a:t>
            </a:r>
            <a:r>
              <a:rPr lang="en-US" sz="3600" i="1" dirty="0">
                <a:solidFill>
                  <a:srgbClr val="002060"/>
                </a:solidFill>
                <a:latin typeface="+mn-lt"/>
                <a:ea typeface="Roboto" charset="0"/>
                <a:cs typeface="Roboto" charset="0"/>
              </a:rPr>
              <a:t>Material footprint</a:t>
            </a:r>
            <a:endParaRPr lang="en-US" sz="3600" i="1" dirty="0">
              <a:latin typeface="+mn-lt"/>
              <a:ea typeface="Roboto" charset="0"/>
              <a:cs typeface="Roboto" charset="0"/>
            </a:endParaRPr>
          </a:p>
        </p:txBody>
      </p:sp>
      <p:sp>
        <p:nvSpPr>
          <p:cNvPr id="31" name="TextBox 30">
            <a:extLst>
              <a:ext uri="{FF2B5EF4-FFF2-40B4-BE49-F238E27FC236}">
                <a16:creationId xmlns:a16="http://schemas.microsoft.com/office/drawing/2014/main" id="{5C0A343D-DDCD-979E-5B18-5FEEB539B2A7}"/>
              </a:ext>
            </a:extLst>
          </p:cNvPr>
          <p:cNvSpPr txBox="1"/>
          <p:nvPr/>
        </p:nvSpPr>
        <p:spPr>
          <a:xfrm>
            <a:off x="1036078" y="2621480"/>
            <a:ext cx="10396940" cy="3570208"/>
          </a:xfrm>
          <a:prstGeom prst="rect">
            <a:avLst/>
          </a:prstGeom>
          <a:noFill/>
        </p:spPr>
        <p:txBody>
          <a:bodyPr wrap="square">
            <a:spAutoFit/>
          </a:bodyPr>
          <a:lstStyle/>
          <a:p>
            <a:pPr algn="l"/>
            <a:r>
              <a:rPr lang="en-GB" sz="2600" b="0" i="1" u="none" strike="noStrike" dirty="0">
                <a:solidFill>
                  <a:srgbClr val="002060"/>
                </a:solidFill>
                <a:effectLst/>
              </a:rPr>
              <a:t>Primary materials associated with final demand, independently of where they are sourced (domestically or abroad) </a:t>
            </a:r>
          </a:p>
          <a:p>
            <a:pPr algn="l"/>
            <a:endParaRPr lang="en-GB" sz="2600" b="0" i="1" u="none" strike="noStrike" dirty="0">
              <a:solidFill>
                <a:srgbClr val="002060"/>
              </a:solidFill>
              <a:effectLst/>
            </a:endParaRPr>
          </a:p>
          <a:p>
            <a:pPr algn="l"/>
            <a:r>
              <a:rPr lang="en-GB" sz="2600" b="0" i="1" u="none" strike="noStrike" dirty="0">
                <a:solidFill>
                  <a:srgbClr val="C00000"/>
                </a:solidFill>
                <a:effectLst/>
              </a:rPr>
              <a:t>Material Footprint = Domestic Extraction + Raw Material Trade Balance</a:t>
            </a:r>
          </a:p>
          <a:p>
            <a:pPr algn="l"/>
            <a:endParaRPr lang="en-GB" sz="2400" b="0" i="1" u="none" strike="noStrike" dirty="0">
              <a:solidFill>
                <a:srgbClr val="000000"/>
              </a:solidFill>
              <a:effectLst/>
            </a:endParaRPr>
          </a:p>
          <a:p>
            <a:pPr algn="l"/>
            <a:r>
              <a:rPr lang="en-GB" sz="2000" b="0" i="1" u="none" strike="noStrike" dirty="0">
                <a:solidFill>
                  <a:srgbClr val="000000"/>
                </a:solidFill>
                <a:effectLst/>
              </a:rPr>
              <a:t>Domestic Extraction = Material harvested (agriculture, forestry and fisheries) or extracted (mining and quarrying) domestically</a:t>
            </a:r>
          </a:p>
          <a:p>
            <a:pPr algn="l"/>
            <a:r>
              <a:rPr lang="en-GB" sz="2000" b="0" i="1" u="none" strike="noStrike" dirty="0">
                <a:solidFill>
                  <a:srgbClr val="000000"/>
                </a:solidFill>
                <a:effectLst/>
              </a:rPr>
              <a:t>Raw Material Trade Balance = Import minus exports of raw materials required to produce materials and consumer goods</a:t>
            </a:r>
          </a:p>
          <a:p>
            <a:pPr algn="l"/>
            <a:r>
              <a:rPr lang="en-GB" sz="1800" b="0" i="1" u="none" strike="noStrike" dirty="0">
                <a:solidFill>
                  <a:srgbClr val="000000"/>
                </a:solidFill>
                <a:effectLst/>
              </a:rPr>
              <a:t> </a:t>
            </a:r>
          </a:p>
        </p:txBody>
      </p:sp>
      <p:pic>
        <p:nvPicPr>
          <p:cNvPr id="3" name="Picture 2">
            <a:extLst>
              <a:ext uri="{FF2B5EF4-FFF2-40B4-BE49-F238E27FC236}">
                <a16:creationId xmlns:a16="http://schemas.microsoft.com/office/drawing/2014/main" id="{1CB4A9EF-557C-EC95-1823-AF6CE2EA9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3930" y="166260"/>
            <a:ext cx="1647251" cy="2331068"/>
          </a:xfrm>
          <a:prstGeom prst="rect">
            <a:avLst/>
          </a:prstGeom>
        </p:spPr>
      </p:pic>
    </p:spTree>
    <p:extLst>
      <p:ext uri="{BB962C8B-B14F-4D97-AF65-F5344CB8AC3E}">
        <p14:creationId xmlns:p14="http://schemas.microsoft.com/office/powerpoint/2010/main" val="1399774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p:nvPr/>
        </p:nvSpPr>
        <p:spPr>
          <a:xfrm>
            <a:off x="-305252" y="1421239"/>
            <a:ext cx="10424783" cy="5420689"/>
          </a:xfrm>
          <a:custGeom>
            <a:avLst/>
            <a:gdLst/>
            <a:ahLst/>
            <a:cxnLst/>
            <a:rect l="l" t="t" r="r" b="b"/>
            <a:pathLst>
              <a:path w="15303145" h="6883827" extrusionOk="0">
                <a:moveTo>
                  <a:pt x="0" y="0"/>
                </a:moveTo>
                <a:lnTo>
                  <a:pt x="15303145" y="0"/>
                </a:lnTo>
                <a:lnTo>
                  <a:pt x="15303145" y="6883827"/>
                </a:lnTo>
                <a:lnTo>
                  <a:pt x="0" y="6883827"/>
                </a:lnTo>
                <a:lnTo>
                  <a:pt x="0" y="0"/>
                </a:lnTo>
                <a:close/>
              </a:path>
            </a:pathLst>
          </a:custGeom>
          <a:blipFill rotWithShape="1">
            <a:blip r:embed="rId3">
              <a:alphaModFix/>
            </a:blip>
            <a:stretch>
              <a:fillRect/>
            </a:stretch>
          </a:blipFill>
          <a:ln>
            <a:noFill/>
          </a:ln>
        </p:spPr>
        <p:txBody>
          <a:bodyPr/>
          <a:lstStyle/>
          <a:p>
            <a:endParaRPr lang="nl-BE" sz="1200"/>
          </a:p>
        </p:txBody>
      </p:sp>
      <p:grpSp>
        <p:nvGrpSpPr>
          <p:cNvPr id="376" name="Google Shape;376;p9"/>
          <p:cNvGrpSpPr/>
          <p:nvPr/>
        </p:nvGrpSpPr>
        <p:grpSpPr>
          <a:xfrm>
            <a:off x="9918101" y="391830"/>
            <a:ext cx="1864987" cy="641757"/>
            <a:chOff x="2663371" y="0"/>
            <a:chExt cx="3729974" cy="1283514"/>
          </a:xfrm>
        </p:grpSpPr>
        <p:sp>
          <p:nvSpPr>
            <p:cNvPr id="377" name="Google Shape;377;p9"/>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378" name="Google Shape;378;p9"/>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sp>
        <p:nvSpPr>
          <p:cNvPr id="383" name="Google Shape;383;p9"/>
          <p:cNvSpPr txBox="1"/>
          <p:nvPr/>
        </p:nvSpPr>
        <p:spPr>
          <a:xfrm>
            <a:off x="1016509" y="375955"/>
            <a:ext cx="8807975" cy="1243417"/>
          </a:xfrm>
          <a:prstGeom prst="rect">
            <a:avLst/>
          </a:prstGeom>
          <a:noFill/>
          <a:ln>
            <a:noFill/>
          </a:ln>
        </p:spPr>
        <p:txBody>
          <a:bodyPr spcFirstLastPara="1" wrap="square" lIns="0" tIns="0" rIns="0" bIns="0" anchor="t" anchorCtr="0">
            <a:spAutoFit/>
          </a:bodyPr>
          <a:lstStyle/>
          <a:p>
            <a:r>
              <a:rPr lang="en-US" sz="3200" i="1" dirty="0">
                <a:solidFill>
                  <a:srgbClr val="C00000"/>
                </a:solidFill>
                <a:ea typeface="Montserrat"/>
                <a:cs typeface="Montserrat"/>
                <a:sym typeface="Montserrat"/>
              </a:rPr>
              <a:t>Trends: </a:t>
            </a:r>
            <a:r>
              <a:rPr lang="en-US" sz="3200" i="1" dirty="0">
                <a:solidFill>
                  <a:srgbClr val="002060"/>
                </a:solidFill>
                <a:ea typeface="Montserrat"/>
                <a:cs typeface="Montserrat"/>
                <a:sym typeface="Montserrat"/>
              </a:rPr>
              <a:t>Drivers of Material Footprint 2000-2022, </a:t>
            </a:r>
          </a:p>
          <a:p>
            <a:r>
              <a:rPr lang="en-US" sz="3200" i="1" dirty="0">
                <a:solidFill>
                  <a:srgbClr val="002060"/>
                </a:solidFill>
                <a:ea typeface="Montserrat"/>
                <a:cs typeface="Montserrat"/>
                <a:sym typeface="Montserrat"/>
              </a:rPr>
              <a:t>	    % by world regions</a:t>
            </a:r>
          </a:p>
          <a:p>
            <a:pPr>
              <a:lnSpc>
                <a:spcPct val="140000"/>
              </a:lnSpc>
            </a:pPr>
            <a:endParaRPr sz="1200" i="1" dirty="0">
              <a:solidFill>
                <a:srgbClr val="002060"/>
              </a:solidFill>
            </a:endParaRPr>
          </a:p>
        </p:txBody>
      </p:sp>
      <p:sp>
        <p:nvSpPr>
          <p:cNvPr id="2" name="TextBox 1">
            <a:extLst>
              <a:ext uri="{FF2B5EF4-FFF2-40B4-BE49-F238E27FC236}">
                <a16:creationId xmlns:a16="http://schemas.microsoft.com/office/drawing/2014/main" id="{0630B11C-1025-B01B-943E-D72634E1FB05}"/>
              </a:ext>
            </a:extLst>
          </p:cNvPr>
          <p:cNvSpPr txBox="1"/>
          <p:nvPr/>
        </p:nvSpPr>
        <p:spPr>
          <a:xfrm>
            <a:off x="3006420" y="6383040"/>
            <a:ext cx="2064327" cy="369332"/>
          </a:xfrm>
          <a:prstGeom prst="rect">
            <a:avLst/>
          </a:prstGeom>
          <a:noFill/>
        </p:spPr>
        <p:txBody>
          <a:bodyPr wrap="square" rtlCol="0">
            <a:spAutoFit/>
          </a:bodyPr>
          <a:lstStyle/>
          <a:p>
            <a:r>
              <a:rPr lang="en-GB" dirty="0"/>
              <a:t>Material Footprint</a:t>
            </a:r>
          </a:p>
        </p:txBody>
      </p:sp>
      <p:sp>
        <p:nvSpPr>
          <p:cNvPr id="3" name="Frame 2">
            <a:extLst>
              <a:ext uri="{FF2B5EF4-FFF2-40B4-BE49-F238E27FC236}">
                <a16:creationId xmlns:a16="http://schemas.microsoft.com/office/drawing/2014/main" id="{91E19745-6617-5326-C61F-DAF0E9C79C42}"/>
              </a:ext>
            </a:extLst>
          </p:cNvPr>
          <p:cNvSpPr>
            <a:spLocks noChangeAspect="1"/>
          </p:cNvSpPr>
          <p:nvPr/>
        </p:nvSpPr>
        <p:spPr>
          <a:xfrm>
            <a:off x="1094499" y="2549237"/>
            <a:ext cx="7661559" cy="464131"/>
          </a:xfrm>
          <a:prstGeom prst="frame">
            <a:avLst>
              <a:gd name="adj1" fmla="val 1442"/>
            </a:avLst>
          </a:prstGeom>
          <a:solidFill>
            <a:srgbClr val="00206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Frame 3">
            <a:extLst>
              <a:ext uri="{FF2B5EF4-FFF2-40B4-BE49-F238E27FC236}">
                <a16:creationId xmlns:a16="http://schemas.microsoft.com/office/drawing/2014/main" id="{FFA6B3EF-60CF-A225-B685-44B7B63262E0}"/>
              </a:ext>
            </a:extLst>
          </p:cNvPr>
          <p:cNvSpPr>
            <a:spLocks noChangeAspect="1"/>
          </p:cNvSpPr>
          <p:nvPr/>
        </p:nvSpPr>
        <p:spPr>
          <a:xfrm>
            <a:off x="886677" y="3851572"/>
            <a:ext cx="7661559" cy="464131"/>
          </a:xfrm>
          <a:prstGeom prst="frame">
            <a:avLst>
              <a:gd name="adj1" fmla="val 1442"/>
            </a:avLst>
          </a:prstGeom>
          <a:solidFill>
            <a:srgbClr val="00206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Frame 4">
            <a:extLst>
              <a:ext uri="{FF2B5EF4-FFF2-40B4-BE49-F238E27FC236}">
                <a16:creationId xmlns:a16="http://schemas.microsoft.com/office/drawing/2014/main" id="{859FAE3F-7C6B-FC7F-410B-EFC8C521DB85}"/>
              </a:ext>
            </a:extLst>
          </p:cNvPr>
          <p:cNvSpPr>
            <a:spLocks noChangeAspect="1"/>
          </p:cNvSpPr>
          <p:nvPr/>
        </p:nvSpPr>
        <p:spPr>
          <a:xfrm>
            <a:off x="1537844" y="1676400"/>
            <a:ext cx="7855532" cy="464131"/>
          </a:xfrm>
          <a:prstGeom prst="frame">
            <a:avLst>
              <a:gd name="adj1" fmla="val 1442"/>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Frame 5">
            <a:extLst>
              <a:ext uri="{FF2B5EF4-FFF2-40B4-BE49-F238E27FC236}">
                <a16:creationId xmlns:a16="http://schemas.microsoft.com/office/drawing/2014/main" id="{5612558D-86C4-083B-E241-AD92B925462C}"/>
              </a:ext>
            </a:extLst>
          </p:cNvPr>
          <p:cNvSpPr>
            <a:spLocks noChangeAspect="1"/>
          </p:cNvSpPr>
          <p:nvPr/>
        </p:nvSpPr>
        <p:spPr>
          <a:xfrm>
            <a:off x="1274603" y="4281055"/>
            <a:ext cx="8144718" cy="464131"/>
          </a:xfrm>
          <a:prstGeom prst="frame">
            <a:avLst>
              <a:gd name="adj1" fmla="val 1442"/>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Frame 6">
            <a:extLst>
              <a:ext uri="{FF2B5EF4-FFF2-40B4-BE49-F238E27FC236}">
                <a16:creationId xmlns:a16="http://schemas.microsoft.com/office/drawing/2014/main" id="{E76FC1E4-62F2-3B07-10D4-AF12E01922D7}"/>
              </a:ext>
            </a:extLst>
          </p:cNvPr>
          <p:cNvSpPr>
            <a:spLocks noChangeAspect="1"/>
          </p:cNvSpPr>
          <p:nvPr/>
        </p:nvSpPr>
        <p:spPr>
          <a:xfrm>
            <a:off x="914387" y="2119755"/>
            <a:ext cx="8866904" cy="464131"/>
          </a:xfrm>
          <a:prstGeom prst="frame">
            <a:avLst>
              <a:gd name="adj1" fmla="val 1442"/>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Frame 7">
            <a:extLst>
              <a:ext uri="{FF2B5EF4-FFF2-40B4-BE49-F238E27FC236}">
                <a16:creationId xmlns:a16="http://schemas.microsoft.com/office/drawing/2014/main" id="{A41000C2-9A85-7866-66F3-9197B1EF8C75}"/>
              </a:ext>
            </a:extLst>
          </p:cNvPr>
          <p:cNvSpPr>
            <a:spLocks noChangeAspect="1"/>
          </p:cNvSpPr>
          <p:nvPr/>
        </p:nvSpPr>
        <p:spPr>
          <a:xfrm>
            <a:off x="1454713" y="2978742"/>
            <a:ext cx="7661559" cy="464131"/>
          </a:xfrm>
          <a:prstGeom prst="frame">
            <a:avLst>
              <a:gd name="adj1" fmla="val 1442"/>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rame 8">
            <a:extLst>
              <a:ext uri="{FF2B5EF4-FFF2-40B4-BE49-F238E27FC236}">
                <a16:creationId xmlns:a16="http://schemas.microsoft.com/office/drawing/2014/main" id="{F7370C7E-4C51-3CA4-3C6A-BAF1D8A457A6}"/>
              </a:ext>
            </a:extLst>
          </p:cNvPr>
          <p:cNvSpPr>
            <a:spLocks noChangeAspect="1"/>
          </p:cNvSpPr>
          <p:nvPr/>
        </p:nvSpPr>
        <p:spPr>
          <a:xfrm>
            <a:off x="1399288" y="4726026"/>
            <a:ext cx="7661559" cy="464131"/>
          </a:xfrm>
          <a:prstGeom prst="frame">
            <a:avLst>
              <a:gd name="adj1" fmla="val 1442"/>
            </a:avLst>
          </a:prstGeom>
          <a:solidFill>
            <a:srgbClr val="00206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1" name="Table 10">
            <a:extLst>
              <a:ext uri="{FF2B5EF4-FFF2-40B4-BE49-F238E27FC236}">
                <a16:creationId xmlns:a16="http://schemas.microsoft.com/office/drawing/2014/main" id="{4427F64E-3551-A5D3-E5E2-B2B434A63A93}"/>
              </a:ext>
            </a:extLst>
          </p:cNvPr>
          <p:cNvGraphicFramePr>
            <a:graphicFrameLocks noGrp="1"/>
          </p:cNvGraphicFramePr>
          <p:nvPr/>
        </p:nvGraphicFramePr>
        <p:xfrm>
          <a:off x="10193576" y="1163008"/>
          <a:ext cx="1363164" cy="4068713"/>
        </p:xfrm>
        <a:graphic>
          <a:graphicData uri="http://schemas.openxmlformats.org/drawingml/2006/table">
            <a:tbl>
              <a:tblPr firstRow="1" bandRow="1">
                <a:tableStyleId>{073A0DAA-6AF3-43AB-8588-CEC1D06C72B9}</a:tableStyleId>
              </a:tblPr>
              <a:tblGrid>
                <a:gridCol w="1363164">
                  <a:extLst>
                    <a:ext uri="{9D8B030D-6E8A-4147-A177-3AD203B41FA5}">
                      <a16:colId xmlns:a16="http://schemas.microsoft.com/office/drawing/2014/main" val="3368650304"/>
                    </a:ext>
                  </a:extLst>
                </a:gridCol>
              </a:tblGrid>
              <a:tr h="583865">
                <a:tc>
                  <a:txBody>
                    <a:bodyPr/>
                    <a:lstStyle/>
                    <a:p>
                      <a:pPr algn="ctr"/>
                      <a:r>
                        <a:rPr lang="en-GB" sz="1600" b="0" i="1" dirty="0"/>
                        <a:t>Tons per capita - 2020</a:t>
                      </a:r>
                    </a:p>
                  </a:txBody>
                  <a:tcPr/>
                </a:tc>
                <a:extLst>
                  <a:ext uri="{0D108BD9-81ED-4DB2-BD59-A6C34878D82A}">
                    <a16:rowId xmlns:a16="http://schemas.microsoft.com/office/drawing/2014/main" val="2278460271"/>
                  </a:ext>
                </a:extLst>
              </a:tr>
              <a:tr h="435606">
                <a:tc>
                  <a:txBody>
                    <a:bodyPr/>
                    <a:lstStyle/>
                    <a:p>
                      <a:pPr algn="ctr"/>
                      <a:r>
                        <a:rPr lang="en-GB" sz="2000" i="0" dirty="0"/>
                        <a:t>5</a:t>
                      </a:r>
                    </a:p>
                  </a:txBody>
                  <a:tcPr/>
                </a:tc>
                <a:extLst>
                  <a:ext uri="{0D108BD9-81ED-4DB2-BD59-A6C34878D82A}">
                    <a16:rowId xmlns:a16="http://schemas.microsoft.com/office/drawing/2014/main" val="3521521890"/>
                  </a:ext>
                </a:extLst>
              </a:tr>
              <a:tr h="435606">
                <a:tc>
                  <a:txBody>
                    <a:bodyPr/>
                    <a:lstStyle/>
                    <a:p>
                      <a:pPr algn="ctr"/>
                      <a:r>
                        <a:rPr lang="en-GB" sz="2000" i="0" dirty="0"/>
                        <a:t>13</a:t>
                      </a:r>
                    </a:p>
                  </a:txBody>
                  <a:tcPr/>
                </a:tc>
                <a:extLst>
                  <a:ext uri="{0D108BD9-81ED-4DB2-BD59-A6C34878D82A}">
                    <a16:rowId xmlns:a16="http://schemas.microsoft.com/office/drawing/2014/main" val="2416055178"/>
                  </a:ext>
                </a:extLst>
              </a:tr>
              <a:tr h="435606">
                <a:tc>
                  <a:txBody>
                    <a:bodyPr/>
                    <a:lstStyle/>
                    <a:p>
                      <a:pPr algn="ctr"/>
                      <a:r>
                        <a:rPr lang="en-GB" sz="2000" i="0" dirty="0"/>
                        <a:t>17</a:t>
                      </a:r>
                    </a:p>
                  </a:txBody>
                  <a:tcPr/>
                </a:tc>
                <a:extLst>
                  <a:ext uri="{0D108BD9-81ED-4DB2-BD59-A6C34878D82A}">
                    <a16:rowId xmlns:a16="http://schemas.microsoft.com/office/drawing/2014/main" val="2657426970"/>
                  </a:ext>
                </a:extLst>
              </a:tr>
              <a:tr h="435606">
                <a:tc>
                  <a:txBody>
                    <a:bodyPr/>
                    <a:lstStyle/>
                    <a:p>
                      <a:pPr algn="ctr"/>
                      <a:r>
                        <a:rPr lang="en-GB" sz="2000" i="0" dirty="0"/>
                        <a:t>18</a:t>
                      </a:r>
                    </a:p>
                  </a:txBody>
                  <a:tcPr/>
                </a:tc>
                <a:extLst>
                  <a:ext uri="{0D108BD9-81ED-4DB2-BD59-A6C34878D82A}">
                    <a16:rowId xmlns:a16="http://schemas.microsoft.com/office/drawing/2014/main" val="248910784"/>
                  </a:ext>
                </a:extLst>
              </a:tr>
              <a:tr h="435606">
                <a:tc>
                  <a:txBody>
                    <a:bodyPr/>
                    <a:lstStyle/>
                    <a:p>
                      <a:pPr algn="ctr"/>
                      <a:r>
                        <a:rPr lang="en-GB" sz="2000" i="0" dirty="0"/>
                        <a:t>12</a:t>
                      </a:r>
                    </a:p>
                  </a:txBody>
                  <a:tcPr/>
                </a:tc>
                <a:extLst>
                  <a:ext uri="{0D108BD9-81ED-4DB2-BD59-A6C34878D82A}">
                    <a16:rowId xmlns:a16="http://schemas.microsoft.com/office/drawing/2014/main" val="4294358679"/>
                  </a:ext>
                </a:extLst>
              </a:tr>
              <a:tr h="435606">
                <a:tc>
                  <a:txBody>
                    <a:bodyPr/>
                    <a:lstStyle/>
                    <a:p>
                      <a:pPr algn="ctr"/>
                      <a:r>
                        <a:rPr lang="en-GB" sz="2000" i="0" dirty="0"/>
                        <a:t>30</a:t>
                      </a:r>
                    </a:p>
                  </a:txBody>
                  <a:tcPr/>
                </a:tc>
                <a:extLst>
                  <a:ext uri="{0D108BD9-81ED-4DB2-BD59-A6C34878D82A}">
                    <a16:rowId xmlns:a16="http://schemas.microsoft.com/office/drawing/2014/main" val="1475801066"/>
                  </a:ext>
                </a:extLst>
              </a:tr>
              <a:tr h="435606">
                <a:tc>
                  <a:txBody>
                    <a:bodyPr/>
                    <a:lstStyle/>
                    <a:p>
                      <a:pPr algn="ctr"/>
                      <a:r>
                        <a:rPr lang="en-GB" sz="2000" i="0" dirty="0"/>
                        <a:t>13</a:t>
                      </a:r>
                    </a:p>
                  </a:txBody>
                  <a:tcPr/>
                </a:tc>
                <a:extLst>
                  <a:ext uri="{0D108BD9-81ED-4DB2-BD59-A6C34878D82A}">
                    <a16:rowId xmlns:a16="http://schemas.microsoft.com/office/drawing/2014/main" val="140258294"/>
                  </a:ext>
                </a:extLst>
              </a:tr>
              <a:tr h="435606">
                <a:tc>
                  <a:txBody>
                    <a:bodyPr/>
                    <a:lstStyle/>
                    <a:p>
                      <a:pPr algn="ctr"/>
                      <a:r>
                        <a:rPr lang="en-GB" sz="2000" i="0" dirty="0"/>
                        <a:t>13</a:t>
                      </a:r>
                    </a:p>
                  </a:txBody>
                  <a:tcPr/>
                </a:tc>
                <a:extLst>
                  <a:ext uri="{0D108BD9-81ED-4DB2-BD59-A6C34878D82A}">
                    <a16:rowId xmlns:a16="http://schemas.microsoft.com/office/drawing/2014/main" val="3195961904"/>
                  </a:ext>
                </a:extLst>
              </a:tr>
            </a:tbl>
          </a:graphicData>
        </a:graphic>
      </p:graphicFrame>
      <p:sp>
        <p:nvSpPr>
          <p:cNvPr id="10" name="Doughnut 9">
            <a:extLst>
              <a:ext uri="{FF2B5EF4-FFF2-40B4-BE49-F238E27FC236}">
                <a16:creationId xmlns:a16="http://schemas.microsoft.com/office/drawing/2014/main" id="{AC802F0F-3DFF-1609-2C45-DE846B2D9D48}"/>
              </a:ext>
            </a:extLst>
          </p:cNvPr>
          <p:cNvSpPr/>
          <p:nvPr/>
        </p:nvSpPr>
        <p:spPr>
          <a:xfrm>
            <a:off x="10640274" y="2563099"/>
            <a:ext cx="457192" cy="484908"/>
          </a:xfrm>
          <a:prstGeom prst="donut">
            <a:avLst>
              <a:gd name="adj" fmla="val 7095"/>
            </a:avLst>
          </a:prstGeom>
          <a:solidFill>
            <a:schemeClr val="tx2"/>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Doughnut 11">
            <a:extLst>
              <a:ext uri="{FF2B5EF4-FFF2-40B4-BE49-F238E27FC236}">
                <a16:creationId xmlns:a16="http://schemas.microsoft.com/office/drawing/2014/main" id="{6086168F-3BDB-7F01-BC69-101A8C2AE413}"/>
              </a:ext>
            </a:extLst>
          </p:cNvPr>
          <p:cNvSpPr/>
          <p:nvPr/>
        </p:nvSpPr>
        <p:spPr>
          <a:xfrm>
            <a:off x="10626418" y="3865430"/>
            <a:ext cx="457192" cy="484908"/>
          </a:xfrm>
          <a:prstGeom prst="donut">
            <a:avLst>
              <a:gd name="adj" fmla="val 7095"/>
            </a:avLst>
          </a:prstGeom>
          <a:solidFill>
            <a:schemeClr val="tx2"/>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 name="Doughnut 12">
            <a:extLst>
              <a:ext uri="{FF2B5EF4-FFF2-40B4-BE49-F238E27FC236}">
                <a16:creationId xmlns:a16="http://schemas.microsoft.com/office/drawing/2014/main" id="{D3618FE3-1C39-0677-0FD0-17F1653FB5FD}"/>
              </a:ext>
            </a:extLst>
          </p:cNvPr>
          <p:cNvSpPr/>
          <p:nvPr/>
        </p:nvSpPr>
        <p:spPr>
          <a:xfrm>
            <a:off x="10640269" y="2133603"/>
            <a:ext cx="457192" cy="484908"/>
          </a:xfrm>
          <a:prstGeom prst="donut">
            <a:avLst>
              <a:gd name="adj" fmla="val 7095"/>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768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85DE-F5FB-9F0E-8CD1-A1BF5507C7D0}"/>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72C5F23-00A9-983A-7465-AC2A23F6F1F5}"/>
              </a:ext>
            </a:extLst>
          </p:cNvPr>
          <p:cNvSpPr txBox="1"/>
          <p:nvPr/>
        </p:nvSpPr>
        <p:spPr>
          <a:xfrm>
            <a:off x="531503" y="316008"/>
            <a:ext cx="10898497" cy="1015663"/>
          </a:xfrm>
          <a:prstGeom prst="rect">
            <a:avLst/>
          </a:prstGeom>
          <a:noFill/>
        </p:spPr>
        <p:txBody>
          <a:bodyPr wrap="square">
            <a:spAutoFit/>
          </a:bodyPr>
          <a:lstStyle/>
          <a:p>
            <a:r>
              <a:rPr lang="en-GB" sz="3200" i="1" kern="0" dirty="0">
                <a:solidFill>
                  <a:srgbClr val="C00000"/>
                </a:solidFill>
                <a:ea typeface="Calibri" panose="020F0502020204030204" pitchFamily="34" charset="0"/>
                <a:cs typeface="Times New Roman" panose="02020603050405020304" pitchFamily="18" charset="0"/>
              </a:rPr>
              <a:t>Trends</a:t>
            </a:r>
            <a:r>
              <a:rPr lang="en-GB" sz="3200" i="1" kern="0" dirty="0">
                <a:solidFill>
                  <a:srgbClr val="C00000"/>
                </a:solidFill>
                <a:effectLst/>
                <a:ea typeface="Calibri" panose="020F0502020204030204" pitchFamily="34" charset="0"/>
                <a:cs typeface="Times New Roman" panose="02020603050405020304" pitchFamily="18" charset="0"/>
              </a:rPr>
              <a:t>: </a:t>
            </a:r>
            <a:r>
              <a:rPr lang="en-GB" sz="2800" i="1" kern="0" dirty="0">
                <a:solidFill>
                  <a:srgbClr val="002060"/>
                </a:solidFill>
                <a:effectLst/>
                <a:ea typeface="Calibri" panose="020F0502020204030204" pitchFamily="34" charset="0"/>
                <a:cs typeface="Times New Roman" panose="02020603050405020304" pitchFamily="18" charset="0"/>
              </a:rPr>
              <a:t>The </a:t>
            </a:r>
            <a:r>
              <a:rPr lang="en-GB" sz="2800" i="1" kern="0" dirty="0">
                <a:solidFill>
                  <a:srgbClr val="C00000"/>
                </a:solidFill>
                <a:effectLst/>
                <a:ea typeface="Calibri" panose="020F0502020204030204" pitchFamily="34" charset="0"/>
                <a:cs typeface="Times New Roman" panose="02020603050405020304" pitchFamily="18" charset="0"/>
              </a:rPr>
              <a:t>material needs for provisioning systems </a:t>
            </a:r>
            <a:r>
              <a:rPr lang="en-GB" sz="2800" i="1" kern="0" dirty="0">
                <a:solidFill>
                  <a:srgbClr val="002060"/>
                </a:solidFill>
                <a:effectLst/>
                <a:ea typeface="Calibri" panose="020F0502020204030204" pitchFamily="34" charset="0"/>
                <a:cs typeface="Times New Roman" panose="02020603050405020304" pitchFamily="18" charset="0"/>
              </a:rPr>
              <a:t>(built </a:t>
            </a:r>
          </a:p>
          <a:p>
            <a:r>
              <a:rPr lang="en-GB" sz="2800" i="1" kern="0" dirty="0">
                <a:solidFill>
                  <a:srgbClr val="002060"/>
                </a:solidFill>
                <a:effectLst/>
                <a:ea typeface="Calibri" panose="020F0502020204030204" pitchFamily="34" charset="0"/>
                <a:cs typeface="Times New Roman" panose="02020603050405020304" pitchFamily="18" charset="0"/>
              </a:rPr>
              <a:t>environment, mobility, energy and food) by </a:t>
            </a:r>
            <a:r>
              <a:rPr lang="en-GB" sz="2800" i="1" kern="0" dirty="0">
                <a:solidFill>
                  <a:srgbClr val="C00000"/>
                </a:solidFill>
                <a:effectLst/>
                <a:ea typeface="Calibri" panose="020F0502020204030204" pitchFamily="34" charset="0"/>
                <a:cs typeface="Times New Roman" panose="02020603050405020304" pitchFamily="18" charset="0"/>
              </a:rPr>
              <a:t>country income groups </a:t>
            </a:r>
            <a:r>
              <a:rPr lang="en-GB" sz="2800" i="1" kern="0" dirty="0">
                <a:solidFill>
                  <a:srgbClr val="002060"/>
                </a:solidFill>
                <a:ea typeface="Calibri" panose="020F0502020204030204" pitchFamily="34" charset="0"/>
                <a:cs typeface="Times New Roman" panose="02020603050405020304" pitchFamily="18" charset="0"/>
              </a:rPr>
              <a:t>(</a:t>
            </a:r>
            <a:r>
              <a:rPr lang="en-GB" sz="2800" i="1" kern="0" dirty="0">
                <a:solidFill>
                  <a:srgbClr val="002060"/>
                </a:solidFill>
                <a:effectLst/>
                <a:ea typeface="Calibri" panose="020F0502020204030204" pitchFamily="34" charset="0"/>
                <a:cs typeface="Times New Roman" panose="02020603050405020304" pitchFamily="18" charset="0"/>
              </a:rPr>
              <a:t>2020) </a:t>
            </a:r>
            <a:endParaRPr lang="en-US" sz="3200" i="1" dirty="0">
              <a:solidFill>
                <a:srgbClr val="002060"/>
              </a:solidFill>
            </a:endParaRPr>
          </a:p>
        </p:txBody>
      </p:sp>
      <p:pic>
        <p:nvPicPr>
          <p:cNvPr id="11" name="Picture 10">
            <a:extLst>
              <a:ext uri="{FF2B5EF4-FFF2-40B4-BE49-F238E27FC236}">
                <a16:creationId xmlns:a16="http://schemas.microsoft.com/office/drawing/2014/main" id="{AAA6A326-111F-39F5-A24D-0E15380CABBD}"/>
              </a:ext>
            </a:extLst>
          </p:cNvPr>
          <p:cNvPicPr>
            <a:picLocks noChangeAspect="1"/>
          </p:cNvPicPr>
          <p:nvPr/>
        </p:nvPicPr>
        <p:blipFill>
          <a:blip r:embed="rId3"/>
          <a:stretch>
            <a:fillRect/>
          </a:stretch>
        </p:blipFill>
        <p:spPr>
          <a:xfrm>
            <a:off x="683905" y="1528489"/>
            <a:ext cx="4795668" cy="5127902"/>
          </a:xfrm>
          <a:prstGeom prst="rect">
            <a:avLst/>
          </a:prstGeom>
        </p:spPr>
      </p:pic>
      <p:pic>
        <p:nvPicPr>
          <p:cNvPr id="13" name="Picture 12">
            <a:extLst>
              <a:ext uri="{FF2B5EF4-FFF2-40B4-BE49-F238E27FC236}">
                <a16:creationId xmlns:a16="http://schemas.microsoft.com/office/drawing/2014/main" id="{1BD7B816-9455-FDED-9E23-4FA6E13D4F3F}"/>
              </a:ext>
            </a:extLst>
          </p:cNvPr>
          <p:cNvPicPr>
            <a:picLocks noChangeAspect="1"/>
          </p:cNvPicPr>
          <p:nvPr/>
        </p:nvPicPr>
        <p:blipFill>
          <a:blip r:embed="rId4"/>
          <a:stretch>
            <a:fillRect/>
          </a:stretch>
        </p:blipFill>
        <p:spPr>
          <a:xfrm>
            <a:off x="5395759" y="1707345"/>
            <a:ext cx="4335370" cy="1115906"/>
          </a:xfrm>
          <a:prstGeom prst="rect">
            <a:avLst/>
          </a:prstGeom>
        </p:spPr>
      </p:pic>
      <p:grpSp>
        <p:nvGrpSpPr>
          <p:cNvPr id="2" name="Google Shape;376;p9">
            <a:extLst>
              <a:ext uri="{FF2B5EF4-FFF2-40B4-BE49-F238E27FC236}">
                <a16:creationId xmlns:a16="http://schemas.microsoft.com/office/drawing/2014/main" id="{3CAFA2CF-80B3-59F7-505A-5E6A86DCD8DB}"/>
              </a:ext>
            </a:extLst>
          </p:cNvPr>
          <p:cNvGrpSpPr/>
          <p:nvPr/>
        </p:nvGrpSpPr>
        <p:grpSpPr>
          <a:xfrm>
            <a:off x="10252364" y="317076"/>
            <a:ext cx="1540715" cy="571783"/>
            <a:chOff x="2663371" y="0"/>
            <a:chExt cx="3729974" cy="1283514"/>
          </a:xfrm>
        </p:grpSpPr>
        <p:sp>
          <p:nvSpPr>
            <p:cNvPr id="10" name="Google Shape;377;p9">
              <a:extLst>
                <a:ext uri="{FF2B5EF4-FFF2-40B4-BE49-F238E27FC236}">
                  <a16:creationId xmlns:a16="http://schemas.microsoft.com/office/drawing/2014/main" id="{3ED47A95-9E4D-56FF-A665-BA21D21DBEC8}"/>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5">
                <a:alphaModFix/>
              </a:blip>
              <a:stretch>
                <a:fillRect/>
              </a:stretch>
            </a:blipFill>
            <a:ln>
              <a:noFill/>
            </a:ln>
          </p:spPr>
          <p:txBody>
            <a:bodyPr/>
            <a:lstStyle/>
            <a:p>
              <a:endParaRPr lang="nl-BE" sz="1200"/>
            </a:p>
          </p:txBody>
        </p:sp>
        <p:sp>
          <p:nvSpPr>
            <p:cNvPr id="12" name="Google Shape;378;p9">
              <a:extLst>
                <a:ext uri="{FF2B5EF4-FFF2-40B4-BE49-F238E27FC236}">
                  <a16:creationId xmlns:a16="http://schemas.microsoft.com/office/drawing/2014/main" id="{EA351AA4-A9EA-14BA-35F3-E016F0617076}"/>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6">
                <a:alphaModFix/>
              </a:blip>
              <a:stretch>
                <a:fillRect/>
              </a:stretch>
            </a:blipFill>
            <a:ln>
              <a:noFill/>
            </a:ln>
          </p:spPr>
          <p:txBody>
            <a:bodyPr/>
            <a:lstStyle/>
            <a:p>
              <a:endParaRPr lang="nl-BE" sz="1200"/>
            </a:p>
          </p:txBody>
        </p:sp>
      </p:grpSp>
      <p:sp>
        <p:nvSpPr>
          <p:cNvPr id="15" name="Frame 14">
            <a:extLst>
              <a:ext uri="{FF2B5EF4-FFF2-40B4-BE49-F238E27FC236}">
                <a16:creationId xmlns:a16="http://schemas.microsoft.com/office/drawing/2014/main" id="{BE54598A-EF5B-BE98-2459-E91E0245B72F}"/>
              </a:ext>
            </a:extLst>
          </p:cNvPr>
          <p:cNvSpPr>
            <a:spLocks noChangeAspect="1"/>
          </p:cNvSpPr>
          <p:nvPr/>
        </p:nvSpPr>
        <p:spPr>
          <a:xfrm>
            <a:off x="1025245" y="3494110"/>
            <a:ext cx="810190" cy="2421787"/>
          </a:xfrm>
          <a:prstGeom prst="frame">
            <a:avLst>
              <a:gd name="adj1" fmla="val 46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Frame 15">
            <a:extLst>
              <a:ext uri="{FF2B5EF4-FFF2-40B4-BE49-F238E27FC236}">
                <a16:creationId xmlns:a16="http://schemas.microsoft.com/office/drawing/2014/main" id="{5C432ED7-66E1-4F68-AF09-315CD0F56D8F}"/>
              </a:ext>
            </a:extLst>
          </p:cNvPr>
          <p:cNvSpPr>
            <a:spLocks noChangeAspect="1"/>
          </p:cNvSpPr>
          <p:nvPr/>
        </p:nvSpPr>
        <p:spPr>
          <a:xfrm>
            <a:off x="3034147" y="2145781"/>
            <a:ext cx="810191" cy="2994259"/>
          </a:xfrm>
          <a:prstGeom prst="frame">
            <a:avLst>
              <a:gd name="adj1" fmla="val 454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Frame 16">
            <a:extLst>
              <a:ext uri="{FF2B5EF4-FFF2-40B4-BE49-F238E27FC236}">
                <a16:creationId xmlns:a16="http://schemas.microsoft.com/office/drawing/2014/main" id="{ACB6215F-327E-1B76-3B78-49445926C061}"/>
              </a:ext>
            </a:extLst>
          </p:cNvPr>
          <p:cNvSpPr>
            <a:spLocks noChangeAspect="1"/>
          </p:cNvSpPr>
          <p:nvPr/>
        </p:nvSpPr>
        <p:spPr>
          <a:xfrm>
            <a:off x="4045536" y="1807803"/>
            <a:ext cx="810190" cy="4080384"/>
          </a:xfrm>
          <a:prstGeom prst="frame">
            <a:avLst>
              <a:gd name="adj1" fmla="val 347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 name="Group 3">
            <a:extLst>
              <a:ext uri="{FF2B5EF4-FFF2-40B4-BE49-F238E27FC236}">
                <a16:creationId xmlns:a16="http://schemas.microsoft.com/office/drawing/2014/main" id="{CD2D8734-BD0B-88D5-D039-A1EE5C4D2312}"/>
              </a:ext>
            </a:extLst>
          </p:cNvPr>
          <p:cNvGrpSpPr/>
          <p:nvPr/>
        </p:nvGrpSpPr>
        <p:grpSpPr>
          <a:xfrm>
            <a:off x="5537827" y="3387246"/>
            <a:ext cx="6183122" cy="2575762"/>
            <a:chOff x="6894915" y="2271087"/>
            <a:chExt cx="4611899" cy="1647031"/>
          </a:xfrm>
        </p:grpSpPr>
        <p:sp>
          <p:nvSpPr>
            <p:cNvPr id="5" name="TextBox 4">
              <a:extLst>
                <a:ext uri="{FF2B5EF4-FFF2-40B4-BE49-F238E27FC236}">
                  <a16:creationId xmlns:a16="http://schemas.microsoft.com/office/drawing/2014/main" id="{8C151CEB-21D8-0516-F1E0-243C0500364D}"/>
                </a:ext>
              </a:extLst>
            </p:cNvPr>
            <p:cNvSpPr txBox="1"/>
            <p:nvPr/>
          </p:nvSpPr>
          <p:spPr>
            <a:xfrm>
              <a:off x="6894915" y="2271087"/>
              <a:ext cx="4399549" cy="492008"/>
            </a:xfrm>
            <a:prstGeom prst="rect">
              <a:avLst/>
            </a:prstGeom>
            <a:noFill/>
          </p:spPr>
          <p:txBody>
            <a:bodyPr wrap="square" rtlCol="0">
              <a:spAutoFit/>
            </a:bodyPr>
            <a:lstStyle/>
            <a:p>
              <a:r>
                <a:rPr lang="en-US" sz="2200" b="1" i="1" dirty="0">
                  <a:solidFill>
                    <a:srgbClr val="C00000"/>
                  </a:solidFill>
                  <a:ea typeface="Roboto" charset="0"/>
                  <a:cs typeface="Roboto" charset="0"/>
                </a:rPr>
                <a:t>Built environment and mobility: </a:t>
              </a:r>
              <a:r>
                <a:rPr lang="en-US" sz="2200" i="1" dirty="0">
                  <a:ea typeface="Roboto" charset="0"/>
                  <a:cs typeface="Roboto" charset="0"/>
                </a:rPr>
                <a:t>(construction, transport </a:t>
              </a:r>
              <a:r>
                <a:rPr lang="en-US" sz="2200" i="1" dirty="0" err="1">
                  <a:ea typeface="Roboto" charset="0"/>
                  <a:cs typeface="Roboto" charset="0"/>
                </a:rPr>
                <a:t>sector&amp;infrastructure</a:t>
              </a:r>
              <a:r>
                <a:rPr lang="en-US" sz="2200" i="1" dirty="0">
                  <a:ea typeface="Roboto" charset="0"/>
                  <a:cs typeface="Roboto" charset="0"/>
                </a:rPr>
                <a:t>): 59 billion </a:t>
              </a:r>
              <a:r>
                <a:rPr lang="en-US" sz="2200" i="1" dirty="0" err="1">
                  <a:ea typeface="Roboto" charset="0"/>
                  <a:cs typeface="Roboto" charset="0"/>
                </a:rPr>
                <a:t>tonnes</a:t>
              </a:r>
              <a:endParaRPr lang="en-US" sz="2200" i="1" dirty="0">
                <a:ea typeface="Roboto" charset="0"/>
                <a:cs typeface="Roboto" charset="0"/>
              </a:endParaRPr>
            </a:p>
          </p:txBody>
        </p:sp>
        <p:sp>
          <p:nvSpPr>
            <p:cNvPr id="6" name="TextBox 5">
              <a:extLst>
                <a:ext uri="{FF2B5EF4-FFF2-40B4-BE49-F238E27FC236}">
                  <a16:creationId xmlns:a16="http://schemas.microsoft.com/office/drawing/2014/main" id="{3AD50F5E-99BD-DBA3-3CB1-D5A9D05EA1CA}"/>
                </a:ext>
              </a:extLst>
            </p:cNvPr>
            <p:cNvSpPr txBox="1"/>
            <p:nvPr/>
          </p:nvSpPr>
          <p:spPr>
            <a:xfrm>
              <a:off x="6894915" y="2778658"/>
              <a:ext cx="4439445" cy="275525"/>
            </a:xfrm>
            <a:prstGeom prst="rect">
              <a:avLst/>
            </a:prstGeom>
            <a:noFill/>
          </p:spPr>
          <p:txBody>
            <a:bodyPr wrap="square" rtlCol="0">
              <a:spAutoFit/>
            </a:bodyPr>
            <a:lstStyle/>
            <a:p>
              <a:r>
                <a:rPr lang="en-US" sz="2200" b="1" i="1" dirty="0">
                  <a:solidFill>
                    <a:srgbClr val="C00000"/>
                  </a:solidFill>
                  <a:ea typeface="Roboto" charset="0"/>
                  <a:cs typeface="Roboto" charset="0"/>
                </a:rPr>
                <a:t>Food</a:t>
              </a:r>
              <a:r>
                <a:rPr lang="en-US" sz="2200" i="1" dirty="0">
                  <a:solidFill>
                    <a:srgbClr val="C00000"/>
                  </a:solidFill>
                  <a:ea typeface="Roboto" charset="0"/>
                  <a:cs typeface="Roboto" charset="0"/>
                </a:rPr>
                <a:t>: </a:t>
              </a:r>
              <a:r>
                <a:rPr lang="en-US" sz="2200" i="1" dirty="0">
                  <a:ea typeface="Roboto" charset="0"/>
                  <a:cs typeface="Roboto" charset="0"/>
                </a:rPr>
                <a:t>23.6 billion </a:t>
              </a:r>
              <a:r>
                <a:rPr lang="en-US" sz="2200" i="1" dirty="0" err="1">
                  <a:ea typeface="Roboto" charset="0"/>
                  <a:cs typeface="Roboto" charset="0"/>
                </a:rPr>
                <a:t>tonnes</a:t>
              </a:r>
              <a:r>
                <a:rPr lang="en-US" sz="2200" i="1" dirty="0">
                  <a:ea typeface="Roboto" charset="0"/>
                  <a:cs typeface="Roboto" charset="0"/>
                </a:rPr>
                <a:t> </a:t>
              </a:r>
            </a:p>
          </p:txBody>
        </p:sp>
        <p:sp>
          <p:nvSpPr>
            <p:cNvPr id="7" name="TextBox 6">
              <a:extLst>
                <a:ext uri="{FF2B5EF4-FFF2-40B4-BE49-F238E27FC236}">
                  <a16:creationId xmlns:a16="http://schemas.microsoft.com/office/drawing/2014/main" id="{C2247377-D964-BFAA-2F64-3FDD22DF36AF}"/>
                </a:ext>
              </a:extLst>
            </p:cNvPr>
            <p:cNvSpPr txBox="1"/>
            <p:nvPr/>
          </p:nvSpPr>
          <p:spPr>
            <a:xfrm>
              <a:off x="6918771" y="3071812"/>
              <a:ext cx="4415589" cy="275525"/>
            </a:xfrm>
            <a:prstGeom prst="rect">
              <a:avLst/>
            </a:prstGeom>
            <a:noFill/>
          </p:spPr>
          <p:txBody>
            <a:bodyPr wrap="square" rtlCol="0">
              <a:spAutoFit/>
            </a:bodyPr>
            <a:lstStyle/>
            <a:p>
              <a:r>
                <a:rPr lang="en-US" sz="2200" b="1" i="1" dirty="0">
                  <a:solidFill>
                    <a:srgbClr val="C00000"/>
                  </a:solidFill>
                  <a:ea typeface="Roboto" charset="0"/>
                  <a:cs typeface="Roboto" charset="0"/>
                </a:rPr>
                <a:t>Energy: </a:t>
              </a:r>
              <a:r>
                <a:rPr lang="en-US" sz="2200" i="1" dirty="0">
                  <a:ea typeface="Roboto" charset="0"/>
                  <a:cs typeface="Roboto" charset="0"/>
                </a:rPr>
                <a:t>(electricity, power, heat): 6.1 billion </a:t>
              </a:r>
              <a:r>
                <a:rPr lang="en-US" sz="2200" i="1" dirty="0" err="1">
                  <a:ea typeface="Roboto" charset="0"/>
                  <a:cs typeface="Roboto" charset="0"/>
                </a:rPr>
                <a:t>tonnes</a:t>
              </a:r>
              <a:endParaRPr lang="en-US" sz="2200" i="1" dirty="0">
                <a:ea typeface="Roboto" charset="0"/>
                <a:cs typeface="Roboto" charset="0"/>
              </a:endParaRPr>
            </a:p>
          </p:txBody>
        </p:sp>
        <p:sp>
          <p:nvSpPr>
            <p:cNvPr id="9" name="TextBox 8">
              <a:extLst>
                <a:ext uri="{FF2B5EF4-FFF2-40B4-BE49-F238E27FC236}">
                  <a16:creationId xmlns:a16="http://schemas.microsoft.com/office/drawing/2014/main" id="{DC07FE9B-10FA-AD25-220E-5B185A6F40F8}"/>
                </a:ext>
              </a:extLst>
            </p:cNvPr>
            <p:cNvSpPr txBox="1"/>
            <p:nvPr/>
          </p:nvSpPr>
          <p:spPr>
            <a:xfrm>
              <a:off x="6898923" y="3426110"/>
              <a:ext cx="4607891" cy="492008"/>
            </a:xfrm>
            <a:prstGeom prst="rect">
              <a:avLst/>
            </a:prstGeom>
            <a:noFill/>
          </p:spPr>
          <p:txBody>
            <a:bodyPr wrap="square" rtlCol="0">
              <a:spAutoFit/>
            </a:bodyPr>
            <a:lstStyle/>
            <a:p>
              <a:r>
                <a:rPr lang="en-US" sz="2200" b="1" i="1" dirty="0">
                  <a:solidFill>
                    <a:srgbClr val="C00000"/>
                  </a:solidFill>
                  <a:ea typeface="Roboto" charset="0"/>
                  <a:cs typeface="Roboto" charset="0"/>
                </a:rPr>
                <a:t>Together </a:t>
              </a:r>
              <a:r>
                <a:rPr lang="en-US" sz="2200" i="1" dirty="0">
                  <a:ea typeface="Roboto" charset="0"/>
                  <a:cs typeface="Roboto" charset="0"/>
                </a:rPr>
                <a:t>= </a:t>
              </a:r>
              <a:r>
                <a:rPr lang="en-US" sz="2200" b="1" i="1" dirty="0">
                  <a:solidFill>
                    <a:srgbClr val="002060"/>
                  </a:solidFill>
                  <a:ea typeface="Roboto" charset="0"/>
                  <a:cs typeface="Roboto" charset="0"/>
                </a:rPr>
                <a:t>90% of total global material demand, but differ in importance by income group</a:t>
              </a:r>
            </a:p>
          </p:txBody>
        </p:sp>
      </p:grpSp>
      <p:sp>
        <p:nvSpPr>
          <p:cNvPr id="18" name="Frame 17">
            <a:extLst>
              <a:ext uri="{FF2B5EF4-FFF2-40B4-BE49-F238E27FC236}">
                <a16:creationId xmlns:a16="http://schemas.microsoft.com/office/drawing/2014/main" id="{68ABF38E-4448-D356-B44E-9E012D12E252}"/>
              </a:ext>
            </a:extLst>
          </p:cNvPr>
          <p:cNvSpPr>
            <a:spLocks noChangeAspect="1"/>
          </p:cNvSpPr>
          <p:nvPr/>
        </p:nvSpPr>
        <p:spPr>
          <a:xfrm>
            <a:off x="2036631" y="3186546"/>
            <a:ext cx="810190" cy="2715494"/>
          </a:xfrm>
          <a:prstGeom prst="frame">
            <a:avLst>
              <a:gd name="adj1" fmla="val 465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8C287B57-3B52-5183-0A3F-E43DF2A86DA8}"/>
              </a:ext>
            </a:extLst>
          </p:cNvPr>
          <p:cNvSpPr txBox="1"/>
          <p:nvPr/>
        </p:nvSpPr>
        <p:spPr>
          <a:xfrm>
            <a:off x="5653668" y="6147965"/>
            <a:ext cx="3434913" cy="276999"/>
          </a:xfrm>
          <a:prstGeom prst="rect">
            <a:avLst/>
          </a:prstGeom>
          <a:noFill/>
        </p:spPr>
        <p:txBody>
          <a:bodyPr wrap="square" lIns="0" rIns="0" rtlCol="0" anchor="ctr">
            <a:spAutoFit/>
          </a:bodyPr>
          <a:lstStyle/>
          <a:p>
            <a:r>
              <a:rPr lang="en-US" sz="1200" i="1" dirty="0">
                <a:solidFill>
                  <a:prstClr val="white">
                    <a:lumMod val="50000"/>
                  </a:prstClr>
                </a:solidFill>
              </a:rPr>
              <a:t>Source: Global Material Flows Database (UNEP 2023a)</a:t>
            </a:r>
          </a:p>
        </p:txBody>
      </p:sp>
      <p:sp>
        <p:nvSpPr>
          <p:cNvPr id="8" name="TextBox 7">
            <a:extLst>
              <a:ext uri="{FF2B5EF4-FFF2-40B4-BE49-F238E27FC236}">
                <a16:creationId xmlns:a16="http://schemas.microsoft.com/office/drawing/2014/main" id="{CBC478FC-0994-44C6-1777-1A1DE343958C}"/>
              </a:ext>
            </a:extLst>
          </p:cNvPr>
          <p:cNvSpPr txBox="1"/>
          <p:nvPr/>
        </p:nvSpPr>
        <p:spPr>
          <a:xfrm>
            <a:off x="5556059" y="2620927"/>
            <a:ext cx="6400699" cy="584775"/>
          </a:xfrm>
          <a:prstGeom prst="rect">
            <a:avLst/>
          </a:prstGeom>
          <a:noFill/>
        </p:spPr>
        <p:txBody>
          <a:bodyPr wrap="square">
            <a:spAutoFit/>
          </a:bodyPr>
          <a:lstStyle/>
          <a:p>
            <a:pPr algn="l"/>
            <a:r>
              <a:rPr lang="en-GB" sz="1600" b="0" u="none" strike="noStrike" dirty="0">
                <a:solidFill>
                  <a:srgbClr val="000000"/>
                </a:solidFill>
                <a:effectLst/>
              </a:rPr>
              <a:t>Energy</a:t>
            </a:r>
            <a:r>
              <a:rPr lang="en-GB" sz="1600" dirty="0">
                <a:solidFill>
                  <a:srgbClr val="000000"/>
                </a:solidFill>
              </a:rPr>
              <a:t> includes </a:t>
            </a:r>
            <a:r>
              <a:rPr lang="en-GB" sz="1600" b="0" u="none" strike="noStrike" dirty="0">
                <a:solidFill>
                  <a:srgbClr val="000000"/>
                </a:solidFill>
                <a:effectLst/>
              </a:rPr>
              <a:t>household energy consumption</a:t>
            </a:r>
          </a:p>
          <a:p>
            <a:pPr algn="l"/>
            <a:r>
              <a:rPr lang="en-GB" sz="1600" b="0" u="none" strike="noStrike" dirty="0">
                <a:solidFill>
                  <a:srgbClr val="000000"/>
                </a:solidFill>
                <a:effectLst/>
              </a:rPr>
              <a:t>All other provisioning systems include their embodied energy</a:t>
            </a:r>
          </a:p>
        </p:txBody>
      </p:sp>
    </p:spTree>
    <p:extLst>
      <p:ext uri="{BB962C8B-B14F-4D97-AF65-F5344CB8AC3E}">
        <p14:creationId xmlns:p14="http://schemas.microsoft.com/office/powerpoint/2010/main" val="14782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00467-2BFC-F379-1136-90E62C2D7CFD}"/>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6BD9138A-A4EB-3664-7443-737944FC40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18" name="think-cell data - do not delete" hidden="1">
                        <a:extLst>
                          <a:ext uri="{FF2B5EF4-FFF2-40B4-BE49-F238E27FC236}">
                            <a16:creationId xmlns:a16="http://schemas.microsoft.com/office/drawing/2014/main" id="{6BD9138A-A4EB-3664-7443-737944FC40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A2321E5-06D9-BE89-1029-2DDB770EF807}"/>
              </a:ext>
            </a:extLst>
          </p:cNvPr>
          <p:cNvSpPr>
            <a:spLocks noGrp="1"/>
          </p:cNvSpPr>
          <p:nvPr>
            <p:ph type="title"/>
          </p:nvPr>
        </p:nvSpPr>
        <p:spPr>
          <a:xfrm>
            <a:off x="717537" y="101742"/>
            <a:ext cx="9230035" cy="1325563"/>
          </a:xfrm>
        </p:spPr>
        <p:txBody>
          <a:bodyPr vert="horz">
            <a:noAutofit/>
          </a:bodyPr>
          <a:lstStyle/>
          <a:p>
            <a:pPr defTabSz="360000"/>
            <a:r>
              <a:rPr lang="en-US" sz="2800" i="1">
                <a:solidFill>
                  <a:srgbClr val="C00000"/>
                </a:solidFill>
                <a:effectLst/>
                <a:latin typeface="+mn-lt"/>
                <a:ea typeface="Century Gothic" panose="020B0502020202020204" pitchFamily="34" charset="0"/>
                <a:cs typeface="Times New Roman" panose="02020603050405020304" pitchFamily="18" charset="0"/>
              </a:rPr>
              <a:t>Trends: </a:t>
            </a:r>
            <a:r>
              <a:rPr lang="en-US" sz="2800" i="1">
                <a:solidFill>
                  <a:srgbClr val="002060"/>
                </a:solidFill>
                <a:effectLst/>
                <a:latin typeface="+mn-lt"/>
                <a:ea typeface="Century Gothic" panose="020B0502020202020204" pitchFamily="34" charset="0"/>
                <a:cs typeface="Times New Roman" panose="02020603050405020304" pitchFamily="18" charset="0"/>
              </a:rPr>
              <a:t>High-income countries use six times more materials per capita and are responsible for ten times more climate impacts per capita than low-income countries.</a:t>
            </a:r>
            <a:endParaRPr lang="en-US" sz="2800" i="1">
              <a:solidFill>
                <a:srgbClr val="002060"/>
              </a:solidFill>
              <a:latin typeface="+mn-lt"/>
            </a:endParaRPr>
          </a:p>
        </p:txBody>
      </p:sp>
      <p:sp>
        <p:nvSpPr>
          <p:cNvPr id="10" name="TextBox 9">
            <a:extLst>
              <a:ext uri="{FF2B5EF4-FFF2-40B4-BE49-F238E27FC236}">
                <a16:creationId xmlns:a16="http://schemas.microsoft.com/office/drawing/2014/main" id="{2BA588CB-1068-4D5F-E6E2-328C39342B50}"/>
              </a:ext>
            </a:extLst>
          </p:cNvPr>
          <p:cNvSpPr txBox="1"/>
          <p:nvPr/>
        </p:nvSpPr>
        <p:spPr>
          <a:xfrm>
            <a:off x="6598347" y="1738026"/>
            <a:ext cx="5406760" cy="440120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ea typeface="Roboto" charset="0"/>
                <a:cs typeface="Roboto" charset="0"/>
              </a:rPr>
              <a:t>     </a:t>
            </a:r>
            <a:r>
              <a:rPr kumimoji="0" lang="en-US" sz="2400" b="0" i="1" u="none" strike="noStrike" kern="1200" cap="none" spc="0" normalizeH="0" baseline="0" noProof="0" dirty="0">
                <a:ln>
                  <a:noFill/>
                </a:ln>
                <a:solidFill>
                  <a:prstClr val="black"/>
                </a:solidFill>
                <a:effectLst/>
                <a:uLnTx/>
                <a:uFillTx/>
                <a:ea typeface="Roboto" charset="0"/>
                <a:cs typeface="Roboto" charset="0"/>
              </a:rPr>
              <a:t>Since 2000</a:t>
            </a:r>
            <a:r>
              <a:rPr kumimoji="0" lang="en-US" sz="2400" b="0" i="1" u="none" strike="noStrike" kern="1200" cap="none" spc="0" normalizeH="0" noProof="0" dirty="0">
                <a:ln>
                  <a:noFill/>
                </a:ln>
                <a:solidFill>
                  <a:prstClr val="black"/>
                </a:solidFill>
                <a:effectLst/>
                <a:uLnTx/>
                <a:uFillTx/>
                <a:ea typeface="Roboto" charset="0"/>
                <a:cs typeface="Roboto" charset="0"/>
              </a:rPr>
              <a:t> …</a:t>
            </a:r>
            <a:endParaRPr kumimoji="0" lang="en-US" sz="2400" b="0" i="1" u="none" strike="noStrike" kern="1200" cap="none" spc="0" normalizeH="0" baseline="0" noProof="0" dirty="0">
              <a:ln>
                <a:noFill/>
              </a:ln>
              <a:solidFill>
                <a:prstClr val="black"/>
              </a:solidFill>
              <a:effectLst/>
              <a:uLnTx/>
              <a:uFillTx/>
              <a:ea typeface="Roboto"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ea typeface="Roboto" charset="0"/>
              <a:cs typeface="Roboto"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strike="noStrike" kern="1200" cap="none" spc="0" normalizeH="0" baseline="0" noProof="0" dirty="0">
                <a:ln>
                  <a:noFill/>
                </a:ln>
                <a:solidFill>
                  <a:srgbClr val="C00000"/>
                </a:solidFill>
                <a:effectLst/>
                <a:uLnTx/>
                <a:uFillTx/>
                <a:ea typeface="Roboto" charset="0"/>
                <a:cs typeface="Roboto" charset="0"/>
              </a:rPr>
              <a:t>High-income: </a:t>
            </a:r>
            <a:r>
              <a:rPr kumimoji="0" lang="en-US" sz="2000" b="0" i="1" u="none" strike="noStrike" kern="1200" cap="none" spc="0" normalizeH="0" baseline="0" noProof="0" dirty="0">
                <a:ln>
                  <a:noFill/>
                </a:ln>
                <a:solidFill>
                  <a:prstClr val="black"/>
                </a:solidFill>
                <a:effectLst/>
                <a:uLnTx/>
                <a:uFillTx/>
                <a:ea typeface="Roboto" charset="0"/>
                <a:cs typeface="Roboto" charset="0"/>
              </a:rPr>
              <a:t>Highest material footprint of all groups, relatively constant. Climate impact per capita = 10 x low-income group.</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prstClr val="black"/>
              </a:solidFill>
              <a:effectLst/>
              <a:uLnTx/>
              <a:uFillTx/>
              <a:ea typeface="Roboto" charset="0"/>
              <a:cs typeface="Roboto"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strike="noStrike" kern="1200" cap="none" spc="0" normalizeH="0" baseline="0" noProof="0" dirty="0">
                <a:ln>
                  <a:noFill/>
                </a:ln>
                <a:solidFill>
                  <a:srgbClr val="C00000"/>
                </a:solidFill>
                <a:effectLst/>
                <a:uLnTx/>
                <a:uFillTx/>
                <a:ea typeface="Roboto" charset="0"/>
                <a:cs typeface="Roboto" charset="0"/>
              </a:rPr>
              <a:t>Middle-income: </a:t>
            </a:r>
            <a:r>
              <a:rPr kumimoji="0" lang="en-US" sz="2000" b="0" i="1" u="none" strike="noStrike" kern="1200" cap="none" spc="0" normalizeH="0" baseline="0" noProof="0" dirty="0">
                <a:ln>
                  <a:noFill/>
                </a:ln>
                <a:solidFill>
                  <a:prstClr val="black"/>
                </a:solidFill>
                <a:effectLst/>
                <a:uLnTx/>
                <a:uFillTx/>
                <a:ea typeface="Roboto" charset="0"/>
                <a:cs typeface="Roboto" charset="0"/>
              </a:rPr>
              <a:t>material footprint more than doubled, approaching high-income levels. Climate impact per capita = roughly 50% of high-income group; 6 x low-income group.</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prstClr val="black"/>
              </a:solidFill>
              <a:effectLst/>
              <a:uLnTx/>
              <a:uFillTx/>
              <a:ea typeface="Roboto" charset="0"/>
              <a:cs typeface="Roboto"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strike="noStrike" kern="1200" cap="none" spc="0" normalizeH="0" baseline="0" noProof="0" dirty="0">
                <a:ln>
                  <a:noFill/>
                </a:ln>
                <a:solidFill>
                  <a:srgbClr val="C00000"/>
                </a:solidFill>
                <a:effectLst/>
                <a:uLnTx/>
                <a:uFillTx/>
                <a:ea typeface="Roboto" charset="0"/>
                <a:cs typeface="Roboto" charset="0"/>
              </a:rPr>
              <a:t>Low-income: </a:t>
            </a:r>
            <a:r>
              <a:rPr kumimoji="0" lang="en-US" sz="2000" b="0" i="1" u="none" strike="noStrike" kern="1200" cap="none" spc="0" normalizeH="0" baseline="0" noProof="0" dirty="0">
                <a:ln>
                  <a:noFill/>
                </a:ln>
                <a:solidFill>
                  <a:prstClr val="black"/>
                </a:solidFill>
                <a:effectLst/>
                <a:uLnTx/>
                <a:uFillTx/>
                <a:ea typeface="Roboto" charset="0"/>
                <a:cs typeface="Roboto" charset="0"/>
              </a:rPr>
              <a:t>Remain comparatively low, and mostly unchanged.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highlight>
                <a:srgbClr val="FFFF00"/>
              </a:highlight>
              <a:uLnTx/>
              <a:uFillTx/>
              <a:latin typeface="Roboto" charset="0"/>
              <a:ea typeface="Roboto" charset="0"/>
              <a:cs typeface="Roboto" charset="0"/>
            </a:endParaRPr>
          </a:p>
        </p:txBody>
      </p:sp>
      <p:sp>
        <p:nvSpPr>
          <p:cNvPr id="15" name="TextBox 14">
            <a:extLst>
              <a:ext uri="{FF2B5EF4-FFF2-40B4-BE49-F238E27FC236}">
                <a16:creationId xmlns:a16="http://schemas.microsoft.com/office/drawing/2014/main" id="{3B2705E2-06FF-580F-1F89-58C251BD2AD9}"/>
              </a:ext>
            </a:extLst>
          </p:cNvPr>
          <p:cNvSpPr txBox="1"/>
          <p:nvPr/>
        </p:nvSpPr>
        <p:spPr>
          <a:xfrm>
            <a:off x="1034481" y="1549827"/>
            <a:ext cx="4950685" cy="338554"/>
          </a:xfrm>
          <a:prstGeom prst="rect">
            <a:avLst/>
          </a:prstGeom>
          <a:noFill/>
        </p:spPr>
        <p:txBody>
          <a:bodyPr wrap="square">
            <a:spAutoFit/>
          </a:bodyPr>
          <a:lstStyle/>
          <a:p>
            <a:r>
              <a:rPr lang="en-US" sz="1600" i="1" u="none" strike="noStrike" baseline="0"/>
              <a:t>Material footprint </a:t>
            </a:r>
            <a:r>
              <a:rPr lang="en-US" sz="1600" i="1"/>
              <a:t>(total and per capita) by </a:t>
            </a:r>
            <a:r>
              <a:rPr lang="en-US" sz="1600" i="1" u="none" strike="noStrike" baseline="0"/>
              <a:t>income group</a:t>
            </a:r>
            <a:endParaRPr lang="en-GB" sz="1600" i="1"/>
          </a:p>
        </p:txBody>
      </p:sp>
      <p:grpSp>
        <p:nvGrpSpPr>
          <p:cNvPr id="3" name="Google Shape;535;p14">
            <a:extLst>
              <a:ext uri="{FF2B5EF4-FFF2-40B4-BE49-F238E27FC236}">
                <a16:creationId xmlns:a16="http://schemas.microsoft.com/office/drawing/2014/main" id="{26237BF7-79E7-7F01-3A1D-1F3F6D1B4392}"/>
              </a:ext>
            </a:extLst>
          </p:cNvPr>
          <p:cNvGrpSpPr/>
          <p:nvPr/>
        </p:nvGrpSpPr>
        <p:grpSpPr>
          <a:xfrm>
            <a:off x="9852691" y="455625"/>
            <a:ext cx="1864987" cy="641757"/>
            <a:chOff x="2663371" y="0"/>
            <a:chExt cx="3729974" cy="1283514"/>
          </a:xfrm>
        </p:grpSpPr>
        <p:sp>
          <p:nvSpPr>
            <p:cNvPr id="6" name="Google Shape;536;p14">
              <a:extLst>
                <a:ext uri="{FF2B5EF4-FFF2-40B4-BE49-F238E27FC236}">
                  <a16:creationId xmlns:a16="http://schemas.microsoft.com/office/drawing/2014/main" id="{61DD0972-0907-02B4-936B-06A3A4A9C9C1}"/>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6">
                <a:alphaModFix/>
              </a:blip>
              <a:stretch>
                <a:fillRect/>
              </a:stretch>
            </a:blipFill>
            <a:ln>
              <a:noFill/>
            </a:ln>
          </p:spPr>
          <p:txBody>
            <a:bodyPr/>
            <a:lstStyle/>
            <a:p>
              <a:endParaRPr lang="nl-BE" sz="1200"/>
            </a:p>
          </p:txBody>
        </p:sp>
        <p:sp>
          <p:nvSpPr>
            <p:cNvPr id="8" name="Google Shape;537;p14">
              <a:extLst>
                <a:ext uri="{FF2B5EF4-FFF2-40B4-BE49-F238E27FC236}">
                  <a16:creationId xmlns:a16="http://schemas.microsoft.com/office/drawing/2014/main" id="{F77FC37A-4673-ACDA-4236-1499D6E80A80}"/>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7">
                <a:alphaModFix/>
              </a:blip>
              <a:stretch>
                <a:fillRect/>
              </a:stretch>
            </a:blipFill>
            <a:ln>
              <a:noFill/>
            </a:ln>
          </p:spPr>
          <p:txBody>
            <a:bodyPr/>
            <a:lstStyle/>
            <a:p>
              <a:endParaRPr lang="nl-BE" sz="1200"/>
            </a:p>
          </p:txBody>
        </p:sp>
      </p:grpSp>
      <p:pic>
        <p:nvPicPr>
          <p:cNvPr id="4" name="Picture 3">
            <a:extLst>
              <a:ext uri="{FF2B5EF4-FFF2-40B4-BE49-F238E27FC236}">
                <a16:creationId xmlns:a16="http://schemas.microsoft.com/office/drawing/2014/main" id="{113FAE62-E467-3AC5-71B8-46DBE3C76ABD}"/>
              </a:ext>
            </a:extLst>
          </p:cNvPr>
          <p:cNvPicPr>
            <a:picLocks noChangeAspect="1"/>
          </p:cNvPicPr>
          <p:nvPr/>
        </p:nvPicPr>
        <p:blipFill rotWithShape="1">
          <a:blip r:embed="rId8"/>
          <a:srcRect r="16925"/>
          <a:stretch/>
        </p:blipFill>
        <p:spPr>
          <a:xfrm>
            <a:off x="360210" y="1388551"/>
            <a:ext cx="6082657" cy="5081085"/>
          </a:xfrm>
          <a:prstGeom prst="rect">
            <a:avLst/>
          </a:prstGeom>
        </p:spPr>
      </p:pic>
      <p:sp>
        <p:nvSpPr>
          <p:cNvPr id="5" name="Frame 4">
            <a:extLst>
              <a:ext uri="{FF2B5EF4-FFF2-40B4-BE49-F238E27FC236}">
                <a16:creationId xmlns:a16="http://schemas.microsoft.com/office/drawing/2014/main" id="{CF23DDE3-AFA2-E357-37A0-3DCF271BE84B}"/>
              </a:ext>
            </a:extLst>
          </p:cNvPr>
          <p:cNvSpPr/>
          <p:nvPr/>
        </p:nvSpPr>
        <p:spPr>
          <a:xfrm>
            <a:off x="4459706" y="2566737"/>
            <a:ext cx="946484" cy="1010653"/>
          </a:xfrm>
          <a:prstGeom prst="frame">
            <a:avLst>
              <a:gd name="adj1" fmla="val 5951"/>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7" name="Frame 6">
            <a:extLst>
              <a:ext uri="{FF2B5EF4-FFF2-40B4-BE49-F238E27FC236}">
                <a16:creationId xmlns:a16="http://schemas.microsoft.com/office/drawing/2014/main" id="{86778022-0DD7-66A8-9C91-0D584F83A2C0}"/>
              </a:ext>
            </a:extLst>
          </p:cNvPr>
          <p:cNvSpPr/>
          <p:nvPr/>
        </p:nvSpPr>
        <p:spPr>
          <a:xfrm>
            <a:off x="1328578" y="4544291"/>
            <a:ext cx="915858" cy="584816"/>
          </a:xfrm>
          <a:prstGeom prst="frame">
            <a:avLst>
              <a:gd name="adj1" fmla="val 7415"/>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 name="Frame 8">
            <a:extLst>
              <a:ext uri="{FF2B5EF4-FFF2-40B4-BE49-F238E27FC236}">
                <a16:creationId xmlns:a16="http://schemas.microsoft.com/office/drawing/2014/main" id="{F2B802BB-64E8-BF5D-181B-05CFDBC61AE0}"/>
              </a:ext>
            </a:extLst>
          </p:cNvPr>
          <p:cNvSpPr/>
          <p:nvPr/>
        </p:nvSpPr>
        <p:spPr>
          <a:xfrm>
            <a:off x="3434471" y="3283527"/>
            <a:ext cx="946484" cy="1524000"/>
          </a:xfrm>
          <a:prstGeom prst="frame">
            <a:avLst>
              <a:gd name="adj1" fmla="val 5951"/>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8715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dirty="0">
                <a:solidFill>
                  <a:schemeClr val="bg1"/>
                </a:solidFill>
                <a:effectLst/>
              </a:rPr>
              <a:t> GRO 2024 </a:t>
            </a:r>
          </a:p>
          <a:p>
            <a:pPr marL="0" indent="0" algn="ctr">
              <a:buNone/>
            </a:pPr>
            <a:r>
              <a:rPr lang="en-GB" sz="5400" b="0" i="1" u="none" strike="noStrike" dirty="0">
                <a:solidFill>
                  <a:srgbClr val="FFFF00"/>
                </a:solidFill>
                <a:effectLst/>
                <a:latin typeface="+mn-lt"/>
              </a:rPr>
              <a:t>Resource use is driving the triple planetary crisis</a:t>
            </a:r>
            <a:endParaRPr lang="en-GB" sz="5400" b="0" i="1" dirty="0">
              <a:solidFill>
                <a:srgbClr val="FFFF00"/>
              </a:solidFill>
              <a:effectLst/>
              <a:latin typeface="+mn-lt"/>
            </a:endParaRPr>
          </a:p>
        </p:txBody>
      </p:sp>
    </p:spTree>
    <p:extLst>
      <p:ext uri="{BB962C8B-B14F-4D97-AF65-F5344CB8AC3E}">
        <p14:creationId xmlns:p14="http://schemas.microsoft.com/office/powerpoint/2010/main" val="751297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14" name="Google Shape;414;p10"/>
          <p:cNvGrpSpPr/>
          <p:nvPr/>
        </p:nvGrpSpPr>
        <p:grpSpPr>
          <a:xfrm>
            <a:off x="3871975" y="1442276"/>
            <a:ext cx="8320025" cy="5350755"/>
            <a:chOff x="0" y="0"/>
            <a:chExt cx="15268450" cy="9514668"/>
          </a:xfrm>
        </p:grpSpPr>
        <p:sp>
          <p:nvSpPr>
            <p:cNvPr id="415" name="Google Shape;415;p10"/>
            <p:cNvSpPr/>
            <p:nvPr/>
          </p:nvSpPr>
          <p:spPr>
            <a:xfrm>
              <a:off x="0" y="0"/>
              <a:ext cx="15268450" cy="7884528"/>
            </a:xfrm>
            <a:custGeom>
              <a:avLst/>
              <a:gdLst/>
              <a:ahLst/>
              <a:cxnLst/>
              <a:rect l="l" t="t" r="r" b="b"/>
              <a:pathLst>
                <a:path w="15268450" h="7884528" extrusionOk="0">
                  <a:moveTo>
                    <a:pt x="0" y="0"/>
                  </a:moveTo>
                  <a:lnTo>
                    <a:pt x="15268450" y="0"/>
                  </a:lnTo>
                  <a:lnTo>
                    <a:pt x="15268450" y="7884528"/>
                  </a:lnTo>
                  <a:lnTo>
                    <a:pt x="0" y="7884528"/>
                  </a:lnTo>
                  <a:lnTo>
                    <a:pt x="0" y="0"/>
                  </a:lnTo>
                  <a:close/>
                </a:path>
              </a:pathLst>
            </a:custGeom>
            <a:blipFill rotWithShape="1">
              <a:blip r:embed="rId3">
                <a:alphaModFix/>
              </a:blip>
              <a:stretch>
                <a:fillRect/>
              </a:stretch>
            </a:blipFill>
            <a:ln>
              <a:noFill/>
            </a:ln>
          </p:spPr>
          <p:txBody>
            <a:bodyPr/>
            <a:lstStyle/>
            <a:p>
              <a:endParaRPr lang="nl-BE" sz="1200"/>
            </a:p>
          </p:txBody>
        </p:sp>
        <p:sp>
          <p:nvSpPr>
            <p:cNvPr id="416" name="Google Shape;416;p10"/>
            <p:cNvSpPr/>
            <p:nvPr/>
          </p:nvSpPr>
          <p:spPr>
            <a:xfrm rot="16200000">
              <a:off x="2251117" y="6918058"/>
              <a:ext cx="488910" cy="2421845"/>
            </a:xfrm>
            <a:custGeom>
              <a:avLst/>
              <a:gdLst/>
              <a:ahLst/>
              <a:cxnLst/>
              <a:rect l="l" t="t" r="r" b="b"/>
              <a:pathLst>
                <a:path w="488909" h="1977208" extrusionOk="0">
                  <a:moveTo>
                    <a:pt x="0" y="0"/>
                  </a:moveTo>
                  <a:lnTo>
                    <a:pt x="488909" y="0"/>
                  </a:lnTo>
                  <a:lnTo>
                    <a:pt x="488909" y="1977207"/>
                  </a:lnTo>
                  <a:lnTo>
                    <a:pt x="0" y="1977207"/>
                  </a:lnTo>
                  <a:lnTo>
                    <a:pt x="0" y="0"/>
                  </a:lnTo>
                  <a:close/>
                </a:path>
              </a:pathLst>
            </a:custGeom>
            <a:blipFill rotWithShape="1">
              <a:blip r:embed="rId4">
                <a:alphaModFix/>
              </a:blip>
              <a:stretch>
                <a:fillRect/>
              </a:stretch>
            </a:blipFill>
            <a:ln>
              <a:noFill/>
            </a:ln>
          </p:spPr>
          <p:txBody>
            <a:bodyPr/>
            <a:lstStyle/>
            <a:p>
              <a:endParaRPr lang="nl-BE" sz="1200"/>
            </a:p>
          </p:txBody>
        </p:sp>
        <p:sp>
          <p:nvSpPr>
            <p:cNvPr id="417" name="Google Shape;417;p10"/>
            <p:cNvSpPr/>
            <p:nvPr/>
          </p:nvSpPr>
          <p:spPr>
            <a:xfrm rot="-5400000">
              <a:off x="4663502" y="7377338"/>
              <a:ext cx="333226" cy="1347606"/>
            </a:xfrm>
            <a:custGeom>
              <a:avLst/>
              <a:gdLst/>
              <a:ahLst/>
              <a:cxnLst/>
              <a:rect l="l" t="t" r="r" b="b"/>
              <a:pathLst>
                <a:path w="333226" h="1347606" extrusionOk="0">
                  <a:moveTo>
                    <a:pt x="0" y="0"/>
                  </a:moveTo>
                  <a:lnTo>
                    <a:pt x="333226" y="0"/>
                  </a:lnTo>
                  <a:lnTo>
                    <a:pt x="333226" y="1347605"/>
                  </a:lnTo>
                  <a:lnTo>
                    <a:pt x="0" y="1347605"/>
                  </a:lnTo>
                  <a:lnTo>
                    <a:pt x="0" y="0"/>
                  </a:lnTo>
                  <a:close/>
                </a:path>
              </a:pathLst>
            </a:custGeom>
            <a:blipFill rotWithShape="1">
              <a:blip r:embed="rId4">
                <a:alphaModFix/>
              </a:blip>
              <a:stretch>
                <a:fillRect/>
              </a:stretch>
            </a:blipFill>
            <a:ln>
              <a:noFill/>
            </a:ln>
          </p:spPr>
          <p:txBody>
            <a:bodyPr/>
            <a:lstStyle/>
            <a:p>
              <a:endParaRPr lang="nl-BE" sz="1200"/>
            </a:p>
          </p:txBody>
        </p:sp>
        <p:sp>
          <p:nvSpPr>
            <p:cNvPr id="418" name="Google Shape;418;p10"/>
            <p:cNvSpPr/>
            <p:nvPr/>
          </p:nvSpPr>
          <p:spPr>
            <a:xfrm rot="16200000">
              <a:off x="7434408" y="6293451"/>
              <a:ext cx="488910" cy="3671054"/>
            </a:xfrm>
            <a:custGeom>
              <a:avLst/>
              <a:gdLst/>
              <a:ahLst/>
              <a:cxnLst/>
              <a:rect l="l" t="t" r="r" b="b"/>
              <a:pathLst>
                <a:path w="836325" h="3382195" extrusionOk="0">
                  <a:moveTo>
                    <a:pt x="0" y="0"/>
                  </a:moveTo>
                  <a:lnTo>
                    <a:pt x="836325" y="0"/>
                  </a:lnTo>
                  <a:lnTo>
                    <a:pt x="836325" y="3382195"/>
                  </a:lnTo>
                  <a:lnTo>
                    <a:pt x="0" y="3382195"/>
                  </a:lnTo>
                  <a:lnTo>
                    <a:pt x="0" y="0"/>
                  </a:lnTo>
                  <a:close/>
                </a:path>
              </a:pathLst>
            </a:custGeom>
            <a:blipFill rotWithShape="1">
              <a:blip r:embed="rId4">
                <a:alphaModFix/>
              </a:blip>
              <a:stretch>
                <a:fillRect/>
              </a:stretch>
            </a:blipFill>
            <a:ln>
              <a:noFill/>
            </a:ln>
          </p:spPr>
          <p:txBody>
            <a:bodyPr/>
            <a:lstStyle/>
            <a:p>
              <a:endParaRPr lang="nl-BE" sz="1200"/>
            </a:p>
          </p:txBody>
        </p:sp>
        <p:sp>
          <p:nvSpPr>
            <p:cNvPr id="419" name="Google Shape;419;p10"/>
            <p:cNvSpPr txBox="1"/>
            <p:nvPr/>
          </p:nvSpPr>
          <p:spPr>
            <a:xfrm>
              <a:off x="1513482" y="8529553"/>
              <a:ext cx="2026440" cy="985115"/>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Climate change</a:t>
              </a:r>
              <a:endParaRPr sz="1600" i="1"/>
            </a:p>
          </p:txBody>
        </p:sp>
        <p:sp>
          <p:nvSpPr>
            <p:cNvPr id="420" name="Google Shape;420;p10"/>
            <p:cNvSpPr txBox="1"/>
            <p:nvPr/>
          </p:nvSpPr>
          <p:spPr>
            <a:xfrm>
              <a:off x="3816894" y="8636077"/>
              <a:ext cx="2026440" cy="517185"/>
            </a:xfrm>
            <a:prstGeom prst="rect">
              <a:avLst/>
            </a:prstGeom>
            <a:noFill/>
            <a:ln>
              <a:noFill/>
            </a:ln>
          </p:spPr>
          <p:txBody>
            <a:bodyPr spcFirstLastPara="1" wrap="square" lIns="0" tIns="0" rIns="0" bIns="0" anchor="t" anchorCtr="0">
              <a:spAutoFit/>
            </a:bodyPr>
            <a:lstStyle/>
            <a:p>
              <a:pPr algn="ctr">
                <a:lnSpc>
                  <a:spcPct val="104967"/>
                </a:lnSpc>
              </a:pPr>
              <a:r>
                <a:rPr lang="en-US" i="1">
                  <a:ea typeface="Montserrat"/>
                  <a:cs typeface="Montserrat"/>
                  <a:sym typeface="Montserrat"/>
                </a:rPr>
                <a:t>Pollution</a:t>
              </a:r>
              <a:endParaRPr sz="1600" i="1"/>
            </a:p>
          </p:txBody>
        </p:sp>
        <p:sp>
          <p:nvSpPr>
            <p:cNvPr id="421" name="Google Shape;421;p10"/>
            <p:cNvSpPr txBox="1"/>
            <p:nvPr/>
          </p:nvSpPr>
          <p:spPr>
            <a:xfrm>
              <a:off x="6575092" y="8466111"/>
              <a:ext cx="2396016" cy="985115"/>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Biodiversity loss</a:t>
              </a:r>
              <a:endParaRPr sz="1600" i="1"/>
            </a:p>
          </p:txBody>
        </p:sp>
      </p:grpSp>
      <p:grpSp>
        <p:nvGrpSpPr>
          <p:cNvPr id="430" name="Google Shape;430;p10"/>
          <p:cNvGrpSpPr/>
          <p:nvPr/>
        </p:nvGrpSpPr>
        <p:grpSpPr>
          <a:xfrm>
            <a:off x="10153946" y="219780"/>
            <a:ext cx="1864987" cy="641757"/>
            <a:chOff x="2663371" y="0"/>
            <a:chExt cx="3729974" cy="1283514"/>
          </a:xfrm>
        </p:grpSpPr>
        <p:sp>
          <p:nvSpPr>
            <p:cNvPr id="431" name="Google Shape;431;p10"/>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5">
                <a:alphaModFix/>
              </a:blip>
              <a:stretch>
                <a:fillRect/>
              </a:stretch>
            </a:blipFill>
            <a:ln>
              <a:noFill/>
            </a:ln>
          </p:spPr>
          <p:txBody>
            <a:bodyPr/>
            <a:lstStyle/>
            <a:p>
              <a:endParaRPr lang="nl-BE" sz="1200"/>
            </a:p>
          </p:txBody>
        </p:sp>
        <p:sp>
          <p:nvSpPr>
            <p:cNvPr id="432" name="Google Shape;432;p10"/>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6">
                <a:alphaModFix/>
              </a:blip>
              <a:stretch>
                <a:fillRect/>
              </a:stretch>
            </a:blipFill>
            <a:ln>
              <a:noFill/>
            </a:ln>
          </p:spPr>
          <p:txBody>
            <a:bodyPr/>
            <a:lstStyle/>
            <a:p>
              <a:endParaRPr lang="nl-BE" sz="1200"/>
            </a:p>
          </p:txBody>
        </p:sp>
      </p:grpSp>
      <p:sp>
        <p:nvSpPr>
          <p:cNvPr id="3" name="Rectangle 2">
            <a:extLst>
              <a:ext uri="{FF2B5EF4-FFF2-40B4-BE49-F238E27FC236}">
                <a16:creationId xmlns:a16="http://schemas.microsoft.com/office/drawing/2014/main" id="{9BFABA6A-469B-8C29-9459-7CB483ED61F0}"/>
              </a:ext>
            </a:extLst>
          </p:cNvPr>
          <p:cNvSpPr/>
          <p:nvPr/>
        </p:nvSpPr>
        <p:spPr>
          <a:xfrm>
            <a:off x="370462" y="26513"/>
            <a:ext cx="9923469" cy="1077218"/>
          </a:xfrm>
          <a:prstGeom prst="rect">
            <a:avLst/>
          </a:prstGeom>
        </p:spPr>
        <p:txBody>
          <a:bodyPr wrap="square">
            <a:spAutoFit/>
          </a:bodyPr>
          <a:lstStyle/>
          <a:p>
            <a:r>
              <a:rPr lang="en-SI" sz="3200" i="1">
                <a:solidFill>
                  <a:srgbClr val="C00000"/>
                </a:solidFill>
                <a:latin typeface="Calibri" panose="020F0502020204030204" pitchFamily="34" charset="0"/>
                <a:ea typeface="Calibri" panose="020F0502020204030204" pitchFamily="34" charset="0"/>
              </a:rPr>
              <a:t>Impacts: </a:t>
            </a:r>
            <a:r>
              <a:rPr lang="en-SI" sz="3200" i="1">
                <a:solidFill>
                  <a:srgbClr val="002060"/>
                </a:solidFill>
                <a:latin typeface="Calibri" panose="020F0502020204030204" pitchFamily="34" charset="0"/>
                <a:ea typeface="Calibri" panose="020F0502020204030204" pitchFamily="34" charset="0"/>
              </a:rPr>
              <a:t>Extraction and Processing of Natural Resources Drives all Aspects of the Triple Planetary Crisis </a:t>
            </a:r>
            <a:endParaRPr lang="en-GB" sz="3200" i="1">
              <a:solidFill>
                <a:srgbClr val="002060"/>
              </a:solidFill>
            </a:endParaRPr>
          </a:p>
        </p:txBody>
      </p:sp>
      <p:sp>
        <p:nvSpPr>
          <p:cNvPr id="4" name="Google Shape;416;p10">
            <a:extLst>
              <a:ext uri="{FF2B5EF4-FFF2-40B4-BE49-F238E27FC236}">
                <a16:creationId xmlns:a16="http://schemas.microsoft.com/office/drawing/2014/main" id="{E6FE12E6-EFDA-B396-8874-765FA1514B75}"/>
              </a:ext>
            </a:extLst>
          </p:cNvPr>
          <p:cNvSpPr/>
          <p:nvPr/>
        </p:nvSpPr>
        <p:spPr>
          <a:xfrm rot="16200000">
            <a:off x="9860339" y="5367763"/>
            <a:ext cx="274948" cy="1319702"/>
          </a:xfrm>
          <a:custGeom>
            <a:avLst/>
            <a:gdLst/>
            <a:ahLst/>
            <a:cxnLst/>
            <a:rect l="l" t="t" r="r" b="b"/>
            <a:pathLst>
              <a:path w="488909" h="1977208" extrusionOk="0">
                <a:moveTo>
                  <a:pt x="0" y="0"/>
                </a:moveTo>
                <a:lnTo>
                  <a:pt x="488909" y="0"/>
                </a:lnTo>
                <a:lnTo>
                  <a:pt x="488909" y="1977207"/>
                </a:lnTo>
                <a:lnTo>
                  <a:pt x="0" y="1977207"/>
                </a:lnTo>
                <a:lnTo>
                  <a:pt x="0" y="0"/>
                </a:lnTo>
                <a:close/>
              </a:path>
            </a:pathLst>
          </a:custGeom>
          <a:blipFill rotWithShape="1">
            <a:blip r:embed="rId4">
              <a:alphaModFix/>
            </a:blip>
            <a:stretch>
              <a:fillRect/>
            </a:stretch>
          </a:blipFill>
          <a:ln>
            <a:noFill/>
          </a:ln>
        </p:spPr>
        <p:txBody>
          <a:bodyPr/>
          <a:lstStyle/>
          <a:p>
            <a:endParaRPr lang="nl-BE" sz="1200"/>
          </a:p>
        </p:txBody>
      </p:sp>
      <p:sp>
        <p:nvSpPr>
          <p:cNvPr id="5" name="Google Shape;421;p10">
            <a:extLst>
              <a:ext uri="{FF2B5EF4-FFF2-40B4-BE49-F238E27FC236}">
                <a16:creationId xmlns:a16="http://schemas.microsoft.com/office/drawing/2014/main" id="{18680D52-43FF-EACF-2B2D-2A5D0CCB2A1E}"/>
              </a:ext>
            </a:extLst>
          </p:cNvPr>
          <p:cNvSpPr txBox="1"/>
          <p:nvPr/>
        </p:nvSpPr>
        <p:spPr>
          <a:xfrm>
            <a:off x="9297507" y="6217206"/>
            <a:ext cx="1305628" cy="553998"/>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Economic Impacts</a:t>
            </a:r>
            <a:endParaRPr sz="1600" i="1"/>
          </a:p>
        </p:txBody>
      </p:sp>
      <p:sp>
        <p:nvSpPr>
          <p:cNvPr id="6" name="Rectangle 5">
            <a:extLst>
              <a:ext uri="{FF2B5EF4-FFF2-40B4-BE49-F238E27FC236}">
                <a16:creationId xmlns:a16="http://schemas.microsoft.com/office/drawing/2014/main" id="{7D84E1D1-978E-C9F2-9C5F-7E21F20CE491}"/>
              </a:ext>
            </a:extLst>
          </p:cNvPr>
          <p:cNvSpPr/>
          <p:nvPr/>
        </p:nvSpPr>
        <p:spPr>
          <a:xfrm>
            <a:off x="196408" y="3913769"/>
            <a:ext cx="3779841" cy="721095"/>
          </a:xfrm>
          <a:prstGeom prst="rect">
            <a:avLst/>
          </a:prstGeom>
        </p:spPr>
        <p:txBody>
          <a:bodyPr wrap="square">
            <a:spAutoFit/>
          </a:bodyPr>
          <a:lstStyle/>
          <a:p>
            <a:pPr lvl="0">
              <a:lnSpc>
                <a:spcPts val="2520"/>
              </a:lnSpc>
            </a:pPr>
            <a:r>
              <a:rPr lang="en-GB" i="1">
                <a:latin typeface="Calibri" panose="020F0502020204030204" pitchFamily="34" charset="0"/>
                <a:cs typeface="Calibri" panose="020F0502020204030204" pitchFamily="34" charset="0"/>
              </a:rPr>
              <a:t>60% of global climate change impacts including land use change</a:t>
            </a:r>
          </a:p>
        </p:txBody>
      </p:sp>
      <p:sp>
        <p:nvSpPr>
          <p:cNvPr id="7" name="Rectangle 6">
            <a:extLst>
              <a:ext uri="{FF2B5EF4-FFF2-40B4-BE49-F238E27FC236}">
                <a16:creationId xmlns:a16="http://schemas.microsoft.com/office/drawing/2014/main" id="{042AB7D0-0928-C056-8D66-617671B8BB1C}"/>
              </a:ext>
            </a:extLst>
          </p:cNvPr>
          <p:cNvSpPr/>
          <p:nvPr/>
        </p:nvSpPr>
        <p:spPr>
          <a:xfrm>
            <a:off x="213910" y="4659011"/>
            <a:ext cx="3508236" cy="369332"/>
          </a:xfrm>
          <a:prstGeom prst="rect">
            <a:avLst/>
          </a:prstGeom>
        </p:spPr>
        <p:txBody>
          <a:bodyPr wrap="square">
            <a:spAutoFit/>
          </a:bodyPr>
          <a:lstStyle/>
          <a:p>
            <a:pPr lvl="0"/>
            <a:r>
              <a:rPr lang="en-GB" i="1">
                <a:latin typeface="Calibri" panose="020F0502020204030204" pitchFamily="34" charset="0"/>
                <a:cs typeface="Calibri" panose="020F0502020204030204" pitchFamily="34" charset="0"/>
              </a:rPr>
              <a:t>40% of air pollution health impacts</a:t>
            </a:r>
          </a:p>
        </p:txBody>
      </p:sp>
      <p:sp>
        <p:nvSpPr>
          <p:cNvPr id="8" name="Rectangle 7">
            <a:extLst>
              <a:ext uri="{FF2B5EF4-FFF2-40B4-BE49-F238E27FC236}">
                <a16:creationId xmlns:a16="http://schemas.microsoft.com/office/drawing/2014/main" id="{C07BE327-28FA-57FA-9B0D-3380076E0B48}"/>
              </a:ext>
            </a:extLst>
          </p:cNvPr>
          <p:cNvSpPr/>
          <p:nvPr/>
        </p:nvSpPr>
        <p:spPr>
          <a:xfrm>
            <a:off x="220472" y="5003517"/>
            <a:ext cx="3658796" cy="1034899"/>
          </a:xfrm>
          <a:prstGeom prst="rect">
            <a:avLst/>
          </a:prstGeom>
        </p:spPr>
        <p:txBody>
          <a:bodyPr wrap="square">
            <a:spAutoFit/>
          </a:bodyPr>
          <a:lstStyle/>
          <a:p>
            <a:pPr lvl="0">
              <a:lnSpc>
                <a:spcPts val="2520"/>
              </a:lnSpc>
            </a:pPr>
            <a:r>
              <a:rPr lang="en-GB" i="1">
                <a:latin typeface="Calibri" panose="020F0502020204030204" pitchFamily="34" charset="0"/>
                <a:cs typeface="Calibri" panose="020F0502020204030204" pitchFamily="34" charset="0"/>
              </a:rPr>
              <a:t>More than 90% of water stress and global land and water eutrophication related biodiversity loss</a:t>
            </a:r>
          </a:p>
        </p:txBody>
      </p:sp>
      <p:sp>
        <p:nvSpPr>
          <p:cNvPr id="9" name="Frame 8">
            <a:extLst>
              <a:ext uri="{FF2B5EF4-FFF2-40B4-BE49-F238E27FC236}">
                <a16:creationId xmlns:a16="http://schemas.microsoft.com/office/drawing/2014/main" id="{B322EDD7-EB0E-4369-E4C0-F81B14AB2B87}"/>
              </a:ext>
            </a:extLst>
          </p:cNvPr>
          <p:cNvSpPr>
            <a:spLocks noChangeAspect="1"/>
          </p:cNvSpPr>
          <p:nvPr/>
        </p:nvSpPr>
        <p:spPr>
          <a:xfrm>
            <a:off x="4475018" y="2854036"/>
            <a:ext cx="1579414" cy="2396835"/>
          </a:xfrm>
          <a:prstGeom prst="frame">
            <a:avLst>
              <a:gd name="adj1" fmla="val 144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ame 9">
            <a:extLst>
              <a:ext uri="{FF2B5EF4-FFF2-40B4-BE49-F238E27FC236}">
                <a16:creationId xmlns:a16="http://schemas.microsoft.com/office/drawing/2014/main" id="{A5C6E659-8841-C7F0-5865-F4A1D15BFBCD}"/>
              </a:ext>
            </a:extLst>
          </p:cNvPr>
          <p:cNvSpPr>
            <a:spLocks noChangeAspect="1"/>
          </p:cNvSpPr>
          <p:nvPr/>
        </p:nvSpPr>
        <p:spPr>
          <a:xfrm>
            <a:off x="6095999" y="3643745"/>
            <a:ext cx="734333" cy="1593271"/>
          </a:xfrm>
          <a:prstGeom prst="frame">
            <a:avLst>
              <a:gd name="adj1" fmla="val 23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ame 10">
            <a:extLst>
              <a:ext uri="{FF2B5EF4-FFF2-40B4-BE49-F238E27FC236}">
                <a16:creationId xmlns:a16="http://schemas.microsoft.com/office/drawing/2014/main" id="{2ED37E52-FBF8-51A6-379B-E012D8436D4E}"/>
              </a:ext>
            </a:extLst>
          </p:cNvPr>
          <p:cNvSpPr>
            <a:spLocks noChangeAspect="1"/>
          </p:cNvSpPr>
          <p:nvPr/>
        </p:nvSpPr>
        <p:spPr>
          <a:xfrm>
            <a:off x="6871149" y="1526379"/>
            <a:ext cx="2328269" cy="3710637"/>
          </a:xfrm>
          <a:prstGeom prst="frame">
            <a:avLst>
              <a:gd name="adj1" fmla="val 112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Rectangle 1">
            <a:extLst>
              <a:ext uri="{FF2B5EF4-FFF2-40B4-BE49-F238E27FC236}">
                <a16:creationId xmlns:a16="http://schemas.microsoft.com/office/drawing/2014/main" id="{D9557E6A-9831-2826-01C1-F5CED78BC7BF}"/>
              </a:ext>
            </a:extLst>
          </p:cNvPr>
          <p:cNvSpPr/>
          <p:nvPr/>
        </p:nvSpPr>
        <p:spPr>
          <a:xfrm>
            <a:off x="202715" y="1474953"/>
            <a:ext cx="3519432" cy="923330"/>
          </a:xfrm>
          <a:prstGeom prst="rect">
            <a:avLst/>
          </a:prstGeom>
        </p:spPr>
        <p:txBody>
          <a:bodyPr wrap="square">
            <a:spAutoFit/>
          </a:bodyPr>
          <a:lstStyle/>
          <a:p>
            <a:r>
              <a:rPr lang="en-GB" i="1">
                <a:latin typeface="Calibri" panose="020F0502020204030204" pitchFamily="34" charset="0"/>
                <a:cs typeface="Calibri" panose="020F0502020204030204" pitchFamily="34" charset="0"/>
              </a:rPr>
              <a:t>Environmental impacts of materials in the value chain in </a:t>
            </a:r>
          </a:p>
          <a:p>
            <a:r>
              <a:rPr lang="en-GB" i="1">
                <a:latin typeface="Calibri" panose="020F0502020204030204" pitchFamily="34" charset="0"/>
                <a:cs typeface="Calibri" panose="020F0502020204030204" pitchFamily="34" charset="0"/>
              </a:rPr>
              <a:t>extraction and processing phase </a:t>
            </a:r>
            <a:endParaRPr lang="en-US" i="1">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201759E-509D-3B8D-28EA-4775D5BC01F6}"/>
              </a:ext>
            </a:extLst>
          </p:cNvPr>
          <p:cNvPicPr>
            <a:picLocks noChangeAspect="1"/>
          </p:cNvPicPr>
          <p:nvPr/>
        </p:nvPicPr>
        <p:blipFill rotWithShape="1">
          <a:blip r:embed="rId7"/>
          <a:srcRect l="3261" t="3482" r="41690" b="60436"/>
          <a:stretch/>
        </p:blipFill>
        <p:spPr>
          <a:xfrm>
            <a:off x="342745" y="2801907"/>
            <a:ext cx="3462531" cy="719902"/>
          </a:xfrm>
          <a:prstGeom prst="rect">
            <a:avLst/>
          </a:prstGeom>
        </p:spPr>
      </p:pic>
      <p:sp>
        <p:nvSpPr>
          <p:cNvPr id="13" name="Frame 12">
            <a:extLst>
              <a:ext uri="{FF2B5EF4-FFF2-40B4-BE49-F238E27FC236}">
                <a16:creationId xmlns:a16="http://schemas.microsoft.com/office/drawing/2014/main" id="{33AECFAC-65AE-0CD6-403E-588BD6230E4A}"/>
              </a:ext>
            </a:extLst>
          </p:cNvPr>
          <p:cNvSpPr>
            <a:spLocks noChangeAspect="1"/>
          </p:cNvSpPr>
          <p:nvPr/>
        </p:nvSpPr>
        <p:spPr>
          <a:xfrm>
            <a:off x="315595" y="2617155"/>
            <a:ext cx="2344477" cy="1091475"/>
          </a:xfrm>
          <a:prstGeom prst="frame">
            <a:avLst>
              <a:gd name="adj1" fmla="val 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289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4F9DA6E-A176-6244-12DF-6493CED756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think-cell data - do not delete" hidden="1">
                        <a:extLst>
                          <a:ext uri="{FF2B5EF4-FFF2-40B4-BE49-F238E27FC236}">
                            <a16:creationId xmlns:a16="http://schemas.microsoft.com/office/drawing/2014/main" id="{F4F9DA6E-A176-6244-12DF-6493CED756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19CA56DC-753B-AD92-B850-A77858ECE31E}"/>
              </a:ext>
            </a:extLst>
          </p:cNvPr>
          <p:cNvPicPr>
            <a:picLocks noChangeAspect="1"/>
          </p:cNvPicPr>
          <p:nvPr/>
        </p:nvPicPr>
        <p:blipFill rotWithShape="1">
          <a:blip r:embed="rId6"/>
          <a:srcRect b="1961"/>
          <a:stretch/>
        </p:blipFill>
        <p:spPr>
          <a:xfrm>
            <a:off x="297713" y="122597"/>
            <a:ext cx="6528392" cy="6528960"/>
          </a:xfrm>
          <a:prstGeom prst="rect">
            <a:avLst/>
          </a:prstGeom>
        </p:spPr>
      </p:pic>
      <p:sp>
        <p:nvSpPr>
          <p:cNvPr id="2" name="TextBox 1">
            <a:extLst>
              <a:ext uri="{FF2B5EF4-FFF2-40B4-BE49-F238E27FC236}">
                <a16:creationId xmlns:a16="http://schemas.microsoft.com/office/drawing/2014/main" id="{658F334F-B9E3-F780-9E29-CA2BFDE038E3}"/>
              </a:ext>
            </a:extLst>
          </p:cNvPr>
          <p:cNvSpPr txBox="1"/>
          <p:nvPr/>
        </p:nvSpPr>
        <p:spPr>
          <a:xfrm>
            <a:off x="6979788" y="2199381"/>
            <a:ext cx="4482110" cy="1569660"/>
          </a:xfrm>
          <a:prstGeom prst="rect">
            <a:avLst/>
          </a:prstGeom>
          <a:noFill/>
        </p:spPr>
        <p:txBody>
          <a:bodyPr wrap="square">
            <a:spAutoFit/>
          </a:bodyPr>
          <a:lstStyle/>
          <a:p>
            <a:r>
              <a:rPr lang="en-US" sz="3200" i="1" dirty="0">
                <a:solidFill>
                  <a:srgbClr val="C00000"/>
                </a:solidFill>
                <a:latin typeface="Calibri" panose="020F0502020204030204" pitchFamily="34" charset="0"/>
                <a:ea typeface="Calibri" panose="020F0502020204030204" pitchFamily="34" charset="0"/>
              </a:rPr>
              <a:t>Impacts:</a:t>
            </a:r>
            <a:r>
              <a:rPr lang="en-US" sz="3200" i="1" dirty="0">
                <a:solidFill>
                  <a:srgbClr val="C00000"/>
                </a:solidFill>
                <a:effectLst/>
                <a:latin typeface="Calibri" panose="020F0502020204030204" pitchFamily="34" charset="0"/>
                <a:ea typeface="Calibri" panose="020F0502020204030204" pitchFamily="34" charset="0"/>
              </a:rPr>
              <a:t> </a:t>
            </a:r>
            <a:r>
              <a:rPr lang="en-US" sz="3200" i="1" dirty="0">
                <a:solidFill>
                  <a:srgbClr val="002060"/>
                </a:solidFill>
                <a:effectLst/>
                <a:latin typeface="Calibri" panose="020F0502020204030204" pitchFamily="34" charset="0"/>
                <a:ea typeface="Calibri" panose="020F0502020204030204" pitchFamily="34" charset="0"/>
              </a:rPr>
              <a:t>“Provisioning </a:t>
            </a:r>
            <a:r>
              <a:rPr lang="en-US" sz="3200" i="1" dirty="0">
                <a:solidFill>
                  <a:srgbClr val="002060"/>
                </a:solidFill>
                <a:latin typeface="Calibri" panose="020F0502020204030204" pitchFamily="34" charset="0"/>
                <a:ea typeface="Calibri" panose="020F0502020204030204" pitchFamily="34" charset="0"/>
              </a:rPr>
              <a:t>S</a:t>
            </a:r>
            <a:r>
              <a:rPr lang="en-US" sz="3200" i="1" dirty="0">
                <a:solidFill>
                  <a:srgbClr val="002060"/>
                </a:solidFill>
                <a:effectLst/>
                <a:latin typeface="Calibri" panose="020F0502020204030204" pitchFamily="34" charset="0"/>
                <a:ea typeface="Calibri" panose="020F0502020204030204" pitchFamily="34" charset="0"/>
              </a:rPr>
              <a:t>ystems</a:t>
            </a:r>
            <a:r>
              <a:rPr lang="en-US" sz="3200" i="1" dirty="0">
                <a:solidFill>
                  <a:srgbClr val="002060"/>
                </a:solidFill>
                <a:latin typeface="Calibri" panose="020F0502020204030204" pitchFamily="34" charset="0"/>
                <a:ea typeface="Calibri" panose="020F0502020204030204" pitchFamily="34" charset="0"/>
              </a:rPr>
              <a:t> </a:t>
            </a:r>
            <a:r>
              <a:rPr lang="en-US" sz="3200" i="1" dirty="0">
                <a:solidFill>
                  <a:srgbClr val="002060"/>
                </a:solidFill>
                <a:effectLst/>
                <a:latin typeface="Calibri" panose="020F0502020204030204" pitchFamily="34" charset="0"/>
                <a:ea typeface="Calibri" panose="020F0502020204030204" pitchFamily="34" charset="0"/>
              </a:rPr>
              <a:t>Human Needs in the </a:t>
            </a:r>
            <a:r>
              <a:rPr lang="en-US" sz="3200" i="1" dirty="0">
                <a:solidFill>
                  <a:srgbClr val="002060"/>
                </a:solidFill>
                <a:latin typeface="Calibri" panose="020F0502020204030204" pitchFamily="34" charset="0"/>
                <a:ea typeface="Calibri" panose="020F0502020204030204" pitchFamily="34" charset="0"/>
              </a:rPr>
              <a:t>Y</a:t>
            </a:r>
            <a:r>
              <a:rPr lang="en-US" sz="3200" i="1" dirty="0">
                <a:solidFill>
                  <a:srgbClr val="002060"/>
                </a:solidFill>
                <a:effectLst/>
                <a:latin typeface="Calibri" panose="020F0502020204030204" pitchFamily="34" charset="0"/>
                <a:ea typeface="Calibri" panose="020F0502020204030204" pitchFamily="34" charset="0"/>
              </a:rPr>
              <a:t>ear 2022</a:t>
            </a:r>
            <a:endParaRPr lang="en-GB" sz="3200" dirty="0"/>
          </a:p>
        </p:txBody>
      </p:sp>
      <p:grpSp>
        <p:nvGrpSpPr>
          <p:cNvPr id="6" name="Google Shape;430;p10">
            <a:extLst>
              <a:ext uri="{FF2B5EF4-FFF2-40B4-BE49-F238E27FC236}">
                <a16:creationId xmlns:a16="http://schemas.microsoft.com/office/drawing/2014/main" id="{FC21EFCF-FF92-6980-A9D0-F1227ADEFFCE}"/>
              </a:ext>
            </a:extLst>
          </p:cNvPr>
          <p:cNvGrpSpPr/>
          <p:nvPr/>
        </p:nvGrpSpPr>
        <p:grpSpPr>
          <a:xfrm>
            <a:off x="9813706" y="389900"/>
            <a:ext cx="1864987" cy="641757"/>
            <a:chOff x="2663371" y="0"/>
            <a:chExt cx="3729974" cy="1283514"/>
          </a:xfrm>
        </p:grpSpPr>
        <p:sp>
          <p:nvSpPr>
            <p:cNvPr id="8" name="Google Shape;431;p10">
              <a:extLst>
                <a:ext uri="{FF2B5EF4-FFF2-40B4-BE49-F238E27FC236}">
                  <a16:creationId xmlns:a16="http://schemas.microsoft.com/office/drawing/2014/main" id="{AC623F09-1F42-1252-A178-CF9080E59FCA}"/>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7">
                <a:alphaModFix/>
              </a:blip>
              <a:stretch>
                <a:fillRect/>
              </a:stretch>
            </a:blipFill>
            <a:ln>
              <a:noFill/>
            </a:ln>
          </p:spPr>
          <p:txBody>
            <a:bodyPr/>
            <a:lstStyle/>
            <a:p>
              <a:endParaRPr lang="nl-BE" sz="1200"/>
            </a:p>
          </p:txBody>
        </p:sp>
        <p:sp>
          <p:nvSpPr>
            <p:cNvPr id="10" name="Google Shape;432;p10">
              <a:extLst>
                <a:ext uri="{FF2B5EF4-FFF2-40B4-BE49-F238E27FC236}">
                  <a16:creationId xmlns:a16="http://schemas.microsoft.com/office/drawing/2014/main" id="{2B8EE1AC-CC8B-258C-7D85-C6BBF434777E}"/>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8">
                <a:alphaModFix/>
              </a:blip>
              <a:stretch>
                <a:fillRect/>
              </a:stretch>
            </a:blipFill>
            <a:ln>
              <a:noFill/>
            </a:ln>
          </p:spPr>
          <p:txBody>
            <a:bodyPr/>
            <a:lstStyle/>
            <a:p>
              <a:endParaRPr lang="nl-BE" sz="1200"/>
            </a:p>
          </p:txBody>
        </p:sp>
      </p:grpSp>
      <p:sp>
        <p:nvSpPr>
          <p:cNvPr id="11" name="Frame 10">
            <a:extLst>
              <a:ext uri="{FF2B5EF4-FFF2-40B4-BE49-F238E27FC236}">
                <a16:creationId xmlns:a16="http://schemas.microsoft.com/office/drawing/2014/main" id="{72DC273F-348C-8A00-F5FA-825E9C70555F}"/>
              </a:ext>
            </a:extLst>
          </p:cNvPr>
          <p:cNvSpPr>
            <a:spLocks noChangeAspect="1"/>
          </p:cNvSpPr>
          <p:nvPr/>
        </p:nvSpPr>
        <p:spPr>
          <a:xfrm>
            <a:off x="1422812" y="1020727"/>
            <a:ext cx="644444" cy="2833374"/>
          </a:xfrm>
          <a:prstGeom prst="frame">
            <a:avLst>
              <a:gd name="adj1" fmla="val 23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Frame 11">
            <a:extLst>
              <a:ext uri="{FF2B5EF4-FFF2-40B4-BE49-F238E27FC236}">
                <a16:creationId xmlns:a16="http://schemas.microsoft.com/office/drawing/2014/main" id="{F2DA8AE7-B85C-3BE0-09CC-6172EF9F39FF}"/>
              </a:ext>
            </a:extLst>
          </p:cNvPr>
          <p:cNvSpPr>
            <a:spLocks noChangeAspect="1"/>
          </p:cNvSpPr>
          <p:nvPr/>
        </p:nvSpPr>
        <p:spPr>
          <a:xfrm>
            <a:off x="2178409" y="1014606"/>
            <a:ext cx="644444" cy="1622270"/>
          </a:xfrm>
          <a:prstGeom prst="frame">
            <a:avLst>
              <a:gd name="adj1" fmla="val 23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Frame 12">
            <a:extLst>
              <a:ext uri="{FF2B5EF4-FFF2-40B4-BE49-F238E27FC236}">
                <a16:creationId xmlns:a16="http://schemas.microsoft.com/office/drawing/2014/main" id="{11BFCC08-8E88-6177-F24D-68B2CC75474F}"/>
              </a:ext>
            </a:extLst>
          </p:cNvPr>
          <p:cNvSpPr>
            <a:spLocks noChangeAspect="1"/>
          </p:cNvSpPr>
          <p:nvPr/>
        </p:nvSpPr>
        <p:spPr>
          <a:xfrm>
            <a:off x="2934005" y="1128021"/>
            <a:ext cx="2178307" cy="2704532"/>
          </a:xfrm>
          <a:prstGeom prst="frame">
            <a:avLst>
              <a:gd name="adj1" fmla="val 46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1371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09EC52-8584-4DDF-AD5F-310453721A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4" name="Object 3" hidden="1">
                        <a:extLst>
                          <a:ext uri="{FF2B5EF4-FFF2-40B4-BE49-F238E27FC236}">
                            <a16:creationId xmlns:a16="http://schemas.microsoft.com/office/drawing/2014/main" id="{9B09EC52-8584-4DDF-AD5F-310453721A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Rectangle 2">
            <a:extLst>
              <a:ext uri="{FF2B5EF4-FFF2-40B4-BE49-F238E27FC236}">
                <a16:creationId xmlns:a16="http://schemas.microsoft.com/office/drawing/2014/main" id="{764814D9-6EBA-4520-B8EC-8690A6A5CCBE}"/>
              </a:ext>
            </a:extLst>
          </p:cNvPr>
          <p:cNvSpPr txBox="1">
            <a:spLocks noChangeArrowheads="1"/>
          </p:cNvSpPr>
          <p:nvPr/>
        </p:nvSpPr>
        <p:spPr bwMode="auto">
          <a:xfrm>
            <a:off x="0" y="3"/>
            <a:ext cx="12192000" cy="1076444"/>
          </a:xfrm>
          <a:prstGeom prst="rect">
            <a:avLst/>
          </a:prstGeom>
          <a:solidFill>
            <a:schemeClr val="tx2"/>
          </a:solidFill>
          <a:ln w="9525">
            <a:noFill/>
            <a:miter lim="800000"/>
            <a:headEnd/>
            <a:tailEnd/>
          </a:ln>
        </p:spPr>
        <p:txBody>
          <a:bodyPr anchor="ctr" anchorCtr="0">
            <a:prstTxWarp prst="textNoShape">
              <a:avLst/>
            </a:prstTxWarp>
          </a:bodyPr>
          <a:lstStyle>
            <a:defPPr>
              <a:defRPr lang="en-US"/>
            </a:defPPr>
            <a:lvl1pPr defTabSz="548640">
              <a:defRPr sz="3200">
                <a:solidFill>
                  <a:prstClr val="white"/>
                </a:solidFill>
                <a:latin typeface="Calibri" pitchFamily="-72" charset="0"/>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0" normalizeH="0" baseline="0" noProof="0" dirty="0">
                <a:ln>
                  <a:noFill/>
                </a:ln>
                <a:solidFill>
                  <a:srgbClr val="FFFF00"/>
                </a:solidFill>
                <a:effectLst/>
                <a:uLnTx/>
                <a:uFillTx/>
                <a:latin typeface="Calibri" pitchFamily="-72" charset="0"/>
                <a:ea typeface="+mn-ea"/>
                <a:cs typeface="Arial"/>
              </a:rPr>
              <a:t>International Resource Panel</a:t>
            </a:r>
            <a:endParaRPr kumimoji="0" lang="en-US" sz="6000" b="0" i="1" u="none" strike="noStrike" kern="1200" cap="none" spc="0" normalizeH="0" baseline="0" noProof="0" dirty="0">
              <a:ln>
                <a:noFill/>
              </a:ln>
              <a:solidFill>
                <a:srgbClr val="FFFF00"/>
              </a:solidFill>
              <a:effectLst/>
              <a:uLnTx/>
              <a:uFillTx/>
              <a:latin typeface="Calibri" pitchFamily="-72" charset="0"/>
              <a:ea typeface="+mn-ea"/>
              <a:cs typeface="Arial"/>
            </a:endParaRPr>
          </a:p>
        </p:txBody>
      </p:sp>
      <p:sp>
        <p:nvSpPr>
          <p:cNvPr id="21" name="TextBox 20"/>
          <p:cNvSpPr txBox="1"/>
          <p:nvPr/>
        </p:nvSpPr>
        <p:spPr>
          <a:xfrm>
            <a:off x="4041845" y="1795428"/>
            <a:ext cx="3936437" cy="140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267" b="0" i="1" u="none" strike="noStrike" kern="1200" cap="none" spc="0" normalizeH="0" baseline="0" noProof="0">
                <a:ln>
                  <a:noFill/>
                </a:ln>
                <a:solidFill>
                  <a:srgbClr val="0070C0"/>
                </a:solidFill>
                <a:effectLst/>
                <a:uLnTx/>
                <a:uFillTx/>
                <a:latin typeface="Calibri"/>
                <a:ea typeface="+mn-ea"/>
                <a:cs typeface="Arial"/>
              </a:rPr>
              <a:t>Science-Policy interface</a:t>
            </a:r>
            <a:endParaRPr kumimoji="0" lang="en-US" sz="4267" b="0" i="1" u="none" strike="noStrike" kern="1200" cap="none" spc="0" normalizeH="0" baseline="0" noProof="0">
              <a:ln>
                <a:noFill/>
              </a:ln>
              <a:solidFill>
                <a:srgbClr val="0070C0"/>
              </a:solidFill>
              <a:effectLst/>
              <a:uLnTx/>
              <a:uFillTx/>
              <a:latin typeface="Calibri"/>
              <a:ea typeface="+mn-ea"/>
              <a:cs typeface="Arial"/>
            </a:endParaRPr>
          </a:p>
        </p:txBody>
      </p:sp>
      <p:sp>
        <p:nvSpPr>
          <p:cNvPr id="29" name="Title 1">
            <a:extLst>
              <a:ext uri="{FF2B5EF4-FFF2-40B4-BE49-F238E27FC236}">
                <a16:creationId xmlns:a16="http://schemas.microsoft.com/office/drawing/2014/main" id="{A4B8B96E-8872-7241-A290-ABCDDD040265}"/>
              </a:ext>
            </a:extLst>
          </p:cNvPr>
          <p:cNvSpPr txBox="1">
            <a:spLocks/>
          </p:cNvSpPr>
          <p:nvPr/>
        </p:nvSpPr>
        <p:spPr>
          <a:xfrm>
            <a:off x="5964352" y="7224697"/>
            <a:ext cx="2208709" cy="823985"/>
          </a:xfrm>
          <a:prstGeom prst="rect">
            <a:avLst/>
          </a:prstGeom>
        </p:spPr>
        <p:txBody>
          <a:bodyPr vert="horz" lIns="91428" tIns="45714" rIns="91428" bIns="45714"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Roboto Regular"/>
              <a:ea typeface="+mj-ea"/>
            </a:endParaRPr>
          </a:p>
        </p:txBody>
      </p:sp>
      <p:pic>
        <p:nvPicPr>
          <p:cNvPr id="38" name="Picture 37">
            <a:extLst>
              <a:ext uri="{FF2B5EF4-FFF2-40B4-BE49-F238E27FC236}">
                <a16:creationId xmlns:a16="http://schemas.microsoft.com/office/drawing/2014/main" id="{DE548068-4BA3-48A6-9712-01081B893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0096" y="236368"/>
            <a:ext cx="1097170" cy="579929"/>
          </a:xfrm>
          <a:prstGeom prst="rect">
            <a:avLst/>
          </a:prstGeom>
        </p:spPr>
      </p:pic>
      <p:pic>
        <p:nvPicPr>
          <p:cNvPr id="39" name="Picture 38">
            <a:extLst>
              <a:ext uri="{FF2B5EF4-FFF2-40B4-BE49-F238E27FC236}">
                <a16:creationId xmlns:a16="http://schemas.microsoft.com/office/drawing/2014/main" id="{FE8C74ED-3532-4EF1-8790-BE9460458C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34" y="177800"/>
            <a:ext cx="1097170" cy="712064"/>
          </a:xfrm>
          <a:prstGeom prst="rect">
            <a:avLst/>
          </a:prstGeom>
        </p:spPr>
      </p:pic>
      <p:grpSp>
        <p:nvGrpSpPr>
          <p:cNvPr id="6" name="Group 5">
            <a:extLst>
              <a:ext uri="{FF2B5EF4-FFF2-40B4-BE49-F238E27FC236}">
                <a16:creationId xmlns:a16="http://schemas.microsoft.com/office/drawing/2014/main" id="{565E520D-648F-8E4D-8B9A-D7001C167A52}"/>
              </a:ext>
            </a:extLst>
          </p:cNvPr>
          <p:cNvGrpSpPr/>
          <p:nvPr/>
        </p:nvGrpSpPr>
        <p:grpSpPr>
          <a:xfrm>
            <a:off x="884252" y="1145354"/>
            <a:ext cx="3516690" cy="3472805"/>
            <a:chOff x="884252" y="1145354"/>
            <a:chExt cx="3516690" cy="3472805"/>
          </a:xfrm>
        </p:grpSpPr>
        <p:grpSp>
          <p:nvGrpSpPr>
            <p:cNvPr id="2" name="Group 4"/>
            <p:cNvGrpSpPr>
              <a:grpSpLocks/>
            </p:cNvGrpSpPr>
            <p:nvPr/>
          </p:nvGrpSpPr>
          <p:grpSpPr bwMode="auto">
            <a:xfrm>
              <a:off x="1272682" y="1588652"/>
              <a:ext cx="2841067" cy="3029507"/>
              <a:chOff x="108777" y="1585021"/>
              <a:chExt cx="2300039" cy="1699648"/>
            </a:xfrm>
          </p:grpSpPr>
          <p:sp>
            <p:nvSpPr>
              <p:cNvPr id="12" name="Rounded Rectangle 5"/>
              <p:cNvSpPr>
                <a:spLocks noChangeArrowheads="1"/>
              </p:cNvSpPr>
              <p:nvPr/>
            </p:nvSpPr>
            <p:spPr bwMode="auto">
              <a:xfrm>
                <a:off x="108777" y="1585021"/>
                <a:ext cx="2300039" cy="1699648"/>
              </a:xfrm>
              <a:prstGeom prst="roundRect">
                <a:avLst>
                  <a:gd name="adj" fmla="val 16667"/>
                </a:avLst>
              </a:prstGeom>
              <a:solidFill>
                <a:srgbClr val="21BCFF"/>
              </a:solid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13" name="Rounded Rectangle 4"/>
              <p:cNvSpPr>
                <a:spLocks noChangeArrowheads="1"/>
              </p:cNvSpPr>
              <p:nvPr/>
            </p:nvSpPr>
            <p:spPr bwMode="auto">
              <a:xfrm>
                <a:off x="248173" y="1759717"/>
                <a:ext cx="2020021" cy="1489340"/>
              </a:xfrm>
              <a:prstGeom prst="rect">
                <a:avLst/>
              </a:prstGeom>
              <a:solidFill>
                <a:srgbClr val="21BCFF"/>
              </a:solidFill>
              <a:ln w="9525">
                <a:noFill/>
                <a:miter lim="800000"/>
                <a:headEnd/>
                <a:tailEnd/>
              </a:ln>
            </p:spPr>
            <p:txBody>
              <a:bodyPr lIns="13547" tIns="13547" rIns="13547" bIns="13547">
                <a:prstTxWarp prst="textNoShape">
                  <a:avLst/>
                </a:prstTxWarp>
              </a:bodyPr>
              <a:lstStyle/>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GB" altLang="ko-KR" sz="2133" b="1" i="1" u="none" strike="noStrike" kern="1200" cap="none" spc="0" normalizeH="0" baseline="0" noProof="0" dirty="0">
                    <a:ln>
                      <a:noFill/>
                    </a:ln>
                    <a:solidFill>
                      <a:srgbClr val="FFFF00"/>
                    </a:solidFill>
                    <a:effectLst/>
                    <a:uLnTx/>
                    <a:uFillTx/>
                    <a:latin typeface="Calibri"/>
                    <a:ea typeface="Gulim" charset="0"/>
                    <a:cs typeface="Gulim" charset="0"/>
                  </a:rPr>
                  <a:t>SCIENTIFIC PANEL</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Calibri"/>
                    <a:ea typeface="Gulim" charset="0"/>
                    <a:cs typeface="Gulim" charset="0"/>
                  </a:rPr>
                  <a:t>Internationally recognized experts on sustainable resource management; </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Calibri"/>
                    <a:ea typeface="Gulim" charset="0"/>
                    <a:cs typeface="Gulim" charset="0"/>
                  </a:rPr>
                  <a:t>Scientific assessments and advice, networks</a:t>
                </a:r>
                <a:endParaRPr kumimoji="0" lang="en-GB" sz="2000" b="0" i="1" u="none" strike="noStrike" kern="1200" cap="none" spc="0" normalizeH="0" baseline="0" noProof="0" dirty="0">
                  <a:ln>
                    <a:noFill/>
                  </a:ln>
                  <a:solidFill>
                    <a:srgbClr val="FFFFFF"/>
                  </a:solidFill>
                  <a:effectLst/>
                  <a:uLnTx/>
                  <a:uFillTx/>
                  <a:latin typeface="Calibri"/>
                  <a:ea typeface="+mn-ea"/>
                  <a:cs typeface="Arial"/>
                </a:endParaRPr>
              </a:p>
            </p:txBody>
          </p:sp>
        </p:grpSp>
        <p:sp>
          <p:nvSpPr>
            <p:cNvPr id="36" name="Title 1">
              <a:extLst>
                <a:ext uri="{FF2B5EF4-FFF2-40B4-BE49-F238E27FC236}">
                  <a16:creationId xmlns:a16="http://schemas.microsoft.com/office/drawing/2014/main" id="{0BEE1692-6337-FA45-90E6-521DEBBFC3D5}"/>
                </a:ext>
              </a:extLst>
            </p:cNvPr>
            <p:cNvSpPr txBox="1">
              <a:spLocks/>
            </p:cNvSpPr>
            <p:nvPr/>
          </p:nvSpPr>
          <p:spPr>
            <a:xfrm>
              <a:off x="884252" y="1145354"/>
              <a:ext cx="3516690" cy="430887"/>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Panel Co-Chairs:</a:t>
              </a:r>
            </a:p>
            <a:p>
              <a:pPr algn="ctr"/>
              <a:r>
                <a:rPr lang="en-US" sz="1400" i="1" dirty="0">
                  <a:solidFill>
                    <a:srgbClr val="1F497D"/>
                  </a:solidFill>
                  <a:latin typeface="+mn-lt"/>
                </a:rPr>
                <a:t>Janez Potočnik and Izabella Teixeira</a:t>
              </a:r>
            </a:p>
          </p:txBody>
        </p:sp>
      </p:grpSp>
      <p:grpSp>
        <p:nvGrpSpPr>
          <p:cNvPr id="9" name="Group 8">
            <a:extLst>
              <a:ext uri="{FF2B5EF4-FFF2-40B4-BE49-F238E27FC236}">
                <a16:creationId xmlns:a16="http://schemas.microsoft.com/office/drawing/2014/main" id="{51F78C54-5564-6E43-A59A-3CEBC968D9EA}"/>
              </a:ext>
            </a:extLst>
          </p:cNvPr>
          <p:cNvGrpSpPr/>
          <p:nvPr/>
        </p:nvGrpSpPr>
        <p:grpSpPr>
          <a:xfrm>
            <a:off x="7978282" y="1151071"/>
            <a:ext cx="2841067" cy="3532912"/>
            <a:chOff x="7978282" y="1151071"/>
            <a:chExt cx="2841067" cy="3532912"/>
          </a:xfrm>
        </p:grpSpPr>
        <p:sp>
          <p:nvSpPr>
            <p:cNvPr id="14" name="Rounded Rectangle 11"/>
            <p:cNvSpPr>
              <a:spLocks noChangeArrowheads="1"/>
            </p:cNvSpPr>
            <p:nvPr/>
          </p:nvSpPr>
          <p:spPr bwMode="auto">
            <a:xfrm>
              <a:off x="7978282" y="1588650"/>
              <a:ext cx="2841067" cy="3029508"/>
            </a:xfrm>
            <a:prstGeom prst="roundRect">
              <a:avLst>
                <a:gd name="adj" fmla="val 16667"/>
              </a:avLst>
            </a:prstGeom>
            <a:solidFill>
              <a:srgbClr val="70AFF4"/>
            </a:solid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16" name="Rounded Rectangle 4"/>
            <p:cNvSpPr>
              <a:spLocks noChangeArrowheads="1"/>
            </p:cNvSpPr>
            <p:nvPr/>
          </p:nvSpPr>
          <p:spPr bwMode="auto">
            <a:xfrm>
              <a:off x="8033242" y="1956863"/>
              <a:ext cx="2702917" cy="2727120"/>
            </a:xfrm>
            <a:prstGeom prst="rect">
              <a:avLst/>
            </a:prstGeom>
            <a:noFill/>
            <a:ln w="9525">
              <a:noFill/>
              <a:miter lim="800000"/>
              <a:headEnd/>
              <a:tailEnd/>
            </a:ln>
          </p:spPr>
          <p:txBody>
            <a:bodyPr lIns="13547" tIns="13547" rIns="13547" bIns="13547">
              <a:prstTxWarp prst="textNoShape">
                <a:avLst/>
              </a:prstTxWarp>
            </a:bodyPr>
            <a:lstStyle/>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133" b="1" i="1" u="none" strike="noStrike" kern="1200" cap="none" spc="0" normalizeH="0" baseline="0" noProof="0" dirty="0">
                  <a:ln>
                    <a:noFill/>
                  </a:ln>
                  <a:solidFill>
                    <a:srgbClr val="FFFF00"/>
                  </a:solidFill>
                  <a:effectLst/>
                  <a:uLnTx/>
                  <a:uFillTx/>
                  <a:latin typeface="Calibri"/>
                  <a:ea typeface="+mn-ea"/>
                  <a:cs typeface="Arial"/>
                </a:rPr>
                <a:t>STEERING COMMITTEE</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libri"/>
                  <a:ea typeface="Roboto" panose="02000000000000000000" pitchFamily="2" charset="0"/>
                  <a:cs typeface="Roboto" panose="02000000000000000000" pitchFamily="2" charset="0"/>
                </a:rPr>
                <a:t>Governments from developing and industrialized countries;</a:t>
              </a:r>
              <a:r>
                <a:rPr kumimoji="0" lang="en-US" sz="2000" b="0" i="1" u="none" strike="noStrike" kern="1200" cap="none" spc="0" normalizeH="0" baseline="0" noProof="0" dirty="0">
                  <a:ln>
                    <a:noFill/>
                  </a:ln>
                  <a:solidFill>
                    <a:prstClr val="white"/>
                  </a:solidFill>
                  <a:effectLst/>
                  <a:uLnTx/>
                  <a:uFillTx/>
                  <a:latin typeface="Calibri"/>
                  <a:ea typeface="+mn-ea"/>
                  <a:cs typeface="Arial"/>
                </a:rPr>
                <a:t> </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a:ea typeface="+mn-ea"/>
                  <a:cs typeface="Arial"/>
                </a:rPr>
                <a:t>Strategic guidance, political support, regional synergies</a:t>
              </a:r>
              <a:endParaRPr kumimoji="0" lang="en-GB" sz="2000" b="0" i="1" u="none" strike="noStrike" kern="1200" cap="none" spc="0" normalizeH="0" baseline="0" noProof="0" dirty="0">
                <a:ln>
                  <a:noFill/>
                </a:ln>
                <a:solidFill>
                  <a:prstClr val="white"/>
                </a:solidFill>
                <a:effectLst/>
                <a:uLnTx/>
                <a:uFillTx/>
                <a:latin typeface="Calibri"/>
                <a:ea typeface="+mn-ea"/>
                <a:cs typeface="Arial"/>
              </a:endParaRPr>
            </a:p>
          </p:txBody>
        </p:sp>
        <p:sp>
          <p:nvSpPr>
            <p:cNvPr id="40" name="Title 1">
              <a:extLst>
                <a:ext uri="{FF2B5EF4-FFF2-40B4-BE49-F238E27FC236}">
                  <a16:creationId xmlns:a16="http://schemas.microsoft.com/office/drawing/2014/main" id="{8E4B5374-1A28-DB40-903D-8387DC61ED1C}"/>
                </a:ext>
              </a:extLst>
            </p:cNvPr>
            <p:cNvSpPr txBox="1">
              <a:spLocks/>
            </p:cNvSpPr>
            <p:nvPr/>
          </p:nvSpPr>
          <p:spPr>
            <a:xfrm>
              <a:off x="8050667" y="1151071"/>
              <a:ext cx="2588188" cy="430887"/>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Steering Committee Co-Chairs:</a:t>
              </a:r>
            </a:p>
            <a:p>
              <a:pPr algn="ctr"/>
              <a:r>
                <a:rPr lang="en-US" sz="1400" i="1" dirty="0">
                  <a:solidFill>
                    <a:srgbClr val="1F497D"/>
                  </a:solidFill>
                  <a:latin typeface="+mn-lt"/>
                </a:rPr>
                <a:t>Astrid </a:t>
              </a:r>
              <a:r>
                <a:rPr lang="en-US" sz="1400" i="1" dirty="0" err="1">
                  <a:solidFill>
                    <a:srgbClr val="1F497D"/>
                  </a:solidFill>
                  <a:latin typeface="+mn-lt"/>
                </a:rPr>
                <a:t>Schomaker</a:t>
              </a:r>
              <a:r>
                <a:rPr lang="en-US" sz="1400" i="1" dirty="0">
                  <a:solidFill>
                    <a:srgbClr val="1F497D"/>
                  </a:solidFill>
                  <a:latin typeface="+mn-lt"/>
                </a:rPr>
                <a:t> and Steven Stone</a:t>
              </a:r>
            </a:p>
          </p:txBody>
        </p:sp>
      </p:grpSp>
      <p:grpSp>
        <p:nvGrpSpPr>
          <p:cNvPr id="7" name="Group 6">
            <a:extLst>
              <a:ext uri="{FF2B5EF4-FFF2-40B4-BE49-F238E27FC236}">
                <a16:creationId xmlns:a16="http://schemas.microsoft.com/office/drawing/2014/main" id="{72CBCF93-37FD-3E4E-ABD9-F490437AB79E}"/>
              </a:ext>
            </a:extLst>
          </p:cNvPr>
          <p:cNvGrpSpPr/>
          <p:nvPr/>
        </p:nvGrpSpPr>
        <p:grpSpPr>
          <a:xfrm>
            <a:off x="3982333" y="3104324"/>
            <a:ext cx="3989576" cy="1790120"/>
            <a:chOff x="3982333" y="3104324"/>
            <a:chExt cx="3989576" cy="1790120"/>
          </a:xfrm>
        </p:grpSpPr>
        <p:grpSp>
          <p:nvGrpSpPr>
            <p:cNvPr id="3" name="Group 7"/>
            <p:cNvGrpSpPr>
              <a:grpSpLocks/>
            </p:cNvGrpSpPr>
            <p:nvPr/>
          </p:nvGrpSpPr>
          <p:grpSpPr bwMode="auto">
            <a:xfrm>
              <a:off x="4131484" y="3354893"/>
              <a:ext cx="3840425" cy="1539551"/>
              <a:chOff x="3089949" y="1303637"/>
              <a:chExt cx="3025644" cy="1042702"/>
            </a:xfrm>
            <a:solidFill>
              <a:srgbClr val="3366CC"/>
            </a:solidFill>
          </p:grpSpPr>
          <p:sp>
            <p:nvSpPr>
              <p:cNvPr id="19" name="Rounded Rectangle 8"/>
              <p:cNvSpPr>
                <a:spLocks noChangeArrowheads="1"/>
              </p:cNvSpPr>
              <p:nvPr/>
            </p:nvSpPr>
            <p:spPr bwMode="auto">
              <a:xfrm>
                <a:off x="3089949" y="1303637"/>
                <a:ext cx="3025644" cy="1042702"/>
              </a:xfrm>
              <a:prstGeom prst="roundRect">
                <a:avLst>
                  <a:gd name="adj" fmla="val 16667"/>
                </a:avLst>
              </a:prstGeom>
              <a:grp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20" name="Rounded Rectangle 4"/>
              <p:cNvSpPr>
                <a:spLocks noChangeArrowheads="1"/>
              </p:cNvSpPr>
              <p:nvPr/>
            </p:nvSpPr>
            <p:spPr bwMode="auto">
              <a:xfrm>
                <a:off x="3242230" y="1306066"/>
                <a:ext cx="2681823" cy="804689"/>
              </a:xfrm>
              <a:prstGeom prst="rect">
                <a:avLst/>
              </a:prstGeom>
              <a:grpFill/>
              <a:ln w="9525">
                <a:noFill/>
                <a:miter lim="800000"/>
                <a:headEnd/>
                <a:tailEnd/>
              </a:ln>
            </p:spPr>
            <p:txBody>
              <a:bodyPr lIns="15240" tIns="15240" rIns="15240" bIns="15240">
                <a:prstTxWarp prst="textNoShape">
                  <a:avLst/>
                </a:prstTxWarp>
              </a:bodyPr>
              <a:lstStyle/>
              <a:p>
                <a:pPr marL="0" marR="0" lvl="0" indent="0" algn="ctr" defTabSz="1066773" rtl="0" eaLnBrk="1" fontAlgn="auto" latinLnBrk="0" hangingPunct="1">
                  <a:lnSpc>
                    <a:spcPct val="90000"/>
                  </a:lnSpc>
                  <a:spcBef>
                    <a:spcPts val="0"/>
                  </a:spcBef>
                  <a:spcAft>
                    <a:spcPct val="35000"/>
                  </a:spcAft>
                  <a:buClrTx/>
                  <a:buSzTx/>
                  <a:buFontTx/>
                  <a:buNone/>
                  <a:tabLst/>
                  <a:defRPr/>
                </a:pPr>
                <a:r>
                  <a:rPr kumimoji="0" lang="en-GB" sz="2133" b="1" i="1" u="none" strike="noStrike" kern="1200" cap="none" spc="0" normalizeH="0" baseline="0" noProof="0">
                    <a:ln>
                      <a:noFill/>
                    </a:ln>
                    <a:solidFill>
                      <a:srgbClr val="FFFF00"/>
                    </a:solidFill>
                    <a:effectLst/>
                    <a:uLnTx/>
                    <a:uFillTx/>
                    <a:latin typeface="Calibri"/>
                    <a:ea typeface="+mn-ea"/>
                    <a:cs typeface="Arial"/>
                  </a:rPr>
                  <a:t>UNE SECRETARIAT</a:t>
                </a:r>
              </a:p>
              <a:p>
                <a:pPr marL="0" marR="0" lvl="0" indent="0" algn="ctr" defTabSz="106677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a:ln>
                      <a:noFill/>
                    </a:ln>
                    <a:solidFill>
                      <a:prstClr val="white"/>
                    </a:solidFill>
                    <a:effectLst/>
                    <a:uLnTx/>
                    <a:uFillTx/>
                    <a:latin typeface="Calibri"/>
                    <a:ea typeface="+mn-ea"/>
                    <a:cs typeface="Arial"/>
                  </a:rPr>
                  <a:t>Direction, procedures, support in development and implementation of assessments, outreach</a:t>
                </a:r>
                <a:endParaRPr kumimoji="0" lang="en-GB" sz="2000" b="0" i="1" u="none" strike="noStrike" kern="1200" cap="none" spc="0" normalizeH="0" baseline="0" noProof="0">
                  <a:ln>
                    <a:noFill/>
                  </a:ln>
                  <a:solidFill>
                    <a:prstClr val="white"/>
                  </a:solidFill>
                  <a:effectLst/>
                  <a:uLnTx/>
                  <a:uFillTx/>
                  <a:latin typeface="Calibri"/>
                  <a:ea typeface="+mn-ea"/>
                  <a:cs typeface="Arial"/>
                </a:endParaRPr>
              </a:p>
            </p:txBody>
          </p:sp>
        </p:grpSp>
        <p:sp>
          <p:nvSpPr>
            <p:cNvPr id="41" name="Title 1">
              <a:extLst>
                <a:ext uri="{FF2B5EF4-FFF2-40B4-BE49-F238E27FC236}">
                  <a16:creationId xmlns:a16="http://schemas.microsoft.com/office/drawing/2014/main" id="{BB809F1B-367B-1B4C-B1C7-120024D367BA}"/>
                </a:ext>
              </a:extLst>
            </p:cNvPr>
            <p:cNvSpPr txBox="1">
              <a:spLocks/>
            </p:cNvSpPr>
            <p:nvPr/>
          </p:nvSpPr>
          <p:spPr>
            <a:xfrm>
              <a:off x="3982333" y="3104324"/>
              <a:ext cx="3936437" cy="215444"/>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Head of Secretariat: </a:t>
              </a:r>
              <a:r>
                <a:rPr lang="en-US" sz="1400" i="1" dirty="0">
                  <a:solidFill>
                    <a:srgbClr val="1F497D"/>
                  </a:solidFill>
                  <a:latin typeface="+mn-lt"/>
                </a:rPr>
                <a:t>Merlyn van Voore</a:t>
              </a:r>
            </a:p>
          </p:txBody>
        </p:sp>
      </p:grpSp>
      <p:grpSp>
        <p:nvGrpSpPr>
          <p:cNvPr id="5" name="Group 4">
            <a:extLst>
              <a:ext uri="{FF2B5EF4-FFF2-40B4-BE49-F238E27FC236}">
                <a16:creationId xmlns:a16="http://schemas.microsoft.com/office/drawing/2014/main" id="{01129BBA-2D2D-0644-93FC-3E3FF87F11BF}"/>
              </a:ext>
            </a:extLst>
          </p:cNvPr>
          <p:cNvGrpSpPr/>
          <p:nvPr/>
        </p:nvGrpSpPr>
        <p:grpSpPr>
          <a:xfrm>
            <a:off x="189927" y="4931289"/>
            <a:ext cx="11657167" cy="1852702"/>
            <a:chOff x="189927" y="4931289"/>
            <a:chExt cx="11657167" cy="1852702"/>
          </a:xfrm>
        </p:grpSpPr>
        <p:pic>
          <p:nvPicPr>
            <p:cNvPr id="25" name="Picture 8" descr="Image result for world resources institute logo">
              <a:extLst>
                <a:ext uri="{FF2B5EF4-FFF2-40B4-BE49-F238E27FC236}">
                  <a16:creationId xmlns:a16="http://schemas.microsoft.com/office/drawing/2014/main" id="{7C2B5353-0601-624E-8E17-589248C074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5188" y="5649733"/>
              <a:ext cx="782476" cy="7824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EC9B2F1-3C61-6C4C-B559-870E00A175D6}"/>
                </a:ext>
              </a:extLst>
            </p:cNvPr>
            <p:cNvPicPr>
              <a:picLocks noChangeAspect="1"/>
            </p:cNvPicPr>
            <p:nvPr/>
          </p:nvPicPr>
          <p:blipFill>
            <a:blip r:embed="rId9"/>
            <a:stretch>
              <a:fillRect/>
            </a:stretch>
          </p:blipFill>
          <p:spPr>
            <a:xfrm>
              <a:off x="7824237" y="5114709"/>
              <a:ext cx="1777005" cy="480574"/>
            </a:xfrm>
            <a:prstGeom prst="rect">
              <a:avLst/>
            </a:prstGeom>
          </p:spPr>
        </p:pic>
        <p:sp>
          <p:nvSpPr>
            <p:cNvPr id="27" name="Title 1">
              <a:extLst>
                <a:ext uri="{FF2B5EF4-FFF2-40B4-BE49-F238E27FC236}">
                  <a16:creationId xmlns:a16="http://schemas.microsoft.com/office/drawing/2014/main" id="{6D5EF880-6170-194F-A804-ACE1F0AB4DE9}"/>
                </a:ext>
              </a:extLst>
            </p:cNvPr>
            <p:cNvSpPr txBox="1">
              <a:spLocks/>
            </p:cNvSpPr>
            <p:nvPr/>
          </p:nvSpPr>
          <p:spPr>
            <a:xfrm>
              <a:off x="4628685" y="5400859"/>
              <a:ext cx="2443774" cy="784235"/>
            </a:xfrm>
            <a:prstGeom prst="rect">
              <a:avLst/>
            </a:prstGeom>
          </p:spPr>
          <p:txBody>
            <a:bodyPr vert="horz" lIns="91428" tIns="45714" rIns="91428" bIns="45714"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Calibri"/>
                  <a:ea typeface="+mj-ea"/>
                </a:rPr>
                <a:t>Strategic Partners</a:t>
              </a:r>
            </a:p>
          </p:txBody>
        </p:sp>
        <p:pic>
          <p:nvPicPr>
            <p:cNvPr id="28" name="Picture 27">
              <a:extLst>
                <a:ext uri="{FF2B5EF4-FFF2-40B4-BE49-F238E27FC236}">
                  <a16:creationId xmlns:a16="http://schemas.microsoft.com/office/drawing/2014/main" id="{9DB6FE80-7751-EF47-87AC-A51598C2426E}"/>
                </a:ext>
              </a:extLst>
            </p:cNvPr>
            <p:cNvPicPr>
              <a:picLocks noChangeAspect="1"/>
            </p:cNvPicPr>
            <p:nvPr/>
          </p:nvPicPr>
          <p:blipFill>
            <a:blip r:embed="rId10"/>
            <a:stretch>
              <a:fillRect/>
            </a:stretch>
          </p:blipFill>
          <p:spPr>
            <a:xfrm>
              <a:off x="7880842" y="6342151"/>
              <a:ext cx="1308660" cy="332311"/>
            </a:xfrm>
            <a:prstGeom prst="rect">
              <a:avLst/>
            </a:prstGeom>
          </p:spPr>
        </p:pic>
        <p:pic>
          <p:nvPicPr>
            <p:cNvPr id="30" name="Picture 29">
              <a:extLst>
                <a:ext uri="{FF2B5EF4-FFF2-40B4-BE49-F238E27FC236}">
                  <a16:creationId xmlns:a16="http://schemas.microsoft.com/office/drawing/2014/main" id="{8B40470E-EC3D-FD42-AF92-7B6905263719}"/>
                </a:ext>
              </a:extLst>
            </p:cNvPr>
            <p:cNvPicPr>
              <a:picLocks noChangeAspect="1"/>
            </p:cNvPicPr>
            <p:nvPr/>
          </p:nvPicPr>
          <p:blipFill>
            <a:blip r:embed="rId11"/>
            <a:stretch>
              <a:fillRect/>
            </a:stretch>
          </p:blipFill>
          <p:spPr>
            <a:xfrm>
              <a:off x="3947346" y="5452172"/>
              <a:ext cx="844831" cy="541172"/>
            </a:xfrm>
            <a:prstGeom prst="rect">
              <a:avLst/>
            </a:prstGeom>
          </p:spPr>
        </p:pic>
        <p:pic>
          <p:nvPicPr>
            <p:cNvPr id="31" name="Picture 30">
              <a:extLst>
                <a:ext uri="{FF2B5EF4-FFF2-40B4-BE49-F238E27FC236}">
                  <a16:creationId xmlns:a16="http://schemas.microsoft.com/office/drawing/2014/main" id="{46F22671-DAB8-0047-93EC-50EAB1B7EFB6}"/>
                </a:ext>
              </a:extLst>
            </p:cNvPr>
            <p:cNvPicPr>
              <a:picLocks noChangeAspect="1"/>
            </p:cNvPicPr>
            <p:nvPr/>
          </p:nvPicPr>
          <p:blipFill>
            <a:blip r:embed="rId12"/>
            <a:stretch>
              <a:fillRect/>
            </a:stretch>
          </p:blipFill>
          <p:spPr>
            <a:xfrm>
              <a:off x="2249956" y="4931289"/>
              <a:ext cx="1756045" cy="596187"/>
            </a:xfrm>
            <a:prstGeom prst="rect">
              <a:avLst/>
            </a:prstGeom>
          </p:spPr>
        </p:pic>
        <p:sp>
          <p:nvSpPr>
            <p:cNvPr id="32" name="Oval 31">
              <a:extLst>
                <a:ext uri="{FF2B5EF4-FFF2-40B4-BE49-F238E27FC236}">
                  <a16:creationId xmlns:a16="http://schemas.microsoft.com/office/drawing/2014/main" id="{7211B2C0-6DFE-A34A-8101-F2EAEB09FBFB}"/>
                </a:ext>
              </a:extLst>
            </p:cNvPr>
            <p:cNvSpPr/>
            <p:nvPr/>
          </p:nvSpPr>
          <p:spPr>
            <a:xfrm>
              <a:off x="4994580" y="4955982"/>
              <a:ext cx="1756045" cy="1746732"/>
            </a:xfrm>
            <a:prstGeom prst="ellipse">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F4EEFF30-7B0C-0740-9E42-4742F150DC23}"/>
                </a:ext>
              </a:extLst>
            </p:cNvPr>
            <p:cNvPicPr>
              <a:picLocks noChangeAspect="1"/>
            </p:cNvPicPr>
            <p:nvPr/>
          </p:nvPicPr>
          <p:blipFill>
            <a:blip r:embed="rId13"/>
            <a:stretch>
              <a:fillRect/>
            </a:stretch>
          </p:blipFill>
          <p:spPr>
            <a:xfrm>
              <a:off x="6788804" y="5321606"/>
              <a:ext cx="976118" cy="399716"/>
            </a:xfrm>
            <a:prstGeom prst="rect">
              <a:avLst/>
            </a:prstGeom>
          </p:spPr>
        </p:pic>
        <p:pic>
          <p:nvPicPr>
            <p:cNvPr id="34" name="Picture 6" descr="Image result for international science council logo">
              <a:extLst>
                <a:ext uri="{FF2B5EF4-FFF2-40B4-BE49-F238E27FC236}">
                  <a16:creationId xmlns:a16="http://schemas.microsoft.com/office/drawing/2014/main" id="{CF9BE676-DDDC-C640-8CFC-30C2C5944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5501" y="5483236"/>
              <a:ext cx="1648937" cy="4748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 result for international science council logo">
              <a:extLst>
                <a:ext uri="{FF2B5EF4-FFF2-40B4-BE49-F238E27FC236}">
                  <a16:creationId xmlns:a16="http://schemas.microsoft.com/office/drawing/2014/main" id="{2F26F89F-B009-9946-A5BA-FA977DFAF58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57186" y="5022380"/>
              <a:ext cx="1605555" cy="4447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international chamber of commerce">
              <a:extLst>
                <a:ext uri="{FF2B5EF4-FFF2-40B4-BE49-F238E27FC236}">
                  <a16:creationId xmlns:a16="http://schemas.microsoft.com/office/drawing/2014/main" id="{8355CB81-4CB1-DC46-B567-416E81498F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9245" y="5689848"/>
              <a:ext cx="628684" cy="3103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813AD665-8913-9841-8D34-14BC516CE8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37482" y="5380235"/>
              <a:ext cx="1027866" cy="7949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United Nations Economic Commission for Latin America and the ...">
              <a:extLst>
                <a:ext uri="{FF2B5EF4-FFF2-40B4-BE49-F238E27FC236}">
                  <a16:creationId xmlns:a16="http://schemas.microsoft.com/office/drawing/2014/main" id="{B6507368-0CA1-F34D-80E7-86191D3C63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34621" y="5823227"/>
              <a:ext cx="578529" cy="7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6" name="Picture 4" descr="Bildergebnis fÃ¼r PBL Netherlands Environmental Assessment Agency">
              <a:extLst>
                <a:ext uri="{FF2B5EF4-FFF2-40B4-BE49-F238E27FC236}">
                  <a16:creationId xmlns:a16="http://schemas.microsoft.com/office/drawing/2014/main" id="{B1F71A24-DC79-6D4C-9D8A-7F8F8F12FE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9188" y="6019021"/>
              <a:ext cx="1927187" cy="76497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47" name="Picture 2" descr="ENB+ @ UN-SPBF-2 | 10 Mar 2019 | Nairobi, KE | IISD RS">
              <a:extLst>
                <a:ext uri="{FF2B5EF4-FFF2-40B4-BE49-F238E27FC236}">
                  <a16:creationId xmlns:a16="http://schemas.microsoft.com/office/drawing/2014/main" id="{3724AF29-0502-F74C-B151-350B8DD30C6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82843" y="5977221"/>
              <a:ext cx="846042" cy="4200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World Resources Forum - Wikipedia">
              <a:extLst>
                <a:ext uri="{FF2B5EF4-FFF2-40B4-BE49-F238E27FC236}">
                  <a16:creationId xmlns:a16="http://schemas.microsoft.com/office/drawing/2014/main" id="{4AC554D9-C123-314C-9249-5458169DB6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52582" y="6191503"/>
              <a:ext cx="1058438" cy="407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PACE : une plateforme numérique pour accélérer la transition ...">
              <a:extLst>
                <a:ext uri="{FF2B5EF4-FFF2-40B4-BE49-F238E27FC236}">
                  <a16:creationId xmlns:a16="http://schemas.microsoft.com/office/drawing/2014/main" id="{97C16454-DDCF-894C-9C0E-37CBA2B8D0F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6873" t="19041" r="13336" b="22498"/>
            <a:stretch/>
          </p:blipFill>
          <p:spPr bwMode="auto">
            <a:xfrm>
              <a:off x="9398791" y="6121543"/>
              <a:ext cx="1354356" cy="591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iucn">
              <a:extLst>
                <a:ext uri="{FF2B5EF4-FFF2-40B4-BE49-F238E27FC236}">
                  <a16:creationId xmlns:a16="http://schemas.microsoft.com/office/drawing/2014/main" id="{FA8E4ECA-3097-2E46-A5AB-CA9BBCFE416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207517" y="6032989"/>
              <a:ext cx="639577" cy="58650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Earth Commission | An Initiative of Future Earth">
              <a:extLst>
                <a:ext uri="{FF2B5EF4-FFF2-40B4-BE49-F238E27FC236}">
                  <a16:creationId xmlns:a16="http://schemas.microsoft.com/office/drawing/2014/main" id="{46A01503-9BE5-9C4D-A547-0C1B4F70171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8163" y="5438528"/>
              <a:ext cx="948213" cy="9260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Welcome to United Nations ESCAP | United Nations ESCAP">
              <a:extLst>
                <a:ext uri="{FF2B5EF4-FFF2-40B4-BE49-F238E27FC236}">
                  <a16:creationId xmlns:a16="http://schemas.microsoft.com/office/drawing/2014/main" id="{334B49A0-A8C0-E74E-89D5-893DEBFA9A00}"/>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27" y="5557604"/>
              <a:ext cx="1271112"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3" name="Picture 6" descr="UN Environment - Consumers International">
              <a:extLst>
                <a:ext uri="{FF2B5EF4-FFF2-40B4-BE49-F238E27FC236}">
                  <a16:creationId xmlns:a16="http://schemas.microsoft.com/office/drawing/2014/main" id="{7C836109-1136-CE42-B221-F94C0C2F6C05}"/>
                </a:ext>
              </a:extLst>
            </p:cNvPr>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t="32941" b="33863"/>
            <a:stretch/>
          </p:blipFill>
          <p:spPr bwMode="auto">
            <a:xfrm>
              <a:off x="215723" y="5063869"/>
              <a:ext cx="1770285" cy="39198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Oval 7"/>
          <p:cNvSpPr/>
          <p:nvPr/>
        </p:nvSpPr>
        <p:spPr>
          <a:xfrm>
            <a:off x="3507882" y="1229363"/>
            <a:ext cx="4992555" cy="3069704"/>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611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112294" y="2122421"/>
            <a:ext cx="11943471"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dirty="0">
                <a:solidFill>
                  <a:schemeClr val="bg1"/>
                </a:solidFill>
                <a:effectLst/>
              </a:rPr>
              <a:t> GRO 2024 </a:t>
            </a:r>
          </a:p>
          <a:p>
            <a:pPr marL="0" indent="0" algn="ctr">
              <a:buNone/>
            </a:pPr>
            <a:r>
              <a:rPr lang="en-GB" sz="5400" b="0" i="1" dirty="0">
                <a:solidFill>
                  <a:srgbClr val="FFFF00"/>
                </a:solidFill>
                <a:effectLst/>
                <a:latin typeface="+mn-lt"/>
              </a:rPr>
              <a:t>Equity in Focus - </a:t>
            </a:r>
            <a:r>
              <a:rPr lang="en-GB" sz="5400" b="0" i="1" dirty="0">
                <a:solidFill>
                  <a:srgbClr val="FFFF00"/>
                </a:solidFill>
                <a:effectLst/>
                <a:latin typeface="+mn-lt"/>
                <a:ea typeface="Aptos" panose="020B0004020202020204" pitchFamily="34" charset="0"/>
              </a:rPr>
              <a:t>Environmental and Social Efforts are two sides of the same Coin</a:t>
            </a:r>
            <a:endParaRPr lang="en-GB" sz="5400" b="0" i="1" dirty="0">
              <a:solidFill>
                <a:srgbClr val="FFFF00"/>
              </a:solidFill>
              <a:effectLst/>
              <a:latin typeface="+mn-lt"/>
            </a:endParaRPr>
          </a:p>
        </p:txBody>
      </p:sp>
    </p:spTree>
    <p:extLst>
      <p:ext uri="{BB962C8B-B14F-4D97-AF65-F5344CB8AC3E}">
        <p14:creationId xmlns:p14="http://schemas.microsoft.com/office/powerpoint/2010/main" val="425225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656171-C760-4B69-B247-6DCE78B9F519}"/>
              </a:ext>
            </a:extLst>
          </p:cNvPr>
          <p:cNvSpPr txBox="1"/>
          <p:nvPr/>
        </p:nvSpPr>
        <p:spPr>
          <a:xfrm>
            <a:off x="876694" y="741391"/>
            <a:ext cx="3549649" cy="1616203"/>
          </a:xfrm>
          <a:prstGeom prst="rect">
            <a:avLst/>
          </a:prstGeom>
        </p:spPr>
        <p:txBody>
          <a:bodyPr vert="horz" lIns="91440" tIns="45720" rIns="91440" bIns="45720" rtlCol="0" anchor="b">
            <a:normAutofit/>
          </a:bodyPr>
          <a:lstStyle/>
          <a:p>
            <a:pPr fontAlgn="base">
              <a:lnSpc>
                <a:spcPct val="90000"/>
              </a:lnSpc>
              <a:spcBef>
                <a:spcPct val="0"/>
              </a:spcBef>
              <a:spcAft>
                <a:spcPts val="600"/>
              </a:spcAft>
            </a:pPr>
            <a:r>
              <a:rPr lang="en-US" sz="2500" b="0" i="1" u="none" strike="noStrike">
                <a:effectLst/>
                <a:latin typeface="+mj-lt"/>
                <a:ea typeface="+mj-ea"/>
                <a:cs typeface="+mj-cs"/>
              </a:rPr>
              <a:t>Bruce M. Boghosian: Is Inequality Inevitable?</a:t>
            </a:r>
          </a:p>
          <a:p>
            <a:pPr fontAlgn="base">
              <a:lnSpc>
                <a:spcPct val="90000"/>
              </a:lnSpc>
              <a:spcBef>
                <a:spcPct val="0"/>
              </a:spcBef>
              <a:spcAft>
                <a:spcPts val="600"/>
              </a:spcAft>
            </a:pPr>
            <a:r>
              <a:rPr lang="en-US" sz="2500" i="1">
                <a:latin typeface="+mj-lt"/>
                <a:ea typeface="+mj-ea"/>
                <a:cs typeface="+mj-cs"/>
              </a:rPr>
              <a:t>SCIENTIFIC AMERICAN, November 1</a:t>
            </a:r>
            <a:r>
              <a:rPr lang="en-US" sz="2500" i="1" baseline="30000">
                <a:latin typeface="+mj-lt"/>
                <a:ea typeface="+mj-ea"/>
                <a:cs typeface="+mj-cs"/>
              </a:rPr>
              <a:t>st</a:t>
            </a:r>
            <a:r>
              <a:rPr lang="en-US" sz="2500" i="1">
                <a:latin typeface="+mj-lt"/>
                <a:ea typeface="+mj-ea"/>
                <a:cs typeface="+mj-cs"/>
              </a:rPr>
              <a:t>, 2023</a:t>
            </a:r>
            <a:endParaRPr lang="en-US" sz="2500" b="0" i="1" u="none" strike="noStrike">
              <a:effectLst/>
              <a:latin typeface="+mj-lt"/>
              <a:ea typeface="+mj-ea"/>
              <a:cs typeface="+mj-cs"/>
            </a:endParaRPr>
          </a:p>
        </p:txBody>
      </p:sp>
      <p:sp>
        <p:nvSpPr>
          <p:cNvPr id="7" name="TextBox 6">
            <a:extLst>
              <a:ext uri="{FF2B5EF4-FFF2-40B4-BE49-F238E27FC236}">
                <a16:creationId xmlns:a16="http://schemas.microsoft.com/office/drawing/2014/main" id="{00AC465E-990A-3326-F6D4-45FFC74F5BE1}"/>
              </a:ext>
            </a:extLst>
          </p:cNvPr>
          <p:cNvSpPr txBox="1"/>
          <p:nvPr/>
        </p:nvSpPr>
        <p:spPr>
          <a:xfrm>
            <a:off x="876693" y="2533476"/>
            <a:ext cx="3346964"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0" i="1" u="none" strike="noStrike" dirty="0">
                <a:effectLst/>
              </a:rPr>
              <a:t>“In fact, these mathematical models demonstrate that (in market economies) far from wealth trickling down to the poor, </a:t>
            </a:r>
            <a:r>
              <a:rPr lang="en-US" sz="2000" b="0" i="1" u="none" strike="noStrike" dirty="0">
                <a:solidFill>
                  <a:srgbClr val="C00000"/>
                </a:solidFill>
                <a:effectLst/>
              </a:rPr>
              <a:t>the natural inclination of wealth is to flow upward</a:t>
            </a:r>
            <a:r>
              <a:rPr lang="en-US" sz="2000" b="0" i="1" u="none" strike="noStrike" dirty="0">
                <a:effectLst/>
              </a:rPr>
              <a:t>, so that the “natural” wealth distribution in a free-market economy is one of complete oligarchy. It is </a:t>
            </a:r>
            <a:r>
              <a:rPr lang="en-US" sz="2000" b="0" i="1" u="none" strike="noStrike" dirty="0">
                <a:solidFill>
                  <a:srgbClr val="C00000"/>
                </a:solidFill>
                <a:effectLst/>
              </a:rPr>
              <a:t>only redistribution that sets limits on inequality.</a:t>
            </a:r>
            <a:r>
              <a:rPr lang="en-US" sz="2000" b="0" i="1" u="none" strike="noStrike" dirty="0">
                <a:effectLst/>
              </a:rPr>
              <a:t>”</a:t>
            </a:r>
          </a:p>
        </p:txBody>
      </p:sp>
      <p:pic>
        <p:nvPicPr>
          <p:cNvPr id="1026" name="Picture 2" descr="Is Inequality Inevitable? - Scientific American">
            <a:extLst>
              <a:ext uri="{FF2B5EF4-FFF2-40B4-BE49-F238E27FC236}">
                <a16:creationId xmlns:a16="http://schemas.microsoft.com/office/drawing/2014/main" id="{CC9F02EC-669F-314F-0F02-46A7B10536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1" r="2475" b="-1"/>
          <a:stretch/>
        </p:blipFill>
        <p:spPr bwMode="auto">
          <a:xfrm>
            <a:off x="5089243" y="877413"/>
            <a:ext cx="6222628" cy="504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74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C06E6A-A820-3042-D1B6-19E3166BEDDF}"/>
              </a:ext>
            </a:extLst>
          </p:cNvPr>
          <p:cNvSpPr txBox="1"/>
          <p:nvPr/>
        </p:nvSpPr>
        <p:spPr>
          <a:xfrm>
            <a:off x="625550" y="1376805"/>
            <a:ext cx="5742709" cy="3694373"/>
          </a:xfrm>
          <a:prstGeom prst="rect">
            <a:avLst/>
          </a:prstGeom>
        </p:spPr>
        <p:txBody>
          <a:bodyPr vert="horz" lIns="91440" tIns="45720" rIns="91440" bIns="45720" rtlCol="0">
            <a:noAutofit/>
          </a:bodyPr>
          <a:lstStyle/>
          <a:p>
            <a:pPr>
              <a:lnSpc>
                <a:spcPct val="90000"/>
              </a:lnSpc>
              <a:spcAft>
                <a:spcPts val="1000"/>
              </a:spcAft>
            </a:pPr>
            <a:r>
              <a:rPr lang="en-GB" sz="2400" b="1" i="1" spc="30" dirty="0"/>
              <a:t>Two </a:t>
            </a:r>
            <a:r>
              <a:rPr lang="en-GB" sz="2400" i="1" spc="30" dirty="0">
                <a:effectLst/>
              </a:rPr>
              <a:t>scenarios:  </a:t>
            </a:r>
            <a:endParaRPr lang="en-GB" sz="2400" i="1" spc="30" dirty="0"/>
          </a:p>
          <a:p>
            <a:pPr>
              <a:lnSpc>
                <a:spcPct val="90000"/>
              </a:lnSpc>
              <a:spcAft>
                <a:spcPts val="1000"/>
              </a:spcAft>
            </a:pPr>
            <a:r>
              <a:rPr lang="en-GB" sz="2400" b="1" i="1" spc="30" dirty="0">
                <a:effectLst/>
              </a:rPr>
              <a:t>Too Little, Too Late</a:t>
            </a:r>
            <a:r>
              <a:rPr lang="en-GB" sz="2400" i="1" spc="30" dirty="0">
                <a:effectLst/>
              </a:rPr>
              <a:t>: continue our current destructive path</a:t>
            </a:r>
            <a:r>
              <a:rPr lang="en-GB" sz="2400" i="1" spc="30" dirty="0"/>
              <a:t> a</a:t>
            </a:r>
            <a:r>
              <a:rPr lang="en-GB" sz="2400" i="1" spc="30" dirty="0">
                <a:effectLst/>
              </a:rPr>
              <a:t>nd </a:t>
            </a:r>
            <a:r>
              <a:rPr lang="en-GB" sz="2400" b="1" i="1" spc="30" dirty="0">
                <a:effectLst/>
              </a:rPr>
              <a:t>The Giant Leap</a:t>
            </a:r>
            <a:r>
              <a:rPr lang="en-GB" sz="2400" i="1" spc="30" dirty="0">
                <a:effectLst/>
              </a:rPr>
              <a:t>: the fastest economic transformation in history. </a:t>
            </a:r>
          </a:p>
          <a:p>
            <a:pPr>
              <a:lnSpc>
                <a:spcPct val="90000"/>
              </a:lnSpc>
              <a:spcAft>
                <a:spcPts val="1000"/>
              </a:spcAft>
            </a:pPr>
            <a:r>
              <a:rPr lang="en-GB" sz="2600" b="1" i="1" spc="30" dirty="0">
                <a:effectLst/>
              </a:rPr>
              <a:t>The key outcome</a:t>
            </a:r>
            <a:r>
              <a:rPr lang="en-GB" sz="2600" i="1" spc="30" dirty="0">
                <a:effectLst/>
              </a:rPr>
              <a:t> is that we will see </a:t>
            </a:r>
            <a:r>
              <a:rPr lang="en-GB" sz="2600" i="1" spc="30" dirty="0">
                <a:solidFill>
                  <a:srgbClr val="C00000"/>
                </a:solidFill>
                <a:effectLst/>
              </a:rPr>
              <a:t>negative social tipping before severe environmental tipping points </a:t>
            </a:r>
            <a:r>
              <a:rPr lang="en-GB" sz="2600" i="1" spc="30" dirty="0">
                <a:effectLst/>
              </a:rPr>
              <a:t>and that equality and poverty alleviation is key if we want people to be concerned about regenerative economics and decarbonisation. </a:t>
            </a:r>
          </a:p>
        </p:txBody>
      </p:sp>
      <p:pic>
        <p:nvPicPr>
          <p:cNvPr id="1026" name="Picture 2" descr="Home - Earth4All">
            <a:extLst>
              <a:ext uri="{FF2B5EF4-FFF2-40B4-BE49-F238E27FC236}">
                <a16:creationId xmlns:a16="http://schemas.microsoft.com/office/drawing/2014/main" id="{4E114008-149A-2F79-96EC-2DB63508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939" b="-1"/>
          <a:stretch/>
        </p:blipFill>
        <p:spPr bwMode="auto">
          <a:xfrm>
            <a:off x="6095073" y="2448071"/>
            <a:ext cx="5487351" cy="224347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C483C-780A-0E04-FB0B-E230FACECA40}"/>
              </a:ext>
            </a:extLst>
          </p:cNvPr>
          <p:cNvPicPr>
            <a:picLocks noChangeAspect="1"/>
          </p:cNvPicPr>
          <p:nvPr/>
        </p:nvPicPr>
        <p:blipFill>
          <a:blip r:embed="rId2"/>
          <a:stretch>
            <a:fillRect/>
          </a:stretch>
        </p:blipFill>
        <p:spPr>
          <a:xfrm>
            <a:off x="1557835" y="785885"/>
            <a:ext cx="8243454" cy="5941982"/>
          </a:xfrm>
          <a:prstGeom prst="rect">
            <a:avLst/>
          </a:prstGeom>
        </p:spPr>
      </p:pic>
      <p:sp>
        <p:nvSpPr>
          <p:cNvPr id="5" name="TextBox 4">
            <a:extLst>
              <a:ext uri="{FF2B5EF4-FFF2-40B4-BE49-F238E27FC236}">
                <a16:creationId xmlns:a16="http://schemas.microsoft.com/office/drawing/2014/main" id="{78D09176-C295-83CA-A04D-6DBDE9FB209A}"/>
              </a:ext>
            </a:extLst>
          </p:cNvPr>
          <p:cNvSpPr txBox="1"/>
          <p:nvPr/>
        </p:nvSpPr>
        <p:spPr>
          <a:xfrm>
            <a:off x="536513" y="232567"/>
            <a:ext cx="11052977" cy="553998"/>
          </a:xfrm>
          <a:prstGeom prst="rect">
            <a:avLst/>
          </a:prstGeom>
          <a:noFill/>
        </p:spPr>
        <p:txBody>
          <a:bodyPr wrap="square" rtlCol="0">
            <a:spAutoFit/>
          </a:bodyPr>
          <a:lstStyle/>
          <a:p>
            <a:pPr algn="ctr"/>
            <a:r>
              <a:rPr lang="en-GB" sz="3000" i="1">
                <a:solidFill>
                  <a:srgbClr val="002060"/>
                </a:solidFill>
              </a:rPr>
              <a:t>Those Benefiting Most, and Those Facing Worst Climate Consequences</a:t>
            </a:r>
          </a:p>
        </p:txBody>
      </p:sp>
      <p:sp>
        <p:nvSpPr>
          <p:cNvPr id="2" name="Left-right Arrow 1">
            <a:extLst>
              <a:ext uri="{FF2B5EF4-FFF2-40B4-BE49-F238E27FC236}">
                <a16:creationId xmlns:a16="http://schemas.microsoft.com/office/drawing/2014/main" id="{05B3D199-D45B-B2AF-9DBF-2733D9FE1893}"/>
              </a:ext>
            </a:extLst>
          </p:cNvPr>
          <p:cNvSpPr/>
          <p:nvPr/>
        </p:nvSpPr>
        <p:spPr>
          <a:xfrm>
            <a:off x="748145" y="1801087"/>
            <a:ext cx="10626437" cy="249382"/>
          </a:xfrm>
          <a:prstGeom prst="lef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Left-right Arrow 2">
            <a:extLst>
              <a:ext uri="{FF2B5EF4-FFF2-40B4-BE49-F238E27FC236}">
                <a16:creationId xmlns:a16="http://schemas.microsoft.com/office/drawing/2014/main" id="{7614779B-B87B-A463-FD97-DC9FD66ACD55}"/>
              </a:ext>
            </a:extLst>
          </p:cNvPr>
          <p:cNvSpPr/>
          <p:nvPr/>
        </p:nvSpPr>
        <p:spPr>
          <a:xfrm>
            <a:off x="748141" y="4702162"/>
            <a:ext cx="10626437" cy="249382"/>
          </a:xfrm>
          <a:prstGeom prst="lef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Up Arrow 5">
            <a:extLst>
              <a:ext uri="{FF2B5EF4-FFF2-40B4-BE49-F238E27FC236}">
                <a16:creationId xmlns:a16="http://schemas.microsoft.com/office/drawing/2014/main" id="{36B2BB85-06C4-E574-3893-765146D7CBAC}"/>
              </a:ext>
            </a:extLst>
          </p:cNvPr>
          <p:cNvSpPr/>
          <p:nvPr/>
        </p:nvSpPr>
        <p:spPr>
          <a:xfrm flipV="1">
            <a:off x="1039087" y="4986668"/>
            <a:ext cx="623454" cy="817414"/>
          </a:xfrm>
          <a:prstGeom prst="up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Up Arrow 6">
            <a:extLst>
              <a:ext uri="{FF2B5EF4-FFF2-40B4-BE49-F238E27FC236}">
                <a16:creationId xmlns:a16="http://schemas.microsoft.com/office/drawing/2014/main" id="{0CA21ABD-592C-A976-8C37-56A94382F3CC}"/>
              </a:ext>
            </a:extLst>
          </p:cNvPr>
          <p:cNvSpPr/>
          <p:nvPr/>
        </p:nvSpPr>
        <p:spPr>
          <a:xfrm>
            <a:off x="10404747" y="983671"/>
            <a:ext cx="623454" cy="817414"/>
          </a:xfrm>
          <a:prstGeom prst="up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Up Arrow 7">
            <a:extLst>
              <a:ext uri="{FF2B5EF4-FFF2-40B4-BE49-F238E27FC236}">
                <a16:creationId xmlns:a16="http://schemas.microsoft.com/office/drawing/2014/main" id="{E917B060-BAED-FAB7-25CF-39DBAFB5CB64}"/>
              </a:ext>
            </a:extLst>
          </p:cNvPr>
          <p:cNvSpPr/>
          <p:nvPr/>
        </p:nvSpPr>
        <p:spPr>
          <a:xfrm>
            <a:off x="1039096" y="969806"/>
            <a:ext cx="623454" cy="817414"/>
          </a:xfrm>
          <a:prstGeom prst="up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Up Arrow 8">
            <a:extLst>
              <a:ext uri="{FF2B5EF4-FFF2-40B4-BE49-F238E27FC236}">
                <a16:creationId xmlns:a16="http://schemas.microsoft.com/office/drawing/2014/main" id="{0116F6A9-2505-DB4F-4A63-CBB190083142}"/>
              </a:ext>
            </a:extLst>
          </p:cNvPr>
          <p:cNvSpPr/>
          <p:nvPr/>
        </p:nvSpPr>
        <p:spPr>
          <a:xfrm flipV="1">
            <a:off x="10418588" y="4986663"/>
            <a:ext cx="623454" cy="817414"/>
          </a:xfrm>
          <a:prstGeom prst="up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577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9BA9AA-163E-5F13-A9B3-5DF4411521DD}"/>
              </a:ext>
            </a:extLst>
          </p:cNvPr>
          <p:cNvPicPr>
            <a:picLocks noChangeAspect="1"/>
          </p:cNvPicPr>
          <p:nvPr/>
        </p:nvPicPr>
        <p:blipFill>
          <a:blip r:embed="rId2"/>
          <a:stretch>
            <a:fillRect/>
          </a:stretch>
        </p:blipFill>
        <p:spPr>
          <a:xfrm>
            <a:off x="2033704" y="734590"/>
            <a:ext cx="7706873" cy="5295435"/>
          </a:xfrm>
          <a:prstGeom prst="rect">
            <a:avLst/>
          </a:prstGeom>
        </p:spPr>
      </p:pic>
      <p:sp>
        <p:nvSpPr>
          <p:cNvPr id="8" name="TextBox 7">
            <a:extLst>
              <a:ext uri="{FF2B5EF4-FFF2-40B4-BE49-F238E27FC236}">
                <a16:creationId xmlns:a16="http://schemas.microsoft.com/office/drawing/2014/main" id="{48C489DD-1D83-C1C8-8F15-A3D4FE0F751F}"/>
              </a:ext>
            </a:extLst>
          </p:cNvPr>
          <p:cNvSpPr txBox="1"/>
          <p:nvPr/>
        </p:nvSpPr>
        <p:spPr>
          <a:xfrm>
            <a:off x="1997238" y="6437900"/>
            <a:ext cx="8405670" cy="461665"/>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RPr/>
            </a:defPPr>
            <a:lvl1pPr>
              <a:buSzPts val="1400"/>
              <a:buNone/>
              <a:defRPr sz="900">
                <a:solidFill>
                  <a:srgbClr val="7F7F7F"/>
                </a:solidFill>
              </a:defRPr>
            </a:lvl1pPr>
            <a:lvl2pPr>
              <a:buSzPts val="1400"/>
              <a:buNone/>
              <a:defRPr sz="1800">
                <a:solidFill>
                  <a:schemeClr val="dk1"/>
                </a:solidFill>
              </a:defRPr>
            </a:lvl2pPr>
            <a:lvl3pPr>
              <a:buSzPts val="1400"/>
              <a:buNone/>
              <a:defRPr sz="1800">
                <a:solidFill>
                  <a:schemeClr val="dk1"/>
                </a:solidFill>
              </a:defRPr>
            </a:lvl3pPr>
            <a:lvl4pPr>
              <a:buSzPts val="1400"/>
              <a:buNone/>
              <a:defRPr sz="1800">
                <a:solidFill>
                  <a:schemeClr val="dk1"/>
                </a:solidFill>
              </a:defRPr>
            </a:lvl4pPr>
            <a:lvl5pPr>
              <a:buSzPts val="1400"/>
              <a:buNone/>
              <a:defRPr sz="1800">
                <a:solidFill>
                  <a:schemeClr val="dk1"/>
                </a:solidFill>
              </a:defRPr>
            </a:lvl5pPr>
            <a:lvl6pPr>
              <a:buSzPts val="1400"/>
              <a:buNone/>
              <a:defRPr sz="1800">
                <a:solidFill>
                  <a:schemeClr val="dk1"/>
                </a:solidFill>
              </a:defRPr>
            </a:lvl6pPr>
            <a:lvl7pPr>
              <a:buSzPts val="1400"/>
              <a:buNone/>
              <a:defRPr sz="1800">
                <a:solidFill>
                  <a:schemeClr val="dk1"/>
                </a:solidFill>
              </a:defRPr>
            </a:lvl7pPr>
            <a:lvl8pPr>
              <a:buSzPts val="1400"/>
              <a:buNone/>
              <a:defRPr sz="1800">
                <a:solidFill>
                  <a:schemeClr val="dk1"/>
                </a:solidFill>
              </a:defRPr>
            </a:lvl8pPr>
            <a:lvl9pPr>
              <a:buSzPts val="1400"/>
              <a:buNone/>
              <a:defRPr sz="1800">
                <a:solidFill>
                  <a:schemeClr val="dk1"/>
                </a:solidFil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0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*Global pdf: Global potentially disappeared fraction of species</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0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Source: International Resource Panel, Global Resources Outlook 2024 (https://</a:t>
            </a:r>
            <a:r>
              <a:rPr kumimoji="0" lang="en-GB" sz="1000" b="0" i="1"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www.resourcepanel.org</a:t>
            </a:r>
            <a:r>
              <a:rPr kumimoji="0" lang="en-GB" sz="10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/reports/global-resources-outlook-2024)</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kumimoji="0" lang="en-GB" sz="10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92F9095-33EF-6920-2377-3B4E65412651}"/>
              </a:ext>
            </a:extLst>
          </p:cNvPr>
          <p:cNvPicPr>
            <a:picLocks noChangeAspect="1"/>
          </p:cNvPicPr>
          <p:nvPr/>
        </p:nvPicPr>
        <p:blipFill>
          <a:blip r:embed="rId3"/>
          <a:stretch>
            <a:fillRect/>
          </a:stretch>
        </p:blipFill>
        <p:spPr>
          <a:xfrm>
            <a:off x="1867338" y="5876082"/>
            <a:ext cx="8039607" cy="569441"/>
          </a:xfrm>
          <a:prstGeom prst="rect">
            <a:avLst/>
          </a:prstGeom>
        </p:spPr>
      </p:pic>
      <p:sp>
        <p:nvSpPr>
          <p:cNvPr id="4" name="Title 3">
            <a:extLst>
              <a:ext uri="{FF2B5EF4-FFF2-40B4-BE49-F238E27FC236}">
                <a16:creationId xmlns:a16="http://schemas.microsoft.com/office/drawing/2014/main" id="{E52840DF-2A12-A6AD-47A9-525FD4D4A23B}"/>
              </a:ext>
            </a:extLst>
          </p:cNvPr>
          <p:cNvSpPr>
            <a:spLocks noGrp="1"/>
          </p:cNvSpPr>
          <p:nvPr>
            <p:ph type="title"/>
          </p:nvPr>
        </p:nvSpPr>
        <p:spPr>
          <a:xfrm>
            <a:off x="180180" y="58119"/>
            <a:ext cx="11831639" cy="708715"/>
          </a:xfrm>
        </p:spPr>
        <p:txBody>
          <a:bodyPr vert="horz" lIns="0" tIns="0" rIns="0" bIns="0" rtlCol="0" anchor="ctr">
            <a:noAutofit/>
          </a:bodyPr>
          <a:lstStyle/>
          <a:p>
            <a:r>
              <a:rPr lang="en-US" sz="3200" i="1">
                <a:solidFill>
                  <a:srgbClr val="C00000"/>
                </a:solidFill>
                <a:latin typeface="Calibri" panose="020F0502020204030204" pitchFamily="34" charset="0"/>
                <a:ea typeface="Calibri" panose="020F0502020204030204" pitchFamily="34" charset="0"/>
                <a:cs typeface="Calibri" panose="020F0502020204030204" pitchFamily="34" charset="0"/>
              </a:rPr>
              <a:t>Impacts: World regions </a:t>
            </a:r>
            <a:r>
              <a:rPr lang="en-US" sz="3200" i="1">
                <a:solidFill>
                  <a:srgbClr val="002060"/>
                </a:solidFill>
                <a:latin typeface="Calibri" panose="020F0502020204030204" pitchFamily="34" charset="0"/>
                <a:ea typeface="Calibri" panose="020F0502020204030204" pitchFamily="34" charset="0"/>
                <a:cs typeface="Calibri" panose="020F0502020204030204" pitchFamily="34" charset="0"/>
              </a:rPr>
              <a:t>drive different climate and biodiversity impacts</a:t>
            </a:r>
            <a:endParaRPr lang="en-GB" sz="3200" i="1">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Frame 2">
            <a:extLst>
              <a:ext uri="{FF2B5EF4-FFF2-40B4-BE49-F238E27FC236}">
                <a16:creationId xmlns:a16="http://schemas.microsoft.com/office/drawing/2014/main" id="{C0088B2F-AC92-4B30-D95E-7390B102A01E}"/>
              </a:ext>
            </a:extLst>
          </p:cNvPr>
          <p:cNvSpPr>
            <a:spLocks noChangeAspect="1"/>
          </p:cNvSpPr>
          <p:nvPr/>
        </p:nvSpPr>
        <p:spPr>
          <a:xfrm>
            <a:off x="2712782" y="880047"/>
            <a:ext cx="2009705" cy="2777550"/>
          </a:xfrm>
          <a:prstGeom prst="frame">
            <a:avLst>
              <a:gd name="adj1" fmla="val 16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ame 10">
            <a:extLst>
              <a:ext uri="{FF2B5EF4-FFF2-40B4-BE49-F238E27FC236}">
                <a16:creationId xmlns:a16="http://schemas.microsoft.com/office/drawing/2014/main" id="{2119EEBF-DF38-C2A5-2977-37CDD98B945B}"/>
              </a:ext>
            </a:extLst>
          </p:cNvPr>
          <p:cNvSpPr>
            <a:spLocks noChangeAspect="1"/>
          </p:cNvSpPr>
          <p:nvPr/>
        </p:nvSpPr>
        <p:spPr>
          <a:xfrm>
            <a:off x="6551286" y="3488781"/>
            <a:ext cx="1026941" cy="2316961"/>
          </a:xfrm>
          <a:prstGeom prst="frame">
            <a:avLst>
              <a:gd name="adj1" fmla="val 23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ight Arrow 12">
            <a:extLst>
              <a:ext uri="{FF2B5EF4-FFF2-40B4-BE49-F238E27FC236}">
                <a16:creationId xmlns:a16="http://schemas.microsoft.com/office/drawing/2014/main" id="{A0FB9E74-6517-84FC-41E6-3AD53391FE78}"/>
              </a:ext>
            </a:extLst>
          </p:cNvPr>
          <p:cNvSpPr/>
          <p:nvPr/>
        </p:nvSpPr>
        <p:spPr>
          <a:xfrm rot="20836780">
            <a:off x="4811080" y="2466214"/>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a:extLst>
              <a:ext uri="{FF2B5EF4-FFF2-40B4-BE49-F238E27FC236}">
                <a16:creationId xmlns:a16="http://schemas.microsoft.com/office/drawing/2014/main" id="{1EBE6DDD-9A3D-57A3-F308-70D9CB16F3D0}"/>
              </a:ext>
            </a:extLst>
          </p:cNvPr>
          <p:cNvSpPr/>
          <p:nvPr/>
        </p:nvSpPr>
        <p:spPr>
          <a:xfrm rot="20836780">
            <a:off x="5779405" y="2421666"/>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a:extLst>
              <a:ext uri="{FF2B5EF4-FFF2-40B4-BE49-F238E27FC236}">
                <a16:creationId xmlns:a16="http://schemas.microsoft.com/office/drawing/2014/main" id="{95037B69-8DB3-A0F3-B2A1-EF63FE33E98B}"/>
              </a:ext>
            </a:extLst>
          </p:cNvPr>
          <p:cNvSpPr/>
          <p:nvPr/>
        </p:nvSpPr>
        <p:spPr>
          <a:xfrm rot="1583600">
            <a:off x="6802268" y="3688430"/>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ight Arrow 15">
            <a:extLst>
              <a:ext uri="{FF2B5EF4-FFF2-40B4-BE49-F238E27FC236}">
                <a16:creationId xmlns:a16="http://schemas.microsoft.com/office/drawing/2014/main" id="{408EDC93-A76E-B461-D276-C258BB69D909}"/>
              </a:ext>
            </a:extLst>
          </p:cNvPr>
          <p:cNvSpPr/>
          <p:nvPr/>
        </p:nvSpPr>
        <p:spPr>
          <a:xfrm rot="1583600">
            <a:off x="3001644" y="1280507"/>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ight Arrow 16">
            <a:extLst>
              <a:ext uri="{FF2B5EF4-FFF2-40B4-BE49-F238E27FC236}">
                <a16:creationId xmlns:a16="http://schemas.microsoft.com/office/drawing/2014/main" id="{16765A9D-FDB7-3780-78B3-E27F540716F5}"/>
              </a:ext>
            </a:extLst>
          </p:cNvPr>
          <p:cNvSpPr/>
          <p:nvPr/>
        </p:nvSpPr>
        <p:spPr>
          <a:xfrm rot="1168465">
            <a:off x="8645139" y="4799777"/>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ight Arrow 17">
            <a:extLst>
              <a:ext uri="{FF2B5EF4-FFF2-40B4-BE49-F238E27FC236}">
                <a16:creationId xmlns:a16="http://schemas.microsoft.com/office/drawing/2014/main" id="{72378DD6-FF79-E2B2-11BB-1E6B857750F8}"/>
              </a:ext>
            </a:extLst>
          </p:cNvPr>
          <p:cNvSpPr/>
          <p:nvPr/>
        </p:nvSpPr>
        <p:spPr>
          <a:xfrm rot="20836780">
            <a:off x="7648065" y="2841353"/>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ight Arrow 18">
            <a:extLst>
              <a:ext uri="{FF2B5EF4-FFF2-40B4-BE49-F238E27FC236}">
                <a16:creationId xmlns:a16="http://schemas.microsoft.com/office/drawing/2014/main" id="{1EAB7EFD-B844-0C1E-9B73-70B91E92633F}"/>
              </a:ext>
            </a:extLst>
          </p:cNvPr>
          <p:cNvSpPr/>
          <p:nvPr/>
        </p:nvSpPr>
        <p:spPr>
          <a:xfrm rot="1168465">
            <a:off x="3859778" y="4473874"/>
            <a:ext cx="714535" cy="320675"/>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oogle Shape;376;p9">
            <a:extLst>
              <a:ext uri="{FF2B5EF4-FFF2-40B4-BE49-F238E27FC236}">
                <a16:creationId xmlns:a16="http://schemas.microsoft.com/office/drawing/2014/main" id="{FD07895B-7206-1E54-267F-70ED6AC4BCD3}"/>
              </a:ext>
            </a:extLst>
          </p:cNvPr>
          <p:cNvGrpSpPr/>
          <p:nvPr/>
        </p:nvGrpSpPr>
        <p:grpSpPr>
          <a:xfrm>
            <a:off x="10156328" y="6113904"/>
            <a:ext cx="1706025" cy="569441"/>
            <a:chOff x="2663371" y="0"/>
            <a:chExt cx="3729974" cy="1283514"/>
          </a:xfrm>
        </p:grpSpPr>
        <p:sp>
          <p:nvSpPr>
            <p:cNvPr id="20" name="Google Shape;377;p9">
              <a:extLst>
                <a:ext uri="{FF2B5EF4-FFF2-40B4-BE49-F238E27FC236}">
                  <a16:creationId xmlns:a16="http://schemas.microsoft.com/office/drawing/2014/main" id="{10C008B6-BFAA-D781-BB8E-1175BA42798F}"/>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21" name="Google Shape;378;p9">
              <a:extLst>
                <a:ext uri="{FF2B5EF4-FFF2-40B4-BE49-F238E27FC236}">
                  <a16:creationId xmlns:a16="http://schemas.microsoft.com/office/drawing/2014/main" id="{623040D1-F77C-AA8A-BE51-DD708C36E1BA}"/>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sp>
        <p:nvSpPr>
          <p:cNvPr id="5" name="Frame 4">
            <a:extLst>
              <a:ext uri="{FF2B5EF4-FFF2-40B4-BE49-F238E27FC236}">
                <a16:creationId xmlns:a16="http://schemas.microsoft.com/office/drawing/2014/main" id="{6B85443B-5D3B-DFFC-0C97-E87E07FE5589}"/>
              </a:ext>
            </a:extLst>
          </p:cNvPr>
          <p:cNvSpPr>
            <a:spLocks noChangeAspect="1"/>
          </p:cNvSpPr>
          <p:nvPr/>
        </p:nvSpPr>
        <p:spPr>
          <a:xfrm>
            <a:off x="7510692" y="852336"/>
            <a:ext cx="1063356" cy="4953406"/>
          </a:xfrm>
          <a:prstGeom prst="frame">
            <a:avLst>
              <a:gd name="adj1" fmla="val 422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608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P spid="16" grpId="0" animBg="1"/>
      <p:bldP spid="17" grpId="0" animBg="1"/>
      <p:bldP spid="18" grpId="0" animBg="1"/>
      <p:bldP spid="19"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E4D-96C9-FA68-D5DA-E08E59A1FF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C62620-42ED-8796-B2C7-ADD66FEE83B8}"/>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a:extLst>
              <a:ext uri="{FF2B5EF4-FFF2-40B4-BE49-F238E27FC236}">
                <a16:creationId xmlns:a16="http://schemas.microsoft.com/office/drawing/2014/main" id="{BEC3475A-8D28-E890-0258-6696D71D54B8}"/>
              </a:ext>
            </a:extLst>
          </p:cNvPr>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dirty="0">
                <a:solidFill>
                  <a:schemeClr val="bg1"/>
                </a:solidFill>
                <a:effectLst/>
              </a:rPr>
              <a:t> GRO 2024</a:t>
            </a:r>
          </a:p>
          <a:p>
            <a:pPr marL="0" indent="0" algn="ctr">
              <a:buNone/>
            </a:pPr>
            <a:r>
              <a:rPr lang="en-GB" sz="5400" b="0" i="1" u="none" strike="noStrike" dirty="0">
                <a:solidFill>
                  <a:srgbClr val="FFFF00"/>
                </a:solidFill>
                <a:effectLst/>
                <a:latin typeface="+mn-lt"/>
              </a:rPr>
              <a:t>Scenario Outlook</a:t>
            </a:r>
            <a:endParaRPr lang="en-GB" sz="5400" b="0" i="1" dirty="0">
              <a:solidFill>
                <a:srgbClr val="FFFF00"/>
              </a:solidFill>
              <a:effectLst/>
              <a:latin typeface="+mn-lt"/>
            </a:endParaRPr>
          </a:p>
        </p:txBody>
      </p:sp>
    </p:spTree>
    <p:extLst>
      <p:ext uri="{BB962C8B-B14F-4D97-AF65-F5344CB8AC3E}">
        <p14:creationId xmlns:p14="http://schemas.microsoft.com/office/powerpoint/2010/main" val="385533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4"/>
          <p:cNvSpPr/>
          <p:nvPr/>
        </p:nvSpPr>
        <p:spPr>
          <a:xfrm>
            <a:off x="8797479" y="1714713"/>
            <a:ext cx="2682347" cy="3539415"/>
          </a:xfrm>
          <a:custGeom>
            <a:avLst/>
            <a:gdLst/>
            <a:ahLst/>
            <a:cxnLst/>
            <a:rect l="l" t="t" r="r" b="b"/>
            <a:pathLst>
              <a:path w="4023521" h="5343490" extrusionOk="0">
                <a:moveTo>
                  <a:pt x="0" y="0"/>
                </a:moveTo>
                <a:lnTo>
                  <a:pt x="4023521" y="0"/>
                </a:lnTo>
                <a:lnTo>
                  <a:pt x="4023521" y="5343490"/>
                </a:lnTo>
                <a:lnTo>
                  <a:pt x="0" y="5343490"/>
                </a:lnTo>
                <a:lnTo>
                  <a:pt x="0" y="0"/>
                </a:lnTo>
                <a:close/>
              </a:path>
            </a:pathLst>
          </a:custGeom>
          <a:blipFill rotWithShape="1">
            <a:blip r:embed="rId3">
              <a:alphaModFix/>
            </a:blip>
            <a:stretch>
              <a:fillRect/>
            </a:stretch>
          </a:blipFill>
          <a:ln>
            <a:noFill/>
          </a:ln>
        </p:spPr>
        <p:txBody>
          <a:bodyPr/>
          <a:lstStyle/>
          <a:p>
            <a:endParaRPr lang="nl-BE" sz="1200" i="1"/>
          </a:p>
        </p:txBody>
      </p:sp>
      <p:sp>
        <p:nvSpPr>
          <p:cNvPr id="520" name="Google Shape;520;p14"/>
          <p:cNvSpPr/>
          <p:nvPr/>
        </p:nvSpPr>
        <p:spPr>
          <a:xfrm>
            <a:off x="1230860" y="4412291"/>
            <a:ext cx="6990187" cy="71038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72AE49"/>
          </a:solidFill>
          <a:ln>
            <a:noFill/>
          </a:ln>
        </p:spPr>
        <p:txBody>
          <a:bodyPr spcFirstLastPara="1" wrap="square" lIns="60950" tIns="60950" rIns="60950" bIns="60950" anchor="ctr" anchorCtr="0">
            <a:noAutofit/>
          </a:bodyPr>
          <a:lstStyle/>
          <a:p>
            <a:endParaRPr sz="1200"/>
          </a:p>
        </p:txBody>
      </p:sp>
      <p:sp>
        <p:nvSpPr>
          <p:cNvPr id="521" name="Google Shape;521;p14"/>
          <p:cNvSpPr txBox="1"/>
          <p:nvPr/>
        </p:nvSpPr>
        <p:spPr>
          <a:xfrm>
            <a:off x="1230860" y="4171190"/>
            <a:ext cx="2057400" cy="2298500"/>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2133" b="1">
                <a:solidFill>
                  <a:srgbClr val="FFFFFF"/>
                </a:solidFill>
                <a:latin typeface="Open Sans"/>
                <a:ea typeface="Open Sans"/>
                <a:cs typeface="Open Sans"/>
                <a:sym typeface="Open Sans"/>
              </a:rPr>
              <a:t>Food and land</a:t>
            </a:r>
            <a:endParaRPr sz="1200"/>
          </a:p>
        </p:txBody>
      </p:sp>
      <p:grpSp>
        <p:nvGrpSpPr>
          <p:cNvPr id="535" name="Google Shape;535;p14"/>
          <p:cNvGrpSpPr/>
          <p:nvPr/>
        </p:nvGrpSpPr>
        <p:grpSpPr>
          <a:xfrm>
            <a:off x="10088221" y="455625"/>
            <a:ext cx="1864987" cy="641757"/>
            <a:chOff x="2663371" y="0"/>
            <a:chExt cx="3729974" cy="1283514"/>
          </a:xfrm>
        </p:grpSpPr>
        <p:sp>
          <p:nvSpPr>
            <p:cNvPr id="536" name="Google Shape;536;p14"/>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537" name="Google Shape;537;p14"/>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grpSp>
        <p:nvGrpSpPr>
          <p:cNvPr id="5" name="Group 4">
            <a:extLst>
              <a:ext uri="{FF2B5EF4-FFF2-40B4-BE49-F238E27FC236}">
                <a16:creationId xmlns:a16="http://schemas.microsoft.com/office/drawing/2014/main" id="{45E49A82-322C-BDDC-4BD2-834C7BAA3DB0}"/>
              </a:ext>
            </a:extLst>
          </p:cNvPr>
          <p:cNvGrpSpPr/>
          <p:nvPr/>
        </p:nvGrpSpPr>
        <p:grpSpPr>
          <a:xfrm>
            <a:off x="599899" y="2258079"/>
            <a:ext cx="7920117" cy="2973175"/>
            <a:chOff x="599899" y="2244229"/>
            <a:chExt cx="7920117" cy="2973175"/>
          </a:xfrm>
        </p:grpSpPr>
        <p:sp>
          <p:nvSpPr>
            <p:cNvPr id="526" name="Google Shape;526;p14"/>
            <p:cNvSpPr/>
            <p:nvPr/>
          </p:nvSpPr>
          <p:spPr>
            <a:xfrm>
              <a:off x="609601" y="2482275"/>
              <a:ext cx="7910415" cy="2735129"/>
            </a:xfrm>
            <a:custGeom>
              <a:avLst/>
              <a:gdLst/>
              <a:ahLst/>
              <a:cxnLst/>
              <a:rect l="l" t="t" r="r" b="b"/>
              <a:pathLst>
                <a:path w="3125102" h="1080545" extrusionOk="0">
                  <a:moveTo>
                    <a:pt x="33276" y="0"/>
                  </a:moveTo>
                  <a:lnTo>
                    <a:pt x="3091827" y="0"/>
                  </a:lnTo>
                  <a:cubicBezTo>
                    <a:pt x="3110204" y="0"/>
                    <a:pt x="3125102" y="14898"/>
                    <a:pt x="3125102" y="33276"/>
                  </a:cubicBezTo>
                  <a:lnTo>
                    <a:pt x="3125102" y="1047269"/>
                  </a:lnTo>
                  <a:cubicBezTo>
                    <a:pt x="3125102" y="1056094"/>
                    <a:pt x="3121596" y="1064558"/>
                    <a:pt x="3115356" y="1070798"/>
                  </a:cubicBezTo>
                  <a:cubicBezTo>
                    <a:pt x="3109116" y="1077039"/>
                    <a:pt x="3100652" y="1080545"/>
                    <a:pt x="3091827" y="1080545"/>
                  </a:cubicBezTo>
                  <a:lnTo>
                    <a:pt x="33276" y="1080545"/>
                  </a:lnTo>
                  <a:cubicBezTo>
                    <a:pt x="24450" y="1080545"/>
                    <a:pt x="15987" y="1077039"/>
                    <a:pt x="9746" y="1070798"/>
                  </a:cubicBezTo>
                  <a:cubicBezTo>
                    <a:pt x="3506" y="1064558"/>
                    <a:pt x="0" y="1056094"/>
                    <a:pt x="0" y="1047269"/>
                  </a:cubicBezTo>
                  <a:lnTo>
                    <a:pt x="0" y="33276"/>
                  </a:lnTo>
                  <a:cubicBezTo>
                    <a:pt x="0" y="24450"/>
                    <a:pt x="3506" y="15987"/>
                    <a:pt x="9746" y="9746"/>
                  </a:cubicBezTo>
                  <a:cubicBezTo>
                    <a:pt x="15987" y="3506"/>
                    <a:pt x="24450" y="0"/>
                    <a:pt x="33276" y="0"/>
                  </a:cubicBezTo>
                  <a:close/>
                </a:path>
              </a:pathLst>
            </a:custGeom>
            <a:solidFill>
              <a:srgbClr val="000000">
                <a:alpha val="0"/>
              </a:srgbClr>
            </a:solidFill>
            <a:ln w="66675" cap="flat" cmpd="sng">
              <a:solidFill>
                <a:srgbClr val="56C02B"/>
              </a:solidFill>
              <a:prstDash val="dot"/>
              <a:round/>
              <a:headEnd type="none" w="sm" len="sm"/>
              <a:tailEnd type="none" w="sm" len="sm"/>
            </a:ln>
          </p:spPr>
          <p:txBody>
            <a:bodyPr spcFirstLastPara="1" wrap="square" lIns="60950" tIns="60950" rIns="60950" bIns="60950" anchor="ctr" anchorCtr="0">
              <a:noAutofit/>
            </a:bodyPr>
            <a:lstStyle/>
            <a:p>
              <a:endParaRPr sz="1200"/>
            </a:p>
          </p:txBody>
        </p:sp>
        <p:sp>
          <p:nvSpPr>
            <p:cNvPr id="527" name="Google Shape;527;p14"/>
            <p:cNvSpPr txBox="1"/>
            <p:nvPr/>
          </p:nvSpPr>
          <p:spPr>
            <a:xfrm>
              <a:off x="609601" y="2244229"/>
              <a:ext cx="2057400" cy="2226171"/>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1533" b="1">
                  <a:solidFill>
                    <a:srgbClr val="FFFFFF"/>
                  </a:solidFill>
                  <a:latin typeface="Open Sans"/>
                  <a:ea typeface="Open Sans"/>
                  <a:cs typeface="Open Sans"/>
                  <a:sym typeface="Open Sans"/>
                </a:rPr>
                <a:t>Resource Efficiency</a:t>
              </a:r>
              <a:endParaRPr sz="1200"/>
            </a:p>
          </p:txBody>
        </p:sp>
        <p:sp>
          <p:nvSpPr>
            <p:cNvPr id="528" name="Google Shape;528;p14"/>
            <p:cNvSpPr txBox="1"/>
            <p:nvPr/>
          </p:nvSpPr>
          <p:spPr>
            <a:xfrm rot="-5400000">
              <a:off x="-303642" y="3553165"/>
              <a:ext cx="2355566" cy="548483"/>
            </a:xfrm>
            <a:prstGeom prst="rect">
              <a:avLst/>
            </a:prstGeom>
            <a:noFill/>
            <a:ln>
              <a:noFill/>
            </a:ln>
          </p:spPr>
          <p:txBody>
            <a:bodyPr spcFirstLastPara="1" wrap="square" lIns="0" tIns="0" rIns="0" bIns="0" anchor="t" anchorCtr="0">
              <a:spAutoFit/>
            </a:bodyPr>
            <a:lstStyle/>
            <a:p>
              <a:pPr algn="ctr">
                <a:lnSpc>
                  <a:spcPct val="99000"/>
                </a:lnSpc>
              </a:pPr>
              <a:r>
                <a:rPr lang="en-US" i="1">
                  <a:ea typeface="Arial"/>
                  <a:cs typeface="Arial"/>
                  <a:sym typeface="Arial"/>
                </a:rPr>
                <a:t>Sustainable Consumption </a:t>
              </a:r>
              <a:endParaRPr i="1"/>
            </a:p>
            <a:p>
              <a:pPr algn="ctr">
                <a:lnSpc>
                  <a:spcPct val="99000"/>
                </a:lnSpc>
              </a:pPr>
              <a:r>
                <a:rPr lang="en-US" i="1">
                  <a:ea typeface="Arial"/>
                  <a:cs typeface="Arial"/>
                  <a:sym typeface="Arial"/>
                </a:rPr>
                <a:t>and Production (SCP)</a:t>
              </a:r>
              <a:endParaRPr i="1"/>
            </a:p>
          </p:txBody>
        </p:sp>
        <p:grpSp>
          <p:nvGrpSpPr>
            <p:cNvPr id="529" name="Google Shape;529;p14"/>
            <p:cNvGrpSpPr/>
            <p:nvPr/>
          </p:nvGrpSpPr>
          <p:grpSpPr>
            <a:xfrm>
              <a:off x="711200" y="3581401"/>
              <a:ext cx="7509848" cy="1466795"/>
              <a:chOff x="-205298" y="0"/>
              <a:chExt cx="2966854" cy="579475"/>
            </a:xfrm>
          </p:grpSpPr>
          <p:sp>
            <p:nvSpPr>
              <p:cNvPr id="530" name="Google Shape;530;p14"/>
              <p:cNvSpPr/>
              <p:nvPr/>
            </p:nvSpPr>
            <p:spPr>
              <a:xfrm>
                <a:off x="0" y="0"/>
                <a:ext cx="2761556" cy="28064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0B9B9A"/>
              </a:solidFill>
              <a:ln>
                <a:noFill/>
              </a:ln>
            </p:spPr>
            <p:txBody>
              <a:bodyPr spcFirstLastPara="1" wrap="square" lIns="60950" tIns="60950" rIns="60950" bIns="60950" anchor="ctr" anchorCtr="0">
                <a:noAutofit/>
              </a:bodyPr>
              <a:lstStyle/>
              <a:p>
                <a:endParaRPr sz="1200"/>
              </a:p>
            </p:txBody>
          </p:sp>
          <p:sp>
            <p:nvSpPr>
              <p:cNvPr id="531" name="Google Shape;531;p14"/>
              <p:cNvSpPr txBox="1"/>
              <p:nvPr/>
            </p:nvSpPr>
            <p:spPr>
              <a:xfrm>
                <a:off x="-205298" y="333707"/>
                <a:ext cx="1866430" cy="245768"/>
              </a:xfrm>
              <a:prstGeom prst="rect">
                <a:avLst/>
              </a:prstGeom>
              <a:noFill/>
              <a:ln>
                <a:noFill/>
              </a:ln>
            </p:spPr>
            <p:txBody>
              <a:bodyPr spcFirstLastPara="1" wrap="square" lIns="33867" tIns="33867" rIns="33867" bIns="33867" anchor="ctr" anchorCtr="0">
                <a:noAutofit/>
              </a:bodyPr>
              <a:lstStyle/>
              <a:p>
                <a:pPr algn="ctr">
                  <a:lnSpc>
                    <a:spcPct val="150000"/>
                  </a:lnSpc>
                </a:pPr>
                <a:endParaRPr sz="2133" b="1">
                  <a:solidFill>
                    <a:srgbClr val="FFFFFF"/>
                  </a:solidFill>
                  <a:latin typeface="Open Sans"/>
                  <a:ea typeface="Open Sans"/>
                  <a:cs typeface="Open Sans"/>
                  <a:sym typeface="Open Sans"/>
                </a:endParaRPr>
              </a:p>
            </p:txBody>
          </p:sp>
        </p:grpSp>
        <p:grpSp>
          <p:nvGrpSpPr>
            <p:cNvPr id="532" name="Google Shape;532;p14"/>
            <p:cNvGrpSpPr/>
            <p:nvPr/>
          </p:nvGrpSpPr>
          <p:grpSpPr>
            <a:xfrm>
              <a:off x="1270001" y="2819400"/>
              <a:ext cx="6990187" cy="1955799"/>
              <a:chOff x="0" y="40138"/>
              <a:chExt cx="2761556" cy="772662"/>
            </a:xfrm>
          </p:grpSpPr>
          <p:sp>
            <p:nvSpPr>
              <p:cNvPr id="533" name="Google Shape;533;p14"/>
              <p:cNvSpPr/>
              <p:nvPr/>
            </p:nvSpPr>
            <p:spPr>
              <a:xfrm>
                <a:off x="0" y="40138"/>
                <a:ext cx="2761556" cy="28064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4774C5"/>
              </a:solidFill>
              <a:ln>
                <a:noFill/>
              </a:ln>
            </p:spPr>
            <p:txBody>
              <a:bodyPr spcFirstLastPara="1" wrap="square" lIns="60950" tIns="60950" rIns="60950" bIns="60950" anchor="ctr" anchorCtr="0">
                <a:noAutofit/>
              </a:bodyPr>
              <a:lstStyle/>
              <a:p>
                <a:endParaRPr sz="1200"/>
              </a:p>
            </p:txBody>
          </p:sp>
          <p:sp>
            <p:nvSpPr>
              <p:cNvPr id="534" name="Google Shape;534;p14"/>
              <p:cNvSpPr txBox="1"/>
              <p:nvPr/>
            </p:nvSpPr>
            <p:spPr>
              <a:xfrm>
                <a:off x="0" y="541867"/>
                <a:ext cx="1645669" cy="270933"/>
              </a:xfrm>
              <a:prstGeom prst="rect">
                <a:avLst/>
              </a:prstGeom>
              <a:noFill/>
              <a:ln>
                <a:noFill/>
              </a:ln>
            </p:spPr>
            <p:txBody>
              <a:bodyPr spcFirstLastPara="1" wrap="square" lIns="33867" tIns="33867" rIns="33867" bIns="33867" anchor="ctr" anchorCtr="0">
                <a:noAutofit/>
              </a:bodyPr>
              <a:lstStyle/>
              <a:p>
                <a:pPr algn="ctr">
                  <a:lnSpc>
                    <a:spcPct val="150015"/>
                  </a:lnSpc>
                </a:pPr>
                <a:endParaRPr sz="2133" b="1">
                  <a:solidFill>
                    <a:srgbClr val="FFFFFF"/>
                  </a:solidFill>
                  <a:latin typeface="Open Sans"/>
                  <a:ea typeface="Open Sans"/>
                  <a:cs typeface="Open Sans"/>
                  <a:sym typeface="Open Sans"/>
                </a:endParaRPr>
              </a:p>
            </p:txBody>
          </p:sp>
        </p:grpSp>
        <p:sp>
          <p:nvSpPr>
            <p:cNvPr id="540" name="Google Shape;540;p14"/>
            <p:cNvSpPr txBox="1"/>
            <p:nvPr/>
          </p:nvSpPr>
          <p:spPr>
            <a:xfrm>
              <a:off x="1625600" y="2953325"/>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Resource Efficiency</a:t>
              </a:r>
              <a:endParaRPr sz="2000" i="1"/>
            </a:p>
          </p:txBody>
        </p:sp>
        <p:sp>
          <p:nvSpPr>
            <p:cNvPr id="541" name="Google Shape;541;p14"/>
            <p:cNvSpPr txBox="1"/>
            <p:nvPr/>
          </p:nvSpPr>
          <p:spPr>
            <a:xfrm>
              <a:off x="1625600" y="3701470"/>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Climate and Energy</a:t>
              </a:r>
              <a:endParaRPr sz="2000" i="1"/>
            </a:p>
          </p:txBody>
        </p:sp>
        <p:sp>
          <p:nvSpPr>
            <p:cNvPr id="542" name="Google Shape;542;p14"/>
            <p:cNvSpPr txBox="1"/>
            <p:nvPr/>
          </p:nvSpPr>
          <p:spPr>
            <a:xfrm>
              <a:off x="1625600" y="4514270"/>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Food and Land</a:t>
              </a:r>
              <a:endParaRPr sz="2000" i="1"/>
            </a:p>
          </p:txBody>
        </p:sp>
      </p:grpSp>
      <p:grpSp>
        <p:nvGrpSpPr>
          <p:cNvPr id="4" name="Group 3">
            <a:extLst>
              <a:ext uri="{FF2B5EF4-FFF2-40B4-BE49-F238E27FC236}">
                <a16:creationId xmlns:a16="http://schemas.microsoft.com/office/drawing/2014/main" id="{C9719C76-F645-9A02-5A58-07F8703C0273}"/>
              </a:ext>
            </a:extLst>
          </p:cNvPr>
          <p:cNvGrpSpPr/>
          <p:nvPr/>
        </p:nvGrpSpPr>
        <p:grpSpPr>
          <a:xfrm>
            <a:off x="1210415" y="5091861"/>
            <a:ext cx="6990187" cy="2298505"/>
            <a:chOff x="1210415" y="5091861"/>
            <a:chExt cx="6990187" cy="2298505"/>
          </a:xfrm>
        </p:grpSpPr>
        <p:grpSp>
          <p:nvGrpSpPr>
            <p:cNvPr id="522" name="Google Shape;522;p14"/>
            <p:cNvGrpSpPr/>
            <p:nvPr/>
          </p:nvGrpSpPr>
          <p:grpSpPr>
            <a:xfrm>
              <a:off x="1210415" y="5091861"/>
              <a:ext cx="6990187" cy="2298505"/>
              <a:chOff x="0" y="-95250"/>
              <a:chExt cx="2761556" cy="908050"/>
            </a:xfrm>
          </p:grpSpPr>
          <p:sp>
            <p:nvSpPr>
              <p:cNvPr id="523" name="Google Shape;523;p14"/>
              <p:cNvSpPr/>
              <p:nvPr/>
            </p:nvSpPr>
            <p:spPr>
              <a:xfrm>
                <a:off x="0" y="0"/>
                <a:ext cx="2761556" cy="273351"/>
              </a:xfrm>
              <a:custGeom>
                <a:avLst/>
                <a:gdLst/>
                <a:ahLst/>
                <a:cxnLst/>
                <a:rect l="l" t="t" r="r" b="b"/>
                <a:pathLst>
                  <a:path w="2761556" h="273351" extrusionOk="0">
                    <a:moveTo>
                      <a:pt x="37656" y="0"/>
                    </a:moveTo>
                    <a:lnTo>
                      <a:pt x="2723899" y="0"/>
                    </a:lnTo>
                    <a:cubicBezTo>
                      <a:pt x="2733886" y="0"/>
                      <a:pt x="2743465" y="3967"/>
                      <a:pt x="2750526" y="11029"/>
                    </a:cubicBezTo>
                    <a:cubicBezTo>
                      <a:pt x="2757588" y="18091"/>
                      <a:pt x="2761556" y="27669"/>
                      <a:pt x="2761556" y="37656"/>
                    </a:cubicBezTo>
                    <a:lnTo>
                      <a:pt x="2761556" y="235695"/>
                    </a:lnTo>
                    <a:cubicBezTo>
                      <a:pt x="2761556" y="256492"/>
                      <a:pt x="2744696" y="273351"/>
                      <a:pt x="2723899" y="273351"/>
                    </a:cubicBezTo>
                    <a:lnTo>
                      <a:pt x="37656" y="273351"/>
                    </a:lnTo>
                    <a:cubicBezTo>
                      <a:pt x="27669" y="273351"/>
                      <a:pt x="18091" y="269384"/>
                      <a:pt x="11029" y="262322"/>
                    </a:cubicBezTo>
                    <a:cubicBezTo>
                      <a:pt x="3967" y="255260"/>
                      <a:pt x="0" y="245682"/>
                      <a:pt x="0" y="235695"/>
                    </a:cubicBezTo>
                    <a:lnTo>
                      <a:pt x="0" y="37656"/>
                    </a:lnTo>
                    <a:cubicBezTo>
                      <a:pt x="0" y="27669"/>
                      <a:pt x="3967" y="18091"/>
                      <a:pt x="11029" y="11029"/>
                    </a:cubicBezTo>
                    <a:cubicBezTo>
                      <a:pt x="18091" y="3967"/>
                      <a:pt x="27669" y="0"/>
                      <a:pt x="37656" y="0"/>
                    </a:cubicBezTo>
                    <a:close/>
                  </a:path>
                </a:pathLst>
              </a:custGeom>
              <a:solidFill>
                <a:srgbClr val="7435A3"/>
              </a:solidFill>
              <a:ln>
                <a:noFill/>
              </a:ln>
            </p:spPr>
            <p:txBody>
              <a:bodyPr spcFirstLastPara="1" wrap="square" lIns="60950" tIns="60950" rIns="60950" bIns="60950" anchor="ctr" anchorCtr="0">
                <a:noAutofit/>
              </a:bodyPr>
              <a:lstStyle/>
              <a:p>
                <a:endParaRPr sz="1200"/>
              </a:p>
            </p:txBody>
          </p:sp>
          <p:sp>
            <p:nvSpPr>
              <p:cNvPr id="524" name="Google Shape;524;p14"/>
              <p:cNvSpPr txBox="1"/>
              <p:nvPr/>
            </p:nvSpPr>
            <p:spPr>
              <a:xfrm>
                <a:off x="0" y="-95250"/>
                <a:ext cx="812800" cy="908050"/>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2133" b="1">
                    <a:solidFill>
                      <a:srgbClr val="FFFFFF"/>
                    </a:solidFill>
                    <a:latin typeface="Open Sans"/>
                    <a:ea typeface="Open Sans"/>
                    <a:cs typeface="Open Sans"/>
                    <a:sym typeface="Open Sans"/>
                  </a:rPr>
                  <a:t>Just transition</a:t>
                </a:r>
                <a:endParaRPr sz="1200"/>
              </a:p>
            </p:txBody>
          </p:sp>
        </p:grpSp>
        <p:sp>
          <p:nvSpPr>
            <p:cNvPr id="543" name="Google Shape;543;p14"/>
            <p:cNvSpPr txBox="1"/>
            <p:nvPr/>
          </p:nvSpPr>
          <p:spPr>
            <a:xfrm>
              <a:off x="1625600" y="5410200"/>
              <a:ext cx="4114800" cy="492416"/>
            </a:xfrm>
            <a:prstGeom prst="rect">
              <a:avLst/>
            </a:prstGeom>
            <a:noFill/>
            <a:ln>
              <a:noFill/>
            </a:ln>
          </p:spPr>
          <p:txBody>
            <a:bodyPr spcFirstLastPara="1" wrap="square" lIns="60950" tIns="30467" rIns="60950" bIns="30467" anchor="t" anchorCtr="0">
              <a:spAutoFit/>
            </a:bodyPr>
            <a:lstStyle/>
            <a:p>
              <a:r>
                <a:rPr lang="en-US" sz="2800" i="1" dirty="0">
                  <a:solidFill>
                    <a:schemeClr val="lt1"/>
                  </a:solidFill>
                  <a:ea typeface="Montserrat"/>
                  <a:cs typeface="Montserrat"/>
                  <a:sym typeface="Montserrat"/>
                </a:rPr>
                <a:t>Just Transition Module</a:t>
              </a:r>
              <a:endParaRPr sz="2000" i="1" dirty="0"/>
            </a:p>
          </p:txBody>
        </p:sp>
      </p:grpSp>
      <p:sp>
        <p:nvSpPr>
          <p:cNvPr id="2" name="Google Shape;557;p15">
            <a:extLst>
              <a:ext uri="{FF2B5EF4-FFF2-40B4-BE49-F238E27FC236}">
                <a16:creationId xmlns:a16="http://schemas.microsoft.com/office/drawing/2014/main" id="{1857ED39-0518-0D2A-CFED-6A57EF112364}"/>
              </a:ext>
            </a:extLst>
          </p:cNvPr>
          <p:cNvSpPr txBox="1"/>
          <p:nvPr/>
        </p:nvSpPr>
        <p:spPr>
          <a:xfrm>
            <a:off x="1157137" y="359353"/>
            <a:ext cx="8873553" cy="1477328"/>
          </a:xfrm>
          <a:prstGeom prst="rect">
            <a:avLst/>
          </a:prstGeom>
          <a:noFill/>
          <a:ln>
            <a:noFill/>
          </a:ln>
        </p:spPr>
        <p:txBody>
          <a:bodyPr spcFirstLastPara="1" wrap="square" lIns="0" tIns="0" rIns="0" bIns="0" anchor="t" anchorCtr="0">
            <a:spAutoFit/>
          </a:bodyPr>
          <a:lstStyle/>
          <a:p>
            <a:r>
              <a:rPr lang="en-US" sz="3200" i="1">
                <a:solidFill>
                  <a:srgbClr val="C00000"/>
                </a:solidFill>
                <a:ea typeface="Montserrat"/>
                <a:cs typeface="Montserrat"/>
                <a:sym typeface="Montserrat"/>
              </a:rPr>
              <a:t>Scenario outlook: </a:t>
            </a:r>
            <a:r>
              <a:rPr lang="en-US" sz="3200" i="1">
                <a:ea typeface="Open Sans"/>
                <a:cs typeface="Open Sans"/>
                <a:sym typeface="Open Sans"/>
              </a:rPr>
              <a:t>Scenario is built up as three ‘shifts’ plus measures to support Just Transition contrasted against Historical Trends </a:t>
            </a:r>
            <a:endParaRPr lang="en-US" sz="2000" i="1"/>
          </a:p>
        </p:txBody>
      </p:sp>
    </p:spTree>
    <p:extLst>
      <p:ext uri="{BB962C8B-B14F-4D97-AF65-F5344CB8AC3E}">
        <p14:creationId xmlns:p14="http://schemas.microsoft.com/office/powerpoint/2010/main" val="69676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P spid="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6"/>
          <p:cNvSpPr/>
          <p:nvPr/>
        </p:nvSpPr>
        <p:spPr>
          <a:xfrm>
            <a:off x="772160" y="1537976"/>
            <a:ext cx="10674890" cy="4964423"/>
          </a:xfrm>
          <a:custGeom>
            <a:avLst/>
            <a:gdLst/>
            <a:ahLst/>
            <a:cxnLst/>
            <a:rect l="l" t="t" r="r" b="b"/>
            <a:pathLst>
              <a:path w="15431349" h="7126692" extrusionOk="0">
                <a:moveTo>
                  <a:pt x="0" y="0"/>
                </a:moveTo>
                <a:lnTo>
                  <a:pt x="15431349" y="0"/>
                </a:lnTo>
                <a:lnTo>
                  <a:pt x="15431349" y="7126692"/>
                </a:lnTo>
                <a:lnTo>
                  <a:pt x="0" y="7126692"/>
                </a:lnTo>
                <a:lnTo>
                  <a:pt x="0" y="0"/>
                </a:lnTo>
                <a:close/>
              </a:path>
            </a:pathLst>
          </a:custGeom>
          <a:blipFill rotWithShape="1">
            <a:blip r:embed="rId3">
              <a:alphaModFix/>
            </a:blip>
            <a:stretch>
              <a:fillRect/>
            </a:stretch>
          </a:blipFill>
          <a:ln>
            <a:noFill/>
          </a:ln>
        </p:spPr>
        <p:txBody>
          <a:bodyPr/>
          <a:lstStyle/>
          <a:p>
            <a:endParaRPr lang="nl-BE" sz="1200"/>
          </a:p>
        </p:txBody>
      </p:sp>
      <p:sp>
        <p:nvSpPr>
          <p:cNvPr id="2" name="Google Shape;557;p15">
            <a:extLst>
              <a:ext uri="{FF2B5EF4-FFF2-40B4-BE49-F238E27FC236}">
                <a16:creationId xmlns:a16="http://schemas.microsoft.com/office/drawing/2014/main" id="{AAF58EE4-391E-11C7-D36D-319AB2BCCBF3}"/>
              </a:ext>
            </a:extLst>
          </p:cNvPr>
          <p:cNvSpPr txBox="1"/>
          <p:nvPr/>
        </p:nvSpPr>
        <p:spPr>
          <a:xfrm>
            <a:off x="1157138" y="359353"/>
            <a:ext cx="7783662" cy="984885"/>
          </a:xfrm>
          <a:prstGeom prst="rect">
            <a:avLst/>
          </a:prstGeom>
          <a:noFill/>
          <a:ln>
            <a:noFill/>
          </a:ln>
        </p:spPr>
        <p:txBody>
          <a:bodyPr spcFirstLastPara="1" wrap="square" lIns="0" tIns="0" rIns="0" bIns="0" anchor="t" anchorCtr="0">
            <a:spAutoFit/>
          </a:bodyPr>
          <a:lstStyle/>
          <a:p>
            <a:pPr>
              <a:buClr>
                <a:schemeClr val="dk1"/>
              </a:buClr>
            </a:pPr>
            <a:r>
              <a:rPr lang="en-US" sz="3200" i="1" dirty="0">
                <a:solidFill>
                  <a:srgbClr val="C00000"/>
                </a:solidFill>
                <a:ea typeface="Montserrat"/>
                <a:cs typeface="Montserrat"/>
                <a:sym typeface="Montserrat"/>
              </a:rPr>
              <a:t>Scenario outlook: </a:t>
            </a:r>
            <a:r>
              <a:rPr lang="en-US" sz="3200" i="1" dirty="0">
                <a:solidFill>
                  <a:srgbClr val="002060"/>
                </a:solidFill>
                <a:ea typeface="Montserrat"/>
                <a:cs typeface="Montserrat"/>
                <a:sym typeface="Montserrat"/>
              </a:rPr>
              <a:t>Decoupling Outcomes  </a:t>
            </a:r>
          </a:p>
          <a:p>
            <a:pPr>
              <a:buClr>
                <a:schemeClr val="dk1"/>
              </a:buClr>
            </a:pPr>
            <a:r>
              <a:rPr lang="en-US" sz="3200" i="1" dirty="0">
                <a:solidFill>
                  <a:srgbClr val="002060"/>
                </a:solidFill>
                <a:ea typeface="Open Sans"/>
                <a:cs typeface="Open Sans"/>
                <a:sym typeface="Open Sans"/>
              </a:rPr>
              <a:t>Just Sustainability Transition scenario </a:t>
            </a:r>
            <a:endParaRPr lang="en-US" sz="1400" i="1" dirty="0">
              <a:solidFill>
                <a:srgbClr val="002060"/>
              </a:solidFill>
            </a:endParaRPr>
          </a:p>
        </p:txBody>
      </p:sp>
      <p:grpSp>
        <p:nvGrpSpPr>
          <p:cNvPr id="3" name="Google Shape;552;p15">
            <a:extLst>
              <a:ext uri="{FF2B5EF4-FFF2-40B4-BE49-F238E27FC236}">
                <a16:creationId xmlns:a16="http://schemas.microsoft.com/office/drawing/2014/main" id="{DC2EF8D5-6A32-CDC3-DF4A-33D0744D21CC}"/>
              </a:ext>
            </a:extLst>
          </p:cNvPr>
          <p:cNvGrpSpPr/>
          <p:nvPr/>
        </p:nvGrpSpPr>
        <p:grpSpPr>
          <a:xfrm>
            <a:off x="9505556" y="482090"/>
            <a:ext cx="1864987" cy="641757"/>
            <a:chOff x="2663371" y="0"/>
            <a:chExt cx="3729974" cy="1283514"/>
          </a:xfrm>
        </p:grpSpPr>
        <p:sp>
          <p:nvSpPr>
            <p:cNvPr id="4" name="Google Shape;553;p15">
              <a:extLst>
                <a:ext uri="{FF2B5EF4-FFF2-40B4-BE49-F238E27FC236}">
                  <a16:creationId xmlns:a16="http://schemas.microsoft.com/office/drawing/2014/main" id="{3245D584-3E84-2A9C-EDDA-0C2286296973}"/>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5" name="Google Shape;554;p15">
              <a:extLst>
                <a:ext uri="{FF2B5EF4-FFF2-40B4-BE49-F238E27FC236}">
                  <a16:creationId xmlns:a16="http://schemas.microsoft.com/office/drawing/2014/main" id="{051EEF6F-A184-0016-3935-9889B83CFD39}"/>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3761543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2" name="Google Shape;557;p15">
            <a:extLst>
              <a:ext uri="{FF2B5EF4-FFF2-40B4-BE49-F238E27FC236}">
                <a16:creationId xmlns:a16="http://schemas.microsoft.com/office/drawing/2014/main" id="{AAF58EE4-391E-11C7-D36D-319AB2BCCBF3}"/>
              </a:ext>
            </a:extLst>
          </p:cNvPr>
          <p:cNvSpPr txBox="1"/>
          <p:nvPr/>
        </p:nvSpPr>
        <p:spPr>
          <a:xfrm>
            <a:off x="1157138" y="359353"/>
            <a:ext cx="7783662" cy="984885"/>
          </a:xfrm>
          <a:prstGeom prst="rect">
            <a:avLst/>
          </a:prstGeom>
          <a:noFill/>
          <a:ln>
            <a:noFill/>
          </a:ln>
        </p:spPr>
        <p:txBody>
          <a:bodyPr spcFirstLastPara="1" wrap="square" lIns="0" tIns="0" rIns="0" bIns="0" anchor="t" anchorCtr="0">
            <a:spAutoFit/>
          </a:bodyPr>
          <a:lstStyle/>
          <a:p>
            <a:pPr>
              <a:buClr>
                <a:schemeClr val="dk1"/>
              </a:buClr>
            </a:pPr>
            <a:r>
              <a:rPr lang="en-US" sz="3200" i="1" dirty="0">
                <a:solidFill>
                  <a:srgbClr val="C00000"/>
                </a:solidFill>
                <a:ea typeface="Montserrat"/>
                <a:cs typeface="Montserrat"/>
                <a:sym typeface="Montserrat"/>
              </a:rPr>
              <a:t>Scenario outlook: </a:t>
            </a:r>
            <a:r>
              <a:rPr lang="en-US" sz="3200" i="1" dirty="0">
                <a:solidFill>
                  <a:srgbClr val="002060"/>
                </a:solidFill>
                <a:ea typeface="Open Sans"/>
                <a:cs typeface="Open Sans"/>
                <a:sym typeface="Open Sans"/>
              </a:rPr>
              <a:t>Sustainability Transition compared to Historical Trends Scenario (2060)</a:t>
            </a:r>
            <a:endParaRPr lang="en-US" sz="1400" i="1" dirty="0">
              <a:solidFill>
                <a:srgbClr val="002060"/>
              </a:solidFill>
            </a:endParaRPr>
          </a:p>
        </p:txBody>
      </p:sp>
      <p:grpSp>
        <p:nvGrpSpPr>
          <p:cNvPr id="3" name="Google Shape;552;p15">
            <a:extLst>
              <a:ext uri="{FF2B5EF4-FFF2-40B4-BE49-F238E27FC236}">
                <a16:creationId xmlns:a16="http://schemas.microsoft.com/office/drawing/2014/main" id="{DC2EF8D5-6A32-CDC3-DF4A-33D0744D21CC}"/>
              </a:ext>
            </a:extLst>
          </p:cNvPr>
          <p:cNvGrpSpPr/>
          <p:nvPr/>
        </p:nvGrpSpPr>
        <p:grpSpPr>
          <a:xfrm>
            <a:off x="9130146" y="482090"/>
            <a:ext cx="2240398" cy="862148"/>
            <a:chOff x="2663371" y="0"/>
            <a:chExt cx="3729974" cy="1283514"/>
          </a:xfrm>
        </p:grpSpPr>
        <p:sp>
          <p:nvSpPr>
            <p:cNvPr id="4" name="Google Shape;553;p15">
              <a:extLst>
                <a:ext uri="{FF2B5EF4-FFF2-40B4-BE49-F238E27FC236}">
                  <a16:creationId xmlns:a16="http://schemas.microsoft.com/office/drawing/2014/main" id="{3245D584-3E84-2A9C-EDDA-0C2286296973}"/>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5" name="Google Shape;554;p15">
              <a:extLst>
                <a:ext uri="{FF2B5EF4-FFF2-40B4-BE49-F238E27FC236}">
                  <a16:creationId xmlns:a16="http://schemas.microsoft.com/office/drawing/2014/main" id="{051EEF6F-A184-0016-3935-9889B83CFD39}"/>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
        <p:nvSpPr>
          <p:cNvPr id="6" name="TextBox 5">
            <a:extLst>
              <a:ext uri="{FF2B5EF4-FFF2-40B4-BE49-F238E27FC236}">
                <a16:creationId xmlns:a16="http://schemas.microsoft.com/office/drawing/2014/main" id="{C07A814D-B60F-8CC0-0742-5394E6996EB4}"/>
              </a:ext>
            </a:extLst>
          </p:cNvPr>
          <p:cNvSpPr txBox="1"/>
          <p:nvPr/>
        </p:nvSpPr>
        <p:spPr>
          <a:xfrm>
            <a:off x="1010861" y="1542091"/>
            <a:ext cx="10377586" cy="3385542"/>
          </a:xfrm>
          <a:prstGeom prst="rect">
            <a:avLst/>
          </a:prstGeom>
          <a:noFill/>
        </p:spPr>
        <p:txBody>
          <a:bodyPr wrap="square" rtlCol="0">
            <a:spAutoFit/>
          </a:bodyPr>
          <a:lstStyle/>
          <a:p>
            <a:r>
              <a:rPr lang="en-US" sz="2800" i="1" dirty="0">
                <a:solidFill>
                  <a:srgbClr val="C00000"/>
                </a:solidFill>
                <a:ea typeface="Roboto" charset="0"/>
                <a:cs typeface="Roboto" charset="0"/>
              </a:rPr>
              <a:t>Growing Economy: </a:t>
            </a:r>
            <a:r>
              <a:rPr lang="en-US" sz="2800" i="1" dirty="0">
                <a:ea typeface="Roboto" charset="0"/>
                <a:cs typeface="Roboto" charset="0"/>
              </a:rPr>
              <a:t>			+ 3% </a:t>
            </a:r>
            <a:endParaRPr lang="en-US" i="1" dirty="0">
              <a:ea typeface="Roboto" charset="0"/>
              <a:cs typeface="Roboto" charset="0"/>
            </a:endParaRPr>
          </a:p>
          <a:p>
            <a:r>
              <a:rPr lang="en-US" sz="2800" i="1" dirty="0">
                <a:solidFill>
                  <a:srgbClr val="C00000"/>
                </a:solidFill>
                <a:ea typeface="Roboto" charset="0"/>
                <a:cs typeface="Roboto" charset="0"/>
              </a:rPr>
              <a:t>Reduced inequality: </a:t>
            </a:r>
          </a:p>
          <a:p>
            <a:endParaRPr lang="en-US" sz="1400" i="1" dirty="0">
              <a:solidFill>
                <a:srgbClr val="C00000"/>
              </a:solidFill>
              <a:ea typeface="Roboto" charset="0"/>
              <a:cs typeface="Roboto" charset="0"/>
            </a:endParaRPr>
          </a:p>
          <a:p>
            <a:r>
              <a:rPr lang="en-US" sz="2800" i="1" dirty="0">
                <a:solidFill>
                  <a:srgbClr val="C00000"/>
                </a:solidFill>
                <a:ea typeface="Roboto" charset="0"/>
                <a:cs typeface="Roboto" charset="0"/>
              </a:rPr>
              <a:t>Improved wellbeing: </a:t>
            </a:r>
            <a:r>
              <a:rPr lang="en-US" sz="2800" i="1" dirty="0">
                <a:ea typeface="Roboto" charset="0"/>
                <a:cs typeface="Roboto" charset="0"/>
              </a:rPr>
              <a:t>			Higher HDI all income groups</a:t>
            </a:r>
          </a:p>
          <a:p>
            <a:r>
              <a:rPr lang="en-US" sz="2800" i="1" dirty="0">
                <a:solidFill>
                  <a:srgbClr val="C00000"/>
                </a:solidFill>
                <a:ea typeface="Roboto" charset="0"/>
                <a:cs typeface="Roboto" charset="0"/>
              </a:rPr>
              <a:t>Reduced growth in resource use: </a:t>
            </a:r>
            <a:r>
              <a:rPr lang="en-US" sz="2800" i="1" dirty="0">
                <a:ea typeface="Roboto" charset="0"/>
                <a:cs typeface="Roboto" charset="0"/>
              </a:rPr>
              <a:t>	By 30%</a:t>
            </a:r>
          </a:p>
          <a:p>
            <a:r>
              <a:rPr lang="en-US" sz="2800" i="1" dirty="0">
                <a:solidFill>
                  <a:srgbClr val="C00000"/>
                </a:solidFill>
                <a:ea typeface="Roboto" charset="0"/>
                <a:cs typeface="Roboto" charset="0"/>
              </a:rPr>
              <a:t>Reduced environmental impacts: </a:t>
            </a:r>
            <a:r>
              <a:rPr lang="en-US" sz="2800" i="1" dirty="0">
                <a:ea typeface="Roboto" charset="0"/>
                <a:cs typeface="Roboto" charset="0"/>
              </a:rPr>
              <a:t>	GHG emissions  		- 83%</a:t>
            </a:r>
          </a:p>
          <a:p>
            <a:r>
              <a:rPr lang="en-US" sz="2800" i="1" dirty="0">
                <a:ea typeface="Roboto" charset="0"/>
                <a:cs typeface="Roboto" charset="0"/>
              </a:rPr>
              <a:t>						Energy demand 		- 27%</a:t>
            </a:r>
          </a:p>
          <a:p>
            <a:r>
              <a:rPr lang="en-US" sz="2800" i="1" dirty="0">
                <a:ea typeface="Roboto" charset="0"/>
                <a:cs typeface="Roboto" charset="0"/>
              </a:rPr>
              <a:t>						Agricultural land area 	  - 5%</a:t>
            </a:r>
          </a:p>
        </p:txBody>
      </p:sp>
      <p:pic>
        <p:nvPicPr>
          <p:cNvPr id="1026" name="Picture 2" descr="Economic Model in Urdu/Hindi - YouTube">
            <a:extLst>
              <a:ext uri="{FF2B5EF4-FFF2-40B4-BE49-F238E27FC236}">
                <a16:creationId xmlns:a16="http://schemas.microsoft.com/office/drawing/2014/main" id="{C53D78A8-DFA9-0CE0-233E-C34C84A7B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915" y="4156935"/>
            <a:ext cx="3810000" cy="214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F917DC-3F6F-4443-D996-521C64B898DC}"/>
              </a:ext>
            </a:extLst>
          </p:cNvPr>
          <p:cNvSpPr txBox="1"/>
          <p:nvPr/>
        </p:nvSpPr>
        <p:spPr>
          <a:xfrm>
            <a:off x="1181179" y="5979238"/>
            <a:ext cx="2337874" cy="369332"/>
          </a:xfrm>
          <a:prstGeom prst="rect">
            <a:avLst/>
          </a:prstGeom>
          <a:noFill/>
        </p:spPr>
        <p:txBody>
          <a:bodyPr wrap="square">
            <a:spAutoFit/>
          </a:bodyPr>
          <a:lstStyle/>
          <a:p>
            <a:r>
              <a:rPr lang="en-GB" dirty="0">
                <a:solidFill>
                  <a:srgbClr val="002060"/>
                </a:solidFill>
                <a:hlinkClick r:id="rId6">
                  <a:extLst>
                    <a:ext uri="{A12FA001-AC4F-418D-AE19-62706E023703}">
                      <ahyp:hlinkClr xmlns:ahyp="http://schemas.microsoft.com/office/drawing/2018/hyperlinkcolor" val="tx"/>
                    </a:ext>
                  </a:extLst>
                </a:hlinkClick>
              </a:rPr>
              <a:t>YouTube</a:t>
            </a:r>
            <a:endParaRPr lang="en-GB" dirty="0">
              <a:solidFill>
                <a:srgbClr val="002060"/>
              </a:solidFill>
            </a:endParaRPr>
          </a:p>
        </p:txBody>
      </p:sp>
      <p:sp>
        <p:nvSpPr>
          <p:cNvPr id="8" name="Rectangle 7">
            <a:extLst>
              <a:ext uri="{FF2B5EF4-FFF2-40B4-BE49-F238E27FC236}">
                <a16:creationId xmlns:a16="http://schemas.microsoft.com/office/drawing/2014/main" id="{1F333263-4A09-C838-54F1-DE4402AB0286}"/>
              </a:ext>
            </a:extLst>
          </p:cNvPr>
          <p:cNvSpPr/>
          <p:nvPr/>
        </p:nvSpPr>
        <p:spPr>
          <a:xfrm>
            <a:off x="6532864" y="2172194"/>
            <a:ext cx="5710524"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2560"/>
              </a:lnSpc>
            </a:pPr>
            <a:r>
              <a:rPr lang="en-GB" sz="2800" i="1" dirty="0">
                <a:solidFill>
                  <a:prstClr val="black"/>
                </a:solidFill>
                <a:latin typeface="Calibri"/>
                <a:ea typeface="Roboto" charset="0"/>
                <a:cs typeface="Roboto" charset="0"/>
              </a:rPr>
              <a:t>Lower income group Material Footprint gap</a:t>
            </a:r>
          </a:p>
        </p:txBody>
      </p:sp>
    </p:spTree>
    <p:extLst>
      <p:ext uri="{BB962C8B-B14F-4D97-AF65-F5344CB8AC3E}">
        <p14:creationId xmlns:p14="http://schemas.microsoft.com/office/powerpoint/2010/main" val="281812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Direction Path Forward Royalty-Free Stock Illustration Image -  Pixabay">
            <a:extLst>
              <a:ext uri="{FF2B5EF4-FFF2-40B4-BE49-F238E27FC236}">
                <a16:creationId xmlns:a16="http://schemas.microsoft.com/office/drawing/2014/main" id="{F6148A29-B04E-E830-370D-B7E2EC38D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9" y="619938"/>
            <a:ext cx="5399567" cy="5399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8E0DE1-C615-90DD-C6A6-CF1D6B680194}"/>
              </a:ext>
            </a:extLst>
          </p:cNvPr>
          <p:cNvSpPr txBox="1"/>
          <p:nvPr/>
        </p:nvSpPr>
        <p:spPr>
          <a:xfrm>
            <a:off x="5209954" y="635137"/>
            <a:ext cx="6655981" cy="5509200"/>
          </a:xfrm>
          <a:prstGeom prst="rect">
            <a:avLst/>
          </a:prstGeom>
          <a:noFill/>
        </p:spPr>
        <p:txBody>
          <a:bodyPr wrap="square">
            <a:spAutoFit/>
          </a:bodyPr>
          <a:lstStyle/>
          <a:p>
            <a:r>
              <a:rPr lang="en-GB" sz="3200" i="1" dirty="0">
                <a:solidFill>
                  <a:srgbClr val="C00000"/>
                </a:solidFill>
                <a:ea typeface="Century Gothic" panose="020B0502020202020204" pitchFamily="34" charset="0"/>
                <a:cs typeface="Times New Roman" panose="02020603050405020304" pitchFamily="18" charset="0"/>
              </a:rPr>
              <a:t>A</a:t>
            </a:r>
            <a:r>
              <a:rPr lang="en-GB" sz="3200" b="0" i="1" dirty="0">
                <a:solidFill>
                  <a:srgbClr val="C00000"/>
                </a:solidFill>
                <a:effectLst/>
                <a:latin typeface="+mn-lt"/>
                <a:ea typeface="Century Gothic" panose="020B0502020202020204" pitchFamily="34" charset="0"/>
                <a:cs typeface="Times New Roman" panose="02020603050405020304" pitchFamily="18" charset="0"/>
              </a:rPr>
              <a:t> pathway </a:t>
            </a:r>
            <a:r>
              <a:rPr lang="en-GB" sz="3200" b="0" i="1" dirty="0">
                <a:solidFill>
                  <a:schemeClr val="tx1"/>
                </a:solidFill>
                <a:effectLst/>
                <a:latin typeface="+mn-lt"/>
                <a:ea typeface="Century Gothic" panose="020B0502020202020204" pitchFamily="34" charset="0"/>
                <a:cs typeface="Times New Roman" panose="02020603050405020304" pitchFamily="18" charset="0"/>
              </a:rPr>
              <a:t>towards sustainable resource use, which maintains and even enhances human wellbeing, while prevent planetary boundaries to be crossed is possible, but we </a:t>
            </a:r>
            <a:r>
              <a:rPr lang="en-GB" sz="3200" b="0" i="1" dirty="0">
                <a:solidFill>
                  <a:srgbClr val="C00000"/>
                </a:solidFill>
                <a:effectLst/>
                <a:latin typeface="+mn-lt"/>
                <a:ea typeface="Century Gothic" panose="020B0502020202020204" pitchFamily="34" charset="0"/>
                <a:cs typeface="Times New Roman" panose="02020603050405020304" pitchFamily="18" charset="0"/>
              </a:rPr>
              <a:t>urgently must change the direction and fix the broken compass. </a:t>
            </a:r>
          </a:p>
          <a:p>
            <a:r>
              <a:rPr lang="en-GB" sz="3200" i="1" dirty="0">
                <a:latin typeface="Calibri" panose="020F0502020204030204" pitchFamily="34" charset="0"/>
                <a:ea typeface="Aptos" panose="020B0004020202020204" pitchFamily="34" charset="0"/>
                <a:cs typeface="Calibri" panose="020F0502020204030204" pitchFamily="34" charset="0"/>
              </a:rPr>
              <a:t>S</a:t>
            </a:r>
            <a:r>
              <a:rPr lang="en-GB" sz="3200" i="1" dirty="0">
                <a:effectLst/>
                <a:latin typeface="Calibri" panose="020F0502020204030204" pitchFamily="34" charset="0"/>
                <a:ea typeface="Aptos" panose="020B0004020202020204" pitchFamily="34" charset="0"/>
                <a:cs typeface="Calibri" panose="020F0502020204030204" pitchFamily="34" charset="0"/>
              </a:rPr>
              <a:t>olutions pathway is getting </a:t>
            </a:r>
            <a:r>
              <a:rPr lang="en-GB" sz="3200" i="1" dirty="0">
                <a:solidFill>
                  <a:srgbClr val="C00000"/>
                </a:solidFill>
                <a:effectLst/>
                <a:latin typeface="Calibri" panose="020F0502020204030204" pitchFamily="34" charset="0"/>
                <a:ea typeface="Aptos" panose="020B0004020202020204" pitchFamily="34" charset="0"/>
                <a:cs typeface="Calibri" panose="020F0502020204030204" pitchFamily="34" charset="0"/>
              </a:rPr>
              <a:t>narrower and steeper</a:t>
            </a:r>
            <a:r>
              <a:rPr lang="en-GB" sz="3200" i="1" dirty="0">
                <a:effectLst/>
                <a:latin typeface="Calibri" panose="020F0502020204030204" pitchFamily="34" charset="0"/>
                <a:ea typeface="Aptos" panose="020B0004020202020204" pitchFamily="34" charset="0"/>
                <a:cs typeface="Calibri" panose="020F0502020204030204" pitchFamily="34" charset="0"/>
              </a:rPr>
              <a:t>, and there are </a:t>
            </a:r>
            <a:r>
              <a:rPr lang="en-GB" sz="3200" i="1" dirty="0">
                <a:solidFill>
                  <a:srgbClr val="C00000"/>
                </a:solidFill>
                <a:effectLst/>
                <a:latin typeface="Calibri" panose="020F0502020204030204" pitchFamily="34" charset="0"/>
                <a:ea typeface="Aptos" panose="020B0004020202020204" pitchFamily="34" charset="0"/>
                <a:cs typeface="Calibri" panose="020F0502020204030204" pitchFamily="34" charset="0"/>
              </a:rPr>
              <a:t>less, and more urgent options on our policy menu </a:t>
            </a:r>
            <a:r>
              <a:rPr lang="en-GB" sz="3200" i="1" dirty="0">
                <a:effectLst/>
                <a:latin typeface="Calibri" panose="020F0502020204030204" pitchFamily="34" charset="0"/>
                <a:ea typeface="Aptos" panose="020B0004020202020204" pitchFamily="34" charset="0"/>
                <a:cs typeface="Calibri" panose="020F0502020204030204" pitchFamily="34" charset="0"/>
              </a:rPr>
              <a:t>then decades ago.</a:t>
            </a:r>
            <a:r>
              <a:rPr lang="en-GB" sz="3200" i="1" dirty="0">
                <a:effectLst/>
                <a:latin typeface="Calibri" panose="020F0502020204030204" pitchFamily="34" charset="0"/>
                <a:ea typeface="Times New Roman" panose="02020603050405020304" pitchFamily="18" charset="0"/>
                <a:cs typeface="Calibri" panose="020F0502020204030204" pitchFamily="34" charset="0"/>
              </a:rPr>
              <a:t> </a:t>
            </a:r>
            <a:endParaRPr lang="en-GB" sz="3200" i="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1264567-B830-F5E1-1D8E-5C43AFE8CB89}"/>
              </a:ext>
            </a:extLst>
          </p:cNvPr>
          <p:cNvSpPr txBox="1"/>
          <p:nvPr/>
        </p:nvSpPr>
        <p:spPr>
          <a:xfrm>
            <a:off x="723020" y="5676014"/>
            <a:ext cx="3274828" cy="338554"/>
          </a:xfrm>
          <a:prstGeom prst="rect">
            <a:avLst/>
          </a:prstGeom>
          <a:noFill/>
        </p:spPr>
        <p:txBody>
          <a:bodyPr wrap="square" rtlCol="0">
            <a:spAutoFit/>
          </a:bodyPr>
          <a:lstStyle/>
          <a:p>
            <a:r>
              <a:rPr lang="en-GB" sz="1600" i="1" dirty="0"/>
              <a:t>Source: </a:t>
            </a:r>
            <a:r>
              <a:rPr lang="en-GB" sz="1600" i="1" dirty="0" err="1"/>
              <a:t>Pixabay</a:t>
            </a:r>
            <a:r>
              <a:rPr lang="en-GB" sz="1600" i="1" dirty="0"/>
              <a:t> </a:t>
            </a:r>
          </a:p>
        </p:txBody>
      </p:sp>
    </p:spTree>
    <p:extLst>
      <p:ext uri="{BB962C8B-B14F-4D97-AF65-F5344CB8AC3E}">
        <p14:creationId xmlns:p14="http://schemas.microsoft.com/office/powerpoint/2010/main" val="335030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C008CD-C570-F17F-26DB-5CCFF4D47B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92C008CD-C570-F17F-26DB-5CCFF4D47B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Oval 5">
            <a:extLst>
              <a:ext uri="{FF2B5EF4-FFF2-40B4-BE49-F238E27FC236}">
                <a16:creationId xmlns:a16="http://schemas.microsoft.com/office/drawing/2014/main" id="{EF1573B3-FCFF-6A18-6681-0E23C1314245}"/>
              </a:ext>
            </a:extLst>
          </p:cNvPr>
          <p:cNvSpPr/>
          <p:nvPr/>
        </p:nvSpPr>
        <p:spPr>
          <a:xfrm>
            <a:off x="2509454" y="940242"/>
            <a:ext cx="7103733" cy="5592629"/>
          </a:xfrm>
          <a:prstGeom prst="ellipse">
            <a:avLst/>
          </a:prstGeom>
          <a:solidFill>
            <a:srgbClr val="8FD2FF"/>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grpSp>
        <p:nvGrpSpPr>
          <p:cNvPr id="7" name="Group 6">
            <a:extLst>
              <a:ext uri="{FF2B5EF4-FFF2-40B4-BE49-F238E27FC236}">
                <a16:creationId xmlns:a16="http://schemas.microsoft.com/office/drawing/2014/main" id="{E05C16EB-D762-2A58-420E-772704E9CB30}"/>
              </a:ext>
            </a:extLst>
          </p:cNvPr>
          <p:cNvGrpSpPr/>
          <p:nvPr/>
        </p:nvGrpSpPr>
        <p:grpSpPr>
          <a:xfrm>
            <a:off x="2833526" y="773333"/>
            <a:ext cx="6435330" cy="4631859"/>
            <a:chOff x="1830827" y="1610355"/>
            <a:chExt cx="6726111" cy="4995437"/>
          </a:xfrm>
        </p:grpSpPr>
        <p:sp>
          <p:nvSpPr>
            <p:cNvPr id="8" name="Oval 7">
              <a:extLst>
                <a:ext uri="{FF2B5EF4-FFF2-40B4-BE49-F238E27FC236}">
                  <a16:creationId xmlns:a16="http://schemas.microsoft.com/office/drawing/2014/main" id="{A555B55D-2EF6-5FFC-E3E8-B624415F207D}"/>
                </a:ext>
              </a:extLst>
            </p:cNvPr>
            <p:cNvSpPr/>
            <p:nvPr/>
          </p:nvSpPr>
          <p:spPr>
            <a:xfrm>
              <a:off x="1830827" y="1610355"/>
              <a:ext cx="6726111" cy="4995437"/>
            </a:xfrm>
            <a:prstGeom prst="ellipse">
              <a:avLst/>
            </a:prstGeom>
            <a:solidFill>
              <a:srgbClr val="5BC4E4"/>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sp>
          <p:nvSpPr>
            <p:cNvPr id="9" name="Freeform: Shape 8">
              <a:extLst>
                <a:ext uri="{FF2B5EF4-FFF2-40B4-BE49-F238E27FC236}">
                  <a16:creationId xmlns:a16="http://schemas.microsoft.com/office/drawing/2014/main" id="{CF171C2B-5715-90F7-2972-81A1ACE037E1}"/>
                </a:ext>
              </a:extLst>
            </p:cNvPr>
            <p:cNvSpPr/>
            <p:nvPr/>
          </p:nvSpPr>
          <p:spPr>
            <a:xfrm>
              <a:off x="1830827" y="1615746"/>
              <a:ext cx="3291169" cy="4990046"/>
            </a:xfrm>
            <a:custGeom>
              <a:avLst/>
              <a:gdLst>
                <a:gd name="connsiteX0" fmla="*/ 3291169 w 3291169"/>
                <a:gd name="connsiteY0" fmla="*/ 0 h 4990046"/>
                <a:gd name="connsiteX1" fmla="*/ 3291169 w 3291169"/>
                <a:gd name="connsiteY1" fmla="*/ 4990046 h 4990046"/>
                <a:gd name="connsiteX2" fmla="*/ 3019203 w 3291169"/>
                <a:gd name="connsiteY2" fmla="*/ 4979847 h 4990046"/>
                <a:gd name="connsiteX3" fmla="*/ 0 w 3291169"/>
                <a:gd name="connsiteY3" fmla="*/ 2495023 h 4990046"/>
                <a:gd name="connsiteX4" fmla="*/ 3019203 w 3291169"/>
                <a:gd name="connsiteY4" fmla="*/ 10199 h 4990046"/>
                <a:gd name="connsiteX5" fmla="*/ 3291169 w 3291169"/>
                <a:gd name="connsiteY5" fmla="*/ 0 h 499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1169" h="4990046">
                  <a:moveTo>
                    <a:pt x="3291169" y="0"/>
                  </a:moveTo>
                  <a:lnTo>
                    <a:pt x="3291169" y="4990046"/>
                  </a:lnTo>
                  <a:lnTo>
                    <a:pt x="3019203" y="4979847"/>
                  </a:lnTo>
                  <a:cubicBezTo>
                    <a:pt x="1323361" y="4851939"/>
                    <a:pt x="0" y="3788259"/>
                    <a:pt x="0" y="2495023"/>
                  </a:cubicBezTo>
                  <a:cubicBezTo>
                    <a:pt x="0" y="1201787"/>
                    <a:pt x="1323361" y="138108"/>
                    <a:pt x="3019203" y="10199"/>
                  </a:cubicBezTo>
                  <a:lnTo>
                    <a:pt x="3291169" y="0"/>
                  </a:lnTo>
                  <a:close/>
                </a:path>
              </a:pathLst>
            </a:custGeom>
            <a:solidFill>
              <a:srgbClr val="196AA2">
                <a:alpha val="20000"/>
              </a:srgbClr>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grpSp>
      <p:sp>
        <p:nvSpPr>
          <p:cNvPr id="10" name="Oval 9">
            <a:extLst>
              <a:ext uri="{FF2B5EF4-FFF2-40B4-BE49-F238E27FC236}">
                <a16:creationId xmlns:a16="http://schemas.microsoft.com/office/drawing/2014/main" id="{ACD24B63-75DE-49BD-ED6F-5BD7C2DB0DB3}"/>
              </a:ext>
            </a:extLst>
          </p:cNvPr>
          <p:cNvSpPr/>
          <p:nvPr/>
        </p:nvSpPr>
        <p:spPr>
          <a:xfrm>
            <a:off x="4024661" y="954800"/>
            <a:ext cx="4053060" cy="3129116"/>
          </a:xfrm>
          <a:prstGeom prst="ellipse">
            <a:avLst/>
          </a:prstGeom>
          <a:solidFill>
            <a:srgbClr val="196AA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sp>
        <p:nvSpPr>
          <p:cNvPr id="11" name="Rectangle 10">
            <a:extLst>
              <a:ext uri="{FF2B5EF4-FFF2-40B4-BE49-F238E27FC236}">
                <a16:creationId xmlns:a16="http://schemas.microsoft.com/office/drawing/2014/main" id="{84C4974A-8DD5-B472-DD32-38F6CE0ED551}"/>
              </a:ext>
            </a:extLst>
          </p:cNvPr>
          <p:cNvSpPr/>
          <p:nvPr/>
        </p:nvSpPr>
        <p:spPr>
          <a:xfrm>
            <a:off x="4919698" y="5912231"/>
            <a:ext cx="2262987" cy="620644"/>
          </a:xfrm>
          <a:prstGeom prst="rect">
            <a:avLst/>
          </a:prstGeom>
          <a:no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a:ln>
                  <a:noFill/>
                </a:ln>
                <a:solidFill>
                  <a:srgbClr val="EEE196"/>
                </a:solidFill>
                <a:effectLst>
                  <a:outerShdw blurRad="38100" dist="38100" dir="2700000" algn="tl">
                    <a:srgbClr val="000000">
                      <a:alpha val="43137"/>
                    </a:srgbClr>
                  </a:outerShdw>
                </a:effectLst>
                <a:uLnTx/>
                <a:uFillTx/>
                <a:ea typeface="Roboto" panose="02000000000000000000" pitchFamily="2" charset="0"/>
                <a:cs typeface="+mn-cs"/>
              </a:rPr>
              <a:t>ENABLING</a:t>
            </a:r>
            <a:r>
              <a:rPr kumimoji="0" lang="en-GB" sz="1200" b="1" i="1" u="none" strike="noStrike" kern="0" cap="none" spc="0" normalizeH="0" baseline="0" noProof="0">
                <a:ln>
                  <a:noFill/>
                </a:ln>
                <a:solidFill>
                  <a:srgbClr val="F1D76B"/>
                </a:solidFill>
                <a:effectLst/>
                <a:uLnTx/>
                <a:uFillTx/>
                <a:ea typeface="Roboto" panose="02000000000000000000" pitchFamily="2" charset="0"/>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a:ln>
                  <a:noFill/>
                </a:ln>
                <a:solidFill>
                  <a:srgbClr val="FFFFFF"/>
                </a:solidFill>
                <a:effectLst/>
                <a:uLnTx/>
                <a:uFillTx/>
                <a:ea typeface="Roboto" panose="02000000000000000000" pitchFamily="2" charset="0"/>
                <a:cs typeface="+mn-cs"/>
              </a:rPr>
              <a:t>SUSTAINABILITY TRANSITIONS</a:t>
            </a:r>
          </a:p>
        </p:txBody>
      </p:sp>
      <p:sp>
        <p:nvSpPr>
          <p:cNvPr id="12" name="Rectangle 11">
            <a:extLst>
              <a:ext uri="{FF2B5EF4-FFF2-40B4-BE49-F238E27FC236}">
                <a16:creationId xmlns:a16="http://schemas.microsoft.com/office/drawing/2014/main" id="{0F056986-DD68-8FD4-77D7-603D9AE24C97}"/>
              </a:ext>
            </a:extLst>
          </p:cNvPr>
          <p:cNvSpPr/>
          <p:nvPr/>
        </p:nvSpPr>
        <p:spPr>
          <a:xfrm>
            <a:off x="4931191" y="3290382"/>
            <a:ext cx="2240000" cy="620644"/>
          </a:xfrm>
          <a:prstGeom prst="rect">
            <a:avLst/>
          </a:prstGeom>
          <a:no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a:ln>
                  <a:noFill/>
                </a:ln>
                <a:solidFill>
                  <a:srgbClr val="EEE196"/>
                </a:solidFill>
                <a:effectLst>
                  <a:outerShdw blurRad="38100" dist="38100" dir="2700000" algn="tl">
                    <a:srgbClr val="000000">
                      <a:alpha val="43137"/>
                    </a:srgbClr>
                  </a:outerShdw>
                </a:effectLst>
                <a:uLnTx/>
                <a:uFillTx/>
                <a:ea typeface="Roboto" panose="02000000000000000000" pitchFamily="2" charset="0"/>
                <a:cs typeface="+mn-cs"/>
              </a:rPr>
              <a:t>UNDERSTANDING</a:t>
            </a:r>
            <a:r>
              <a:rPr kumimoji="0" lang="en-GB" sz="1200" b="1" i="1" u="none" strike="noStrike" kern="0" cap="none" spc="0" normalizeH="0" baseline="0" noProof="0">
                <a:ln>
                  <a:noFill/>
                </a:ln>
                <a:solidFill>
                  <a:srgbClr val="FFFFFF"/>
                </a:solidFill>
                <a:effectLst/>
                <a:uLnTx/>
                <a:uFillTx/>
                <a:ea typeface="Roboto" panose="02000000000000000000" pitchFamily="2" charset="0"/>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a:ln>
                  <a:noFill/>
                </a:ln>
                <a:solidFill>
                  <a:srgbClr val="FFFFFF"/>
                </a:solidFill>
                <a:effectLst/>
                <a:uLnTx/>
                <a:uFillTx/>
                <a:ea typeface="Roboto" panose="02000000000000000000" pitchFamily="2" charset="0"/>
                <a:cs typeface="+mn-cs"/>
              </a:rPr>
              <a:t>RESOURCE USE</a:t>
            </a:r>
          </a:p>
        </p:txBody>
      </p:sp>
      <p:sp>
        <p:nvSpPr>
          <p:cNvPr id="13" name="Rectangle 12">
            <a:extLst>
              <a:ext uri="{FF2B5EF4-FFF2-40B4-BE49-F238E27FC236}">
                <a16:creationId xmlns:a16="http://schemas.microsoft.com/office/drawing/2014/main" id="{E8F872CD-A4D3-5769-587C-053275DB6C36}"/>
              </a:ext>
            </a:extLst>
          </p:cNvPr>
          <p:cNvSpPr/>
          <p:nvPr/>
        </p:nvSpPr>
        <p:spPr>
          <a:xfrm>
            <a:off x="4810224" y="4552696"/>
            <a:ext cx="2481935" cy="707886"/>
          </a:xfrm>
          <a:prstGeom prst="rect">
            <a:avLst/>
          </a:prstGeom>
        </p:spPr>
        <p:txBody>
          <a:bodyPr wrap="square">
            <a:spAutoFit/>
          </a:bodyPr>
          <a:lstStyle/>
          <a:p>
            <a:pPr algn="ctr"/>
            <a:r>
              <a:rPr lang="en-GB" sz="1600" b="1" i="1" dirty="0">
                <a:solidFill>
                  <a:srgbClr val="EEE196"/>
                </a:solidFill>
                <a:effectLst>
                  <a:outerShdw blurRad="38100" dist="38100" dir="2700000" algn="tl">
                    <a:srgbClr val="000000">
                      <a:alpha val="43137"/>
                    </a:srgbClr>
                  </a:outerShdw>
                </a:effectLst>
                <a:ea typeface="Roboto" panose="02000000000000000000" pitchFamily="2" charset="0"/>
              </a:rPr>
              <a:t>CONNECTING </a:t>
            </a:r>
          </a:p>
          <a:p>
            <a:pPr algn="ctr"/>
            <a:r>
              <a:rPr lang="en-GB" sz="1200" i="1" dirty="0">
                <a:solidFill>
                  <a:srgbClr val="FFFFFF"/>
                </a:solidFill>
                <a:ea typeface="Roboto" panose="02000000000000000000" pitchFamily="2" charset="0"/>
              </a:rPr>
              <a:t>THE RESOURCE MANAGEMENT AGENDA WITH SDGS</a:t>
            </a:r>
          </a:p>
        </p:txBody>
      </p:sp>
      <p:sp>
        <p:nvSpPr>
          <p:cNvPr id="14" name="Rectangle 13">
            <a:extLst>
              <a:ext uri="{FF2B5EF4-FFF2-40B4-BE49-F238E27FC236}">
                <a16:creationId xmlns:a16="http://schemas.microsoft.com/office/drawing/2014/main" id="{9411E500-5FBB-9B19-9180-02257B2337D2}"/>
              </a:ext>
            </a:extLst>
          </p:cNvPr>
          <p:cNvSpPr/>
          <p:nvPr/>
        </p:nvSpPr>
        <p:spPr>
          <a:xfrm>
            <a:off x="4715885" y="1605529"/>
            <a:ext cx="1244385" cy="523220"/>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Metrics &amp; data</a:t>
            </a:r>
            <a:endParaRPr lang="en-GB" sz="1200" i="1">
              <a:solidFill>
                <a:srgbClr val="FFFFFF"/>
              </a:solidFill>
              <a:ea typeface="Roboto" panose="02000000000000000000" pitchFamily="2" charset="0"/>
              <a:cs typeface="Aharoni" panose="02010803020104030203" pitchFamily="2" charset="-79"/>
            </a:endParaRPr>
          </a:p>
        </p:txBody>
      </p:sp>
      <p:sp>
        <p:nvSpPr>
          <p:cNvPr id="15" name="Rectangle 14">
            <a:extLst>
              <a:ext uri="{FF2B5EF4-FFF2-40B4-BE49-F238E27FC236}">
                <a16:creationId xmlns:a16="http://schemas.microsoft.com/office/drawing/2014/main" id="{BCCC75C8-0F56-2ABE-A745-5EDBE01E0276}"/>
              </a:ext>
            </a:extLst>
          </p:cNvPr>
          <p:cNvSpPr/>
          <p:nvPr/>
        </p:nvSpPr>
        <p:spPr>
          <a:xfrm>
            <a:off x="5842763" y="1605529"/>
            <a:ext cx="1760411"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Science-based targets</a:t>
            </a:r>
            <a:endParaRPr lang="en-GB" sz="1200" i="1">
              <a:solidFill>
                <a:srgbClr val="FFFFFF"/>
              </a:solidFill>
              <a:ea typeface="Roboto" panose="02000000000000000000" pitchFamily="2" charset="0"/>
              <a:cs typeface="Aharoni" panose="02010803020104030203" pitchFamily="2" charset="-79"/>
            </a:endParaRPr>
          </a:p>
        </p:txBody>
      </p:sp>
      <p:sp>
        <p:nvSpPr>
          <p:cNvPr id="16" name="Rectangle 15">
            <a:extLst>
              <a:ext uri="{FF2B5EF4-FFF2-40B4-BE49-F238E27FC236}">
                <a16:creationId xmlns:a16="http://schemas.microsoft.com/office/drawing/2014/main" id="{6EB172D1-CF48-5233-FFAB-A5C010AED1A9}"/>
              </a:ext>
            </a:extLst>
          </p:cNvPr>
          <p:cNvSpPr/>
          <p:nvPr/>
        </p:nvSpPr>
        <p:spPr>
          <a:xfrm>
            <a:off x="4560226" y="2630084"/>
            <a:ext cx="1555702"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Scenario modelling</a:t>
            </a:r>
            <a:endParaRPr lang="en-GB" sz="1200" i="1">
              <a:solidFill>
                <a:srgbClr val="FFFFFF"/>
              </a:solidFill>
              <a:ea typeface="Roboto" panose="02000000000000000000" pitchFamily="2" charset="0"/>
              <a:cs typeface="Aharoni" panose="02010803020104030203" pitchFamily="2" charset="-79"/>
            </a:endParaRPr>
          </a:p>
        </p:txBody>
      </p:sp>
      <p:sp>
        <p:nvSpPr>
          <p:cNvPr id="17" name="Rectangle 16">
            <a:extLst>
              <a:ext uri="{FF2B5EF4-FFF2-40B4-BE49-F238E27FC236}">
                <a16:creationId xmlns:a16="http://schemas.microsoft.com/office/drawing/2014/main" id="{533469CC-36D7-29CD-A1C9-1DFEB9936F16}"/>
              </a:ext>
            </a:extLst>
          </p:cNvPr>
          <p:cNvSpPr/>
          <p:nvPr/>
        </p:nvSpPr>
        <p:spPr>
          <a:xfrm>
            <a:off x="5945117" y="2630084"/>
            <a:ext cx="1555702" cy="523220"/>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Global resources outlook</a:t>
            </a:r>
            <a:endParaRPr lang="en-GB" sz="1200" i="1">
              <a:solidFill>
                <a:srgbClr val="FFFFFF"/>
              </a:solidFill>
              <a:ea typeface="Roboto" panose="02000000000000000000" pitchFamily="2" charset="0"/>
              <a:cs typeface="Aharoni" panose="02010803020104030203" pitchFamily="2" charset="-79"/>
            </a:endParaRPr>
          </a:p>
        </p:txBody>
      </p:sp>
      <p:sp>
        <p:nvSpPr>
          <p:cNvPr id="18" name="Rectangle 17">
            <a:extLst>
              <a:ext uri="{FF2B5EF4-FFF2-40B4-BE49-F238E27FC236}">
                <a16:creationId xmlns:a16="http://schemas.microsoft.com/office/drawing/2014/main" id="{078CB96F-BA7C-A27A-7BB2-D3AB43EEA0E5}"/>
              </a:ext>
            </a:extLst>
          </p:cNvPr>
          <p:cNvSpPr/>
          <p:nvPr/>
        </p:nvSpPr>
        <p:spPr>
          <a:xfrm>
            <a:off x="2414932" y="4912671"/>
            <a:ext cx="1581520"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Trade </a:t>
            </a:r>
            <a:endParaRPr lang="en-GB" sz="1200" i="1">
              <a:solidFill>
                <a:srgbClr val="FFFFFF"/>
              </a:solidFill>
              <a:ea typeface="Roboto" panose="02000000000000000000" pitchFamily="2" charset="0"/>
              <a:cs typeface="Aharoni" panose="02010803020104030203" pitchFamily="2" charset="-79"/>
            </a:endParaRPr>
          </a:p>
        </p:txBody>
      </p:sp>
      <p:sp>
        <p:nvSpPr>
          <p:cNvPr id="19" name="Rectangle 18">
            <a:extLst>
              <a:ext uri="{FF2B5EF4-FFF2-40B4-BE49-F238E27FC236}">
                <a16:creationId xmlns:a16="http://schemas.microsoft.com/office/drawing/2014/main" id="{F2363F14-204C-95E3-F419-9E3E65871175}"/>
              </a:ext>
            </a:extLst>
          </p:cNvPr>
          <p:cNvSpPr/>
          <p:nvPr/>
        </p:nvSpPr>
        <p:spPr>
          <a:xfrm>
            <a:off x="3526045" y="5569844"/>
            <a:ext cx="1726400" cy="523220"/>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Financing &amp; investment systems</a:t>
            </a:r>
            <a:endParaRPr lang="en-GB" sz="1200" i="1">
              <a:solidFill>
                <a:srgbClr val="FFFFFF"/>
              </a:solidFill>
              <a:ea typeface="Roboto" panose="02000000000000000000" pitchFamily="2" charset="0"/>
              <a:cs typeface="Aharoni" panose="02010803020104030203" pitchFamily="2" charset="-79"/>
            </a:endParaRPr>
          </a:p>
        </p:txBody>
      </p:sp>
      <p:sp>
        <p:nvSpPr>
          <p:cNvPr id="20" name="Rectangle 19">
            <a:extLst>
              <a:ext uri="{FF2B5EF4-FFF2-40B4-BE49-F238E27FC236}">
                <a16:creationId xmlns:a16="http://schemas.microsoft.com/office/drawing/2014/main" id="{933FC3C6-F91F-88DD-0A30-8D1C143216CA}"/>
              </a:ext>
            </a:extLst>
          </p:cNvPr>
          <p:cNvSpPr/>
          <p:nvPr/>
        </p:nvSpPr>
        <p:spPr>
          <a:xfrm>
            <a:off x="6899397" y="5609981"/>
            <a:ext cx="2176291"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Innovation</a:t>
            </a:r>
            <a:endParaRPr lang="en-GB" sz="1200" i="1">
              <a:solidFill>
                <a:srgbClr val="FFFFFF"/>
              </a:solidFill>
              <a:ea typeface="Roboto" panose="02000000000000000000" pitchFamily="2" charset="0"/>
              <a:cs typeface="Aharoni" panose="02010803020104030203" pitchFamily="2" charset="-79"/>
            </a:endParaRPr>
          </a:p>
        </p:txBody>
      </p:sp>
      <p:sp>
        <p:nvSpPr>
          <p:cNvPr id="21" name="Rectangle 20">
            <a:extLst>
              <a:ext uri="{FF2B5EF4-FFF2-40B4-BE49-F238E27FC236}">
                <a16:creationId xmlns:a16="http://schemas.microsoft.com/office/drawing/2014/main" id="{67DE749E-B4E9-22F5-40DC-3E81142015E1}"/>
              </a:ext>
            </a:extLst>
          </p:cNvPr>
          <p:cNvSpPr/>
          <p:nvPr/>
        </p:nvSpPr>
        <p:spPr>
          <a:xfrm>
            <a:off x="3972895" y="4230546"/>
            <a:ext cx="1113228" cy="523220"/>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Climate change</a:t>
            </a:r>
            <a:endParaRPr lang="en-GB" sz="1200" i="1">
              <a:solidFill>
                <a:srgbClr val="FFFFFF"/>
              </a:solidFill>
              <a:ea typeface="Roboto" panose="02000000000000000000" pitchFamily="2" charset="0"/>
              <a:cs typeface="Aharoni" panose="02010803020104030203" pitchFamily="2" charset="-79"/>
            </a:endParaRPr>
          </a:p>
        </p:txBody>
      </p:sp>
      <p:sp>
        <p:nvSpPr>
          <p:cNvPr id="22" name="Rectangle 21">
            <a:extLst>
              <a:ext uri="{FF2B5EF4-FFF2-40B4-BE49-F238E27FC236}">
                <a16:creationId xmlns:a16="http://schemas.microsoft.com/office/drawing/2014/main" id="{51648E69-47F1-9AD4-A865-AFFB31791FA5}"/>
              </a:ext>
            </a:extLst>
          </p:cNvPr>
          <p:cNvSpPr/>
          <p:nvPr/>
        </p:nvSpPr>
        <p:spPr>
          <a:xfrm>
            <a:off x="3147297" y="3413255"/>
            <a:ext cx="1113228" cy="523220"/>
          </a:xfrm>
          <a:prstGeom prst="rect">
            <a:avLst/>
          </a:prstGeom>
        </p:spPr>
        <p:txBody>
          <a:bodyPr wrap="square">
            <a:spAutoFit/>
          </a:bodyPr>
          <a:lstStyle/>
          <a:p>
            <a:pPr algn="ctr"/>
            <a:r>
              <a:rPr lang="en-US" sz="1400" i="1" dirty="0">
                <a:solidFill>
                  <a:srgbClr val="FFFFFF"/>
                </a:solidFill>
                <a:ea typeface="Roboto" panose="02000000000000000000" pitchFamily="2" charset="0"/>
                <a:cs typeface="Aharoni" panose="02010803020104030203" pitchFamily="2" charset="-79"/>
              </a:rPr>
              <a:t>Biodiversity loss</a:t>
            </a:r>
            <a:endParaRPr lang="en-GB" sz="1200" i="1" dirty="0">
              <a:solidFill>
                <a:srgbClr val="FFFFFF"/>
              </a:solidFill>
              <a:ea typeface="Roboto" panose="02000000000000000000" pitchFamily="2" charset="0"/>
              <a:cs typeface="Aharoni" panose="02010803020104030203" pitchFamily="2" charset="-79"/>
            </a:endParaRPr>
          </a:p>
        </p:txBody>
      </p:sp>
      <p:sp>
        <p:nvSpPr>
          <p:cNvPr id="23" name="Rectangle 22">
            <a:extLst>
              <a:ext uri="{FF2B5EF4-FFF2-40B4-BE49-F238E27FC236}">
                <a16:creationId xmlns:a16="http://schemas.microsoft.com/office/drawing/2014/main" id="{DAE91572-0E55-A6D2-F893-F4AC172654A3}"/>
              </a:ext>
            </a:extLst>
          </p:cNvPr>
          <p:cNvSpPr/>
          <p:nvPr/>
        </p:nvSpPr>
        <p:spPr>
          <a:xfrm>
            <a:off x="2578813" y="2501746"/>
            <a:ext cx="1755740"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Pollution</a:t>
            </a:r>
            <a:endParaRPr lang="en-GB" sz="1200" i="1">
              <a:solidFill>
                <a:srgbClr val="FFFFFF"/>
              </a:solidFill>
              <a:ea typeface="Roboto" panose="02000000000000000000" pitchFamily="2" charset="0"/>
              <a:cs typeface="Aharoni" panose="02010803020104030203" pitchFamily="2" charset="-79"/>
            </a:endParaRPr>
          </a:p>
        </p:txBody>
      </p:sp>
      <p:sp>
        <p:nvSpPr>
          <p:cNvPr id="24" name="Rectangle 23">
            <a:extLst>
              <a:ext uri="{FF2B5EF4-FFF2-40B4-BE49-F238E27FC236}">
                <a16:creationId xmlns:a16="http://schemas.microsoft.com/office/drawing/2014/main" id="{DF0BDC11-E546-A36E-55BA-9BBC23745CCE}"/>
              </a:ext>
            </a:extLst>
          </p:cNvPr>
          <p:cNvSpPr/>
          <p:nvPr/>
        </p:nvSpPr>
        <p:spPr>
          <a:xfrm>
            <a:off x="6854388" y="4338268"/>
            <a:ext cx="1755740"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Health</a:t>
            </a:r>
            <a:endParaRPr lang="en-GB" sz="1200" i="1">
              <a:solidFill>
                <a:srgbClr val="FFFFFF"/>
              </a:solidFill>
              <a:ea typeface="Roboto" panose="02000000000000000000" pitchFamily="2" charset="0"/>
              <a:cs typeface="Aharoni" panose="02010803020104030203" pitchFamily="2" charset="-79"/>
            </a:endParaRPr>
          </a:p>
        </p:txBody>
      </p:sp>
      <p:sp>
        <p:nvSpPr>
          <p:cNvPr id="25" name="Rectangle 24">
            <a:extLst>
              <a:ext uri="{FF2B5EF4-FFF2-40B4-BE49-F238E27FC236}">
                <a16:creationId xmlns:a16="http://schemas.microsoft.com/office/drawing/2014/main" id="{02E9F049-F87E-A238-A55C-D8837FB0E03B}"/>
              </a:ext>
            </a:extLst>
          </p:cNvPr>
          <p:cNvSpPr/>
          <p:nvPr/>
        </p:nvSpPr>
        <p:spPr>
          <a:xfrm>
            <a:off x="7735416" y="2501746"/>
            <a:ext cx="1755740"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Equity</a:t>
            </a:r>
            <a:endParaRPr lang="en-GB" sz="1200" i="1">
              <a:solidFill>
                <a:srgbClr val="FFFFFF"/>
              </a:solidFill>
              <a:ea typeface="Roboto" panose="02000000000000000000" pitchFamily="2" charset="0"/>
              <a:cs typeface="Aharoni" panose="02010803020104030203" pitchFamily="2" charset="-79"/>
            </a:endParaRPr>
          </a:p>
        </p:txBody>
      </p:sp>
      <p:pic>
        <p:nvPicPr>
          <p:cNvPr id="26" name="Graphic 25" descr="Tugboat">
            <a:extLst>
              <a:ext uri="{FF2B5EF4-FFF2-40B4-BE49-F238E27FC236}">
                <a16:creationId xmlns:a16="http://schemas.microsoft.com/office/drawing/2014/main" id="{A13A36BA-F15D-C200-35B5-572D161D16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3764" y="4464023"/>
            <a:ext cx="457200" cy="457200"/>
          </a:xfrm>
          <a:prstGeom prst="rect">
            <a:avLst/>
          </a:prstGeom>
        </p:spPr>
      </p:pic>
      <p:pic>
        <p:nvPicPr>
          <p:cNvPr id="27" name="Graphic 26" descr="Bank">
            <a:extLst>
              <a:ext uri="{FF2B5EF4-FFF2-40B4-BE49-F238E27FC236}">
                <a16:creationId xmlns:a16="http://schemas.microsoft.com/office/drawing/2014/main" id="{234485B9-3FEB-502E-F6D6-6419287B90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8475" y="5172496"/>
            <a:ext cx="457200" cy="457200"/>
          </a:xfrm>
          <a:prstGeom prst="rect">
            <a:avLst/>
          </a:prstGeom>
        </p:spPr>
      </p:pic>
      <p:pic>
        <p:nvPicPr>
          <p:cNvPr id="28" name="Graphic 27" descr="Lightbulb and gear">
            <a:extLst>
              <a:ext uri="{FF2B5EF4-FFF2-40B4-BE49-F238E27FC236}">
                <a16:creationId xmlns:a16="http://schemas.microsoft.com/office/drawing/2014/main" id="{00774E76-14B6-F064-EF68-65B71402C2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58942" y="5160635"/>
            <a:ext cx="457200" cy="457200"/>
          </a:xfrm>
          <a:prstGeom prst="rect">
            <a:avLst/>
          </a:prstGeom>
        </p:spPr>
      </p:pic>
      <p:pic>
        <p:nvPicPr>
          <p:cNvPr id="29" name="Graphic 28" descr="Frog">
            <a:extLst>
              <a:ext uri="{FF2B5EF4-FFF2-40B4-BE49-F238E27FC236}">
                <a16:creationId xmlns:a16="http://schemas.microsoft.com/office/drawing/2014/main" id="{60689BBB-1624-D3F4-9DD0-659B0143C1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93714" y="3000915"/>
            <a:ext cx="457200" cy="457200"/>
          </a:xfrm>
          <a:prstGeom prst="rect">
            <a:avLst/>
          </a:prstGeom>
        </p:spPr>
      </p:pic>
      <p:pic>
        <p:nvPicPr>
          <p:cNvPr id="30" name="Graphic 29" descr="Factory">
            <a:extLst>
              <a:ext uri="{FF2B5EF4-FFF2-40B4-BE49-F238E27FC236}">
                <a16:creationId xmlns:a16="http://schemas.microsoft.com/office/drawing/2014/main" id="{3D182D06-BB62-F461-E5FF-B277722EB7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55907" y="2063655"/>
            <a:ext cx="457200" cy="457200"/>
          </a:xfrm>
          <a:prstGeom prst="rect">
            <a:avLst/>
          </a:prstGeom>
        </p:spPr>
      </p:pic>
      <p:pic>
        <p:nvPicPr>
          <p:cNvPr id="31" name="Graphic 30" descr="Thermometer">
            <a:extLst>
              <a:ext uri="{FF2B5EF4-FFF2-40B4-BE49-F238E27FC236}">
                <a16:creationId xmlns:a16="http://schemas.microsoft.com/office/drawing/2014/main" id="{E0F5BB2D-632E-F37B-C180-F3E0D25DD3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14270" y="3795634"/>
            <a:ext cx="457200" cy="457200"/>
          </a:xfrm>
          <a:prstGeom prst="rect">
            <a:avLst/>
          </a:prstGeom>
        </p:spPr>
      </p:pic>
      <p:pic>
        <p:nvPicPr>
          <p:cNvPr id="32" name="Graphic 31" descr="Heartbeat">
            <a:extLst>
              <a:ext uri="{FF2B5EF4-FFF2-40B4-BE49-F238E27FC236}">
                <a16:creationId xmlns:a16="http://schemas.microsoft.com/office/drawing/2014/main" id="{2E44F473-557A-61A5-A9BF-C34F891F69A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93469" y="3978134"/>
            <a:ext cx="457200" cy="457200"/>
          </a:xfrm>
          <a:prstGeom prst="rect">
            <a:avLst/>
          </a:prstGeom>
        </p:spPr>
      </p:pic>
      <p:pic>
        <p:nvPicPr>
          <p:cNvPr id="33" name="Graphic 32" descr="Heart">
            <a:extLst>
              <a:ext uri="{FF2B5EF4-FFF2-40B4-BE49-F238E27FC236}">
                <a16:creationId xmlns:a16="http://schemas.microsoft.com/office/drawing/2014/main" id="{C0689AA1-EECD-85E3-65F2-C861F148319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28025" y="3113459"/>
            <a:ext cx="457200" cy="457200"/>
          </a:xfrm>
          <a:prstGeom prst="rect">
            <a:avLst/>
          </a:prstGeom>
        </p:spPr>
      </p:pic>
      <p:pic>
        <p:nvPicPr>
          <p:cNvPr id="34" name="Graphic 33" descr="Target">
            <a:extLst>
              <a:ext uri="{FF2B5EF4-FFF2-40B4-BE49-F238E27FC236}">
                <a16:creationId xmlns:a16="http://schemas.microsoft.com/office/drawing/2014/main" id="{A46C990F-4281-5302-B302-A8CFEF5B7D9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415808" y="1260672"/>
            <a:ext cx="457200" cy="457200"/>
          </a:xfrm>
          <a:prstGeom prst="rect">
            <a:avLst/>
          </a:prstGeom>
        </p:spPr>
      </p:pic>
      <p:pic>
        <p:nvPicPr>
          <p:cNvPr id="35" name="Graphic 34" descr="Venn diagram">
            <a:extLst>
              <a:ext uri="{FF2B5EF4-FFF2-40B4-BE49-F238E27FC236}">
                <a16:creationId xmlns:a16="http://schemas.microsoft.com/office/drawing/2014/main" id="{B2BDDF33-42C7-88C6-52FD-536FE0B9952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06007" y="2237998"/>
            <a:ext cx="457200" cy="457200"/>
          </a:xfrm>
          <a:prstGeom prst="rect">
            <a:avLst/>
          </a:prstGeom>
        </p:spPr>
      </p:pic>
      <p:pic>
        <p:nvPicPr>
          <p:cNvPr id="36" name="Graphic 35" descr="Research">
            <a:extLst>
              <a:ext uri="{FF2B5EF4-FFF2-40B4-BE49-F238E27FC236}">
                <a16:creationId xmlns:a16="http://schemas.microsoft.com/office/drawing/2014/main" id="{BA481BE7-D2ED-749B-A7F3-603C3CAE122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491764" y="2237998"/>
            <a:ext cx="457200" cy="457200"/>
          </a:xfrm>
          <a:prstGeom prst="rect">
            <a:avLst/>
          </a:prstGeom>
        </p:spPr>
      </p:pic>
      <p:pic>
        <p:nvPicPr>
          <p:cNvPr id="37" name="Graphic 36" descr="Network">
            <a:extLst>
              <a:ext uri="{FF2B5EF4-FFF2-40B4-BE49-F238E27FC236}">
                <a16:creationId xmlns:a16="http://schemas.microsoft.com/office/drawing/2014/main" id="{8DFDEFE5-1A11-BC8B-DD1A-FEE113008B9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3379" y="1218411"/>
            <a:ext cx="457200" cy="457200"/>
          </a:xfrm>
          <a:prstGeom prst="rect">
            <a:avLst/>
          </a:prstGeom>
        </p:spPr>
      </p:pic>
      <p:cxnSp>
        <p:nvCxnSpPr>
          <p:cNvPr id="38" name="Straight Arrow Connector 37">
            <a:extLst>
              <a:ext uri="{FF2B5EF4-FFF2-40B4-BE49-F238E27FC236}">
                <a16:creationId xmlns:a16="http://schemas.microsoft.com/office/drawing/2014/main" id="{E0BD8B1E-135A-62E4-ADB9-4D715F77A8CB}"/>
              </a:ext>
            </a:extLst>
          </p:cNvPr>
          <p:cNvCxnSpPr>
            <a:cxnSpLocks/>
          </p:cNvCxnSpPr>
          <p:nvPr/>
        </p:nvCxnSpPr>
        <p:spPr>
          <a:xfrm>
            <a:off x="2414932" y="2000154"/>
            <a:ext cx="2031772" cy="0"/>
          </a:xfrm>
          <a:prstGeom prst="straightConnector1">
            <a:avLst/>
          </a:prstGeom>
          <a:noFill/>
          <a:ln w="28575" cap="flat" cmpd="sng" algn="ctr">
            <a:solidFill>
              <a:srgbClr val="002060"/>
            </a:solidFill>
            <a:prstDash val="solid"/>
            <a:miter lim="800000"/>
            <a:headEnd type="oval" w="med" len="med"/>
            <a:tailEnd type="oval" w="med" len="med"/>
          </a:ln>
          <a:effectLst/>
        </p:spPr>
      </p:cxnSp>
      <p:sp>
        <p:nvSpPr>
          <p:cNvPr id="39" name="Rectangle 38">
            <a:extLst>
              <a:ext uri="{FF2B5EF4-FFF2-40B4-BE49-F238E27FC236}">
                <a16:creationId xmlns:a16="http://schemas.microsoft.com/office/drawing/2014/main" id="{BF06B8AC-8FB4-312D-1D4A-9C6E69317D4D}"/>
              </a:ext>
            </a:extLst>
          </p:cNvPr>
          <p:cNvSpPr/>
          <p:nvPr/>
        </p:nvSpPr>
        <p:spPr>
          <a:xfrm>
            <a:off x="431769" y="1583969"/>
            <a:ext cx="1920240" cy="1829283"/>
          </a:xfrm>
          <a:prstGeom prst="rect">
            <a:avLst/>
          </a:prstGeom>
          <a:noFill/>
          <a:ln w="28575" cap="flat" cmpd="sng" algn="ctr">
            <a:solidFill>
              <a:srgbClr val="196AA2"/>
            </a:solid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sp>
        <p:nvSpPr>
          <p:cNvPr id="40" name="Rectangle 39">
            <a:extLst>
              <a:ext uri="{FF2B5EF4-FFF2-40B4-BE49-F238E27FC236}">
                <a16:creationId xmlns:a16="http://schemas.microsoft.com/office/drawing/2014/main" id="{F9C15298-E76C-CDB3-E647-0A674D7999BE}"/>
              </a:ext>
            </a:extLst>
          </p:cNvPr>
          <p:cNvSpPr/>
          <p:nvPr/>
        </p:nvSpPr>
        <p:spPr>
          <a:xfrm>
            <a:off x="436962" y="1705962"/>
            <a:ext cx="2016568" cy="1631216"/>
          </a:xfrm>
          <a:prstGeom prst="rect">
            <a:avLst/>
          </a:prstGeom>
        </p:spPr>
        <p:txBody>
          <a:bodyPr wrap="square">
            <a:spAutoFit/>
          </a:bodyPr>
          <a:lstStyle/>
          <a:p>
            <a:r>
              <a:rPr lang="en-GB" sz="2000" b="1" i="1" dirty="0">
                <a:solidFill>
                  <a:srgbClr val="002060"/>
                </a:solidFill>
                <a:ea typeface="Roboto" panose="02000000000000000000" pitchFamily="2" charset="0"/>
                <a:cs typeface="Aharoni" panose="02010803020104030203" pitchFamily="2" charset="-79"/>
              </a:rPr>
              <a:t>HIPA 1</a:t>
            </a:r>
          </a:p>
          <a:p>
            <a:pPr>
              <a:spcBef>
                <a:spcPts val="600"/>
              </a:spcBef>
            </a:pPr>
            <a:r>
              <a:rPr lang="en-US" sz="1500" i="1" dirty="0">
                <a:solidFill>
                  <a:srgbClr val="000000">
                    <a:lumMod val="95000"/>
                    <a:lumOff val="5000"/>
                  </a:srgbClr>
                </a:solidFill>
                <a:ea typeface="Roboto" panose="02000000000000000000" pitchFamily="2" charset="0"/>
                <a:cs typeface="Times New Roman" panose="02020603050405020304" pitchFamily="18" charset="0"/>
              </a:rPr>
              <a:t>Current trends and future prospects for </a:t>
            </a:r>
            <a:r>
              <a:rPr lang="en-US" sz="1500" b="1" i="1" dirty="0">
                <a:solidFill>
                  <a:srgbClr val="000000">
                    <a:lumMod val="95000"/>
                    <a:lumOff val="5000"/>
                  </a:srgbClr>
                </a:solidFill>
                <a:ea typeface="Roboto" panose="02000000000000000000" pitchFamily="2" charset="0"/>
                <a:cs typeface="Times New Roman" panose="02020603050405020304" pitchFamily="18" charset="0"/>
              </a:rPr>
              <a:t>global resource use </a:t>
            </a:r>
            <a:r>
              <a:rPr lang="en-US" sz="1500" i="1" dirty="0">
                <a:solidFill>
                  <a:srgbClr val="000000">
                    <a:lumMod val="95000"/>
                    <a:lumOff val="5000"/>
                  </a:srgbClr>
                </a:solidFill>
                <a:ea typeface="Roboto" panose="02000000000000000000" pitchFamily="2" charset="0"/>
                <a:cs typeface="Times New Roman" panose="02020603050405020304" pitchFamily="18" charset="0"/>
              </a:rPr>
              <a:t>and sustainable resource management</a:t>
            </a:r>
          </a:p>
        </p:txBody>
      </p:sp>
      <p:sp>
        <p:nvSpPr>
          <p:cNvPr id="41" name="Rectangle 40">
            <a:extLst>
              <a:ext uri="{FF2B5EF4-FFF2-40B4-BE49-F238E27FC236}">
                <a16:creationId xmlns:a16="http://schemas.microsoft.com/office/drawing/2014/main" id="{BFEC4679-BE5E-2C22-7E52-953EB73D4203}"/>
              </a:ext>
            </a:extLst>
          </p:cNvPr>
          <p:cNvSpPr/>
          <p:nvPr/>
        </p:nvSpPr>
        <p:spPr>
          <a:xfrm>
            <a:off x="421465" y="3842721"/>
            <a:ext cx="1930049" cy="1823576"/>
          </a:xfrm>
          <a:prstGeom prst="rect">
            <a:avLst/>
          </a:prstGeom>
        </p:spPr>
        <p:txBody>
          <a:bodyPr wrap="square">
            <a:spAutoFit/>
          </a:bodyPr>
          <a:lstStyle/>
          <a:p>
            <a:r>
              <a:rPr lang="en-GB" sz="2000" b="1" i="1" dirty="0">
                <a:solidFill>
                  <a:srgbClr val="002060"/>
                </a:solidFill>
                <a:ea typeface="Roboto" panose="02000000000000000000" pitchFamily="2" charset="0"/>
                <a:cs typeface="Aharoni"/>
              </a:rPr>
              <a:t>HIPA 2</a:t>
            </a:r>
          </a:p>
          <a:p>
            <a:pPr>
              <a:spcBef>
                <a:spcPts val="300"/>
              </a:spcBef>
            </a:pPr>
            <a:r>
              <a:rPr lang="en-US" sz="1500" i="1" dirty="0">
                <a:solidFill>
                  <a:srgbClr val="000000">
                    <a:lumMod val="95000"/>
                    <a:lumOff val="5000"/>
                  </a:srgbClr>
                </a:solidFill>
                <a:ea typeface="Roboto" panose="02000000000000000000" pitchFamily="2" charset="0"/>
                <a:cs typeface="Times New Roman" panose="02020603050405020304" pitchFamily="18" charset="0"/>
              </a:rPr>
              <a:t>Sustainable Resource Management for effective action on </a:t>
            </a:r>
            <a:r>
              <a:rPr lang="en-US" sz="1500" b="1" i="1" dirty="0">
                <a:solidFill>
                  <a:srgbClr val="000000">
                    <a:lumMod val="95000"/>
                    <a:lumOff val="5000"/>
                  </a:srgbClr>
                </a:solidFill>
                <a:ea typeface="Roboto" panose="02000000000000000000" pitchFamily="2" charset="0"/>
                <a:cs typeface="Times New Roman" panose="02020603050405020304" pitchFamily="18" charset="0"/>
              </a:rPr>
              <a:t>Climate Change, Biodiversity and Pollution </a:t>
            </a:r>
          </a:p>
        </p:txBody>
      </p:sp>
      <p:sp>
        <p:nvSpPr>
          <p:cNvPr id="42" name="Rectangle 41">
            <a:extLst>
              <a:ext uri="{FF2B5EF4-FFF2-40B4-BE49-F238E27FC236}">
                <a16:creationId xmlns:a16="http://schemas.microsoft.com/office/drawing/2014/main" id="{A0DF0650-E9F7-1CFE-E307-89BF84C071ED}"/>
              </a:ext>
            </a:extLst>
          </p:cNvPr>
          <p:cNvSpPr/>
          <p:nvPr/>
        </p:nvSpPr>
        <p:spPr>
          <a:xfrm>
            <a:off x="9957341" y="2457274"/>
            <a:ext cx="1914009" cy="1823576"/>
          </a:xfrm>
          <a:prstGeom prst="rect">
            <a:avLst/>
          </a:prstGeom>
          <a:ln>
            <a:noFill/>
          </a:ln>
        </p:spPr>
        <p:txBody>
          <a:bodyPr wrap="square">
            <a:spAutoFit/>
          </a:bodyPr>
          <a:lstStyle/>
          <a:p>
            <a:r>
              <a:rPr lang="en-GB" sz="2000" b="1" i="1" dirty="0">
                <a:solidFill>
                  <a:srgbClr val="002060"/>
                </a:solidFill>
                <a:ea typeface="Roboto" panose="02000000000000000000" pitchFamily="2" charset="0"/>
                <a:cs typeface="Aharoni" panose="02010803020104030203" pitchFamily="2" charset="-79"/>
              </a:rPr>
              <a:t>HIPA 3</a:t>
            </a:r>
          </a:p>
          <a:p>
            <a:pPr>
              <a:spcBef>
                <a:spcPts val="300"/>
              </a:spcBef>
            </a:pPr>
            <a:r>
              <a:rPr lang="en-US" sz="1500" i="1" dirty="0">
                <a:solidFill>
                  <a:srgbClr val="000000">
                    <a:lumMod val="95000"/>
                    <a:lumOff val="5000"/>
                  </a:srgbClr>
                </a:solidFill>
                <a:ea typeface="Roboto" panose="02000000000000000000" pitchFamily="2" charset="0"/>
                <a:cs typeface="Times New Roman" panose="02020603050405020304" pitchFamily="18" charset="0"/>
              </a:rPr>
              <a:t>Sustainable Resource Management for effective action on human </a:t>
            </a:r>
            <a:r>
              <a:rPr lang="en-US" sz="1500" b="1" i="1" dirty="0">
                <a:solidFill>
                  <a:srgbClr val="000000">
                    <a:lumMod val="95000"/>
                    <a:lumOff val="5000"/>
                  </a:srgbClr>
                </a:solidFill>
                <a:ea typeface="Roboto" panose="02000000000000000000" pitchFamily="2" charset="0"/>
                <a:cs typeface="Times New Roman" panose="02020603050405020304" pitchFamily="18" charset="0"/>
              </a:rPr>
              <a:t>health, well-being, prosperity and equity</a:t>
            </a:r>
          </a:p>
        </p:txBody>
      </p:sp>
      <p:sp>
        <p:nvSpPr>
          <p:cNvPr id="43" name="Rectangle 42">
            <a:extLst>
              <a:ext uri="{FF2B5EF4-FFF2-40B4-BE49-F238E27FC236}">
                <a16:creationId xmlns:a16="http://schemas.microsoft.com/office/drawing/2014/main" id="{87228633-4D2B-ABD2-2CFE-28AB7C0B3FF9}"/>
              </a:ext>
            </a:extLst>
          </p:cNvPr>
          <p:cNvSpPr/>
          <p:nvPr/>
        </p:nvSpPr>
        <p:spPr>
          <a:xfrm>
            <a:off x="9981240" y="4725098"/>
            <a:ext cx="1914009" cy="1592744"/>
          </a:xfrm>
          <a:prstGeom prst="rect">
            <a:avLst/>
          </a:prstGeom>
        </p:spPr>
        <p:txBody>
          <a:bodyPr wrap="square">
            <a:spAutoFit/>
          </a:bodyPr>
          <a:lstStyle/>
          <a:p>
            <a:r>
              <a:rPr lang="en-GB" sz="2000" b="1" i="1" dirty="0">
                <a:solidFill>
                  <a:srgbClr val="002060"/>
                </a:solidFill>
                <a:ea typeface="Roboto" panose="02000000000000000000" pitchFamily="2" charset="0"/>
                <a:cs typeface="Aharoni" panose="02010803020104030203" pitchFamily="2" charset="-79"/>
              </a:rPr>
              <a:t>HIPA 4</a:t>
            </a:r>
          </a:p>
          <a:p>
            <a:pPr>
              <a:spcBef>
                <a:spcPts val="300"/>
              </a:spcBef>
            </a:pPr>
            <a:r>
              <a:rPr lang="en-US" sz="1500" i="1" dirty="0">
                <a:solidFill>
                  <a:srgbClr val="000000">
                    <a:lumMod val="95000"/>
                    <a:lumOff val="5000"/>
                  </a:srgbClr>
                </a:solidFill>
                <a:ea typeface="Roboto" panose="02000000000000000000" pitchFamily="2" charset="0"/>
                <a:cs typeface="Times New Roman" panose="02020603050405020304" pitchFamily="18" charset="0"/>
              </a:rPr>
              <a:t>Role of </a:t>
            </a:r>
            <a:r>
              <a:rPr lang="en-US" sz="1500" b="1" i="1" dirty="0">
                <a:solidFill>
                  <a:srgbClr val="000000">
                    <a:lumMod val="95000"/>
                    <a:lumOff val="5000"/>
                  </a:srgbClr>
                </a:solidFill>
                <a:ea typeface="Roboto" panose="02000000000000000000" pitchFamily="2" charset="0"/>
                <a:cs typeface="Times New Roman" panose="02020603050405020304" pitchFamily="18" charset="0"/>
              </a:rPr>
              <a:t>trade, finance and innovation </a:t>
            </a:r>
            <a:r>
              <a:rPr lang="en-US" sz="1500" i="1" dirty="0">
                <a:solidFill>
                  <a:srgbClr val="000000">
                    <a:lumMod val="95000"/>
                    <a:lumOff val="5000"/>
                  </a:srgbClr>
                </a:solidFill>
                <a:ea typeface="Roboto" panose="02000000000000000000" pitchFamily="2" charset="0"/>
                <a:cs typeface="Times New Roman" panose="02020603050405020304" pitchFamily="18" charset="0"/>
              </a:rPr>
              <a:t>in enabling sustainability transitions</a:t>
            </a:r>
            <a:endParaRPr lang="en-GB" sz="1500" i="1" dirty="0">
              <a:solidFill>
                <a:srgbClr val="000000">
                  <a:lumMod val="95000"/>
                  <a:lumOff val="5000"/>
                </a:srgbClr>
              </a:solidFill>
              <a:ea typeface="Roboto" panose="02000000000000000000" pitchFamily="2" charset="0"/>
              <a:cs typeface="Aharoni" panose="02010803020104030203" pitchFamily="2" charset="-79"/>
            </a:endParaRPr>
          </a:p>
        </p:txBody>
      </p:sp>
      <p:sp>
        <p:nvSpPr>
          <p:cNvPr id="44" name="Rectangle 43">
            <a:extLst>
              <a:ext uri="{FF2B5EF4-FFF2-40B4-BE49-F238E27FC236}">
                <a16:creationId xmlns:a16="http://schemas.microsoft.com/office/drawing/2014/main" id="{6E8A9C8A-DFC5-7368-0B8F-C423AEFE6DA3}"/>
              </a:ext>
            </a:extLst>
          </p:cNvPr>
          <p:cNvSpPr/>
          <p:nvPr/>
        </p:nvSpPr>
        <p:spPr>
          <a:xfrm>
            <a:off x="415440" y="3795997"/>
            <a:ext cx="1952404" cy="1870297"/>
          </a:xfrm>
          <a:prstGeom prst="rect">
            <a:avLst/>
          </a:prstGeom>
          <a:noFill/>
          <a:ln w="28575" cap="flat" cmpd="sng" algn="ctr">
            <a:solidFill>
              <a:srgbClr val="002060"/>
            </a:solid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sp>
        <p:nvSpPr>
          <p:cNvPr id="46" name="Rectangle 45">
            <a:extLst>
              <a:ext uri="{FF2B5EF4-FFF2-40B4-BE49-F238E27FC236}">
                <a16:creationId xmlns:a16="http://schemas.microsoft.com/office/drawing/2014/main" id="{55A49566-CFC3-7D5E-BD19-B2B35AC3BAB7}"/>
              </a:ext>
            </a:extLst>
          </p:cNvPr>
          <p:cNvSpPr/>
          <p:nvPr/>
        </p:nvSpPr>
        <p:spPr>
          <a:xfrm>
            <a:off x="9951110" y="2382149"/>
            <a:ext cx="1920240" cy="1956117"/>
          </a:xfrm>
          <a:prstGeom prst="rect">
            <a:avLst/>
          </a:prstGeom>
          <a:noFill/>
          <a:ln w="28575" cap="flat" cmpd="sng" algn="ctr">
            <a:solidFill>
              <a:srgbClr val="5BC4E4"/>
            </a:solid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cxnSp>
        <p:nvCxnSpPr>
          <p:cNvPr id="47" name="Straight Arrow Connector 46">
            <a:extLst>
              <a:ext uri="{FF2B5EF4-FFF2-40B4-BE49-F238E27FC236}">
                <a16:creationId xmlns:a16="http://schemas.microsoft.com/office/drawing/2014/main" id="{CE976C45-1317-7AD6-C50D-55D54276DC1C}"/>
              </a:ext>
            </a:extLst>
          </p:cNvPr>
          <p:cNvCxnSpPr>
            <a:cxnSpLocks/>
          </p:cNvCxnSpPr>
          <p:nvPr/>
        </p:nvCxnSpPr>
        <p:spPr>
          <a:xfrm>
            <a:off x="8849209" y="2945730"/>
            <a:ext cx="1045905" cy="0"/>
          </a:xfrm>
          <a:prstGeom prst="straightConnector1">
            <a:avLst/>
          </a:prstGeom>
          <a:noFill/>
          <a:ln w="28575" cap="flat" cmpd="sng" algn="ctr">
            <a:solidFill>
              <a:srgbClr val="002060"/>
            </a:solidFill>
            <a:prstDash val="solid"/>
            <a:miter lim="800000"/>
            <a:headEnd type="oval" w="med" len="med"/>
            <a:tailEnd type="oval" w="med" len="med"/>
          </a:ln>
          <a:effectLst/>
        </p:spPr>
      </p:cxnSp>
      <p:sp>
        <p:nvSpPr>
          <p:cNvPr id="48" name="Rectangle 47">
            <a:extLst>
              <a:ext uri="{FF2B5EF4-FFF2-40B4-BE49-F238E27FC236}">
                <a16:creationId xmlns:a16="http://schemas.microsoft.com/office/drawing/2014/main" id="{8ED5D0E9-7998-1069-DA5A-9050338C6F53}"/>
              </a:ext>
            </a:extLst>
          </p:cNvPr>
          <p:cNvSpPr/>
          <p:nvPr/>
        </p:nvSpPr>
        <p:spPr>
          <a:xfrm>
            <a:off x="7641017" y="3520977"/>
            <a:ext cx="1755740" cy="307777"/>
          </a:xfrm>
          <a:prstGeom prst="rect">
            <a:avLst/>
          </a:prstGeom>
        </p:spPr>
        <p:txBody>
          <a:bodyPr wrap="square">
            <a:spAutoFit/>
          </a:bodyPr>
          <a:lstStyle/>
          <a:p>
            <a:pPr algn="ctr"/>
            <a:r>
              <a:rPr lang="en-US" sz="1400" i="1">
                <a:solidFill>
                  <a:srgbClr val="FFFFFF"/>
                </a:solidFill>
                <a:ea typeface="Roboto" panose="02000000000000000000" pitchFamily="2" charset="0"/>
                <a:cs typeface="Aharoni" panose="02010803020104030203" pitchFamily="2" charset="-79"/>
              </a:rPr>
              <a:t>Well-being</a:t>
            </a:r>
            <a:endParaRPr lang="en-GB" sz="1200" i="1">
              <a:solidFill>
                <a:srgbClr val="FFFFFF"/>
              </a:solidFill>
              <a:ea typeface="Roboto" panose="02000000000000000000" pitchFamily="2" charset="0"/>
              <a:cs typeface="Aharoni" panose="02010803020104030203" pitchFamily="2" charset="-79"/>
            </a:endParaRPr>
          </a:p>
        </p:txBody>
      </p:sp>
      <p:pic>
        <p:nvPicPr>
          <p:cNvPr id="49" name="Graphic 48" descr="Scales of justice">
            <a:extLst>
              <a:ext uri="{FF2B5EF4-FFF2-40B4-BE49-F238E27FC236}">
                <a16:creationId xmlns:a16="http://schemas.microsoft.com/office/drawing/2014/main" id="{D052C8F8-D17D-AB73-04D4-6EAA1F55DD1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335700" y="2063655"/>
            <a:ext cx="457200" cy="457200"/>
          </a:xfrm>
          <a:prstGeom prst="rect">
            <a:avLst/>
          </a:prstGeom>
        </p:spPr>
      </p:pic>
      <p:sp>
        <p:nvSpPr>
          <p:cNvPr id="50" name="Rectangle 49">
            <a:extLst>
              <a:ext uri="{FF2B5EF4-FFF2-40B4-BE49-F238E27FC236}">
                <a16:creationId xmlns:a16="http://schemas.microsoft.com/office/drawing/2014/main" id="{15583054-B6DC-5FDF-6EB2-BF74DC135389}"/>
              </a:ext>
            </a:extLst>
          </p:cNvPr>
          <p:cNvSpPr/>
          <p:nvPr/>
        </p:nvSpPr>
        <p:spPr>
          <a:xfrm>
            <a:off x="9957341" y="4609090"/>
            <a:ext cx="1920240" cy="1737360"/>
          </a:xfrm>
          <a:prstGeom prst="rect">
            <a:avLst/>
          </a:prstGeom>
          <a:noFill/>
          <a:ln w="28575" cap="flat" cmpd="sng" algn="ctr">
            <a:solidFill>
              <a:srgbClr val="8FD2FF"/>
            </a:solid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FFFFFF"/>
              </a:solidFill>
              <a:effectLst/>
              <a:uLnTx/>
              <a:uFillTx/>
              <a:ea typeface="+mn-ea"/>
              <a:cs typeface="+mn-cs"/>
            </a:endParaRPr>
          </a:p>
        </p:txBody>
      </p:sp>
      <p:cxnSp>
        <p:nvCxnSpPr>
          <p:cNvPr id="51" name="Straight Arrow Connector 50">
            <a:extLst>
              <a:ext uri="{FF2B5EF4-FFF2-40B4-BE49-F238E27FC236}">
                <a16:creationId xmlns:a16="http://schemas.microsoft.com/office/drawing/2014/main" id="{D7DE17A3-37CE-A4DA-81A7-621D1F0A8E17}"/>
              </a:ext>
            </a:extLst>
          </p:cNvPr>
          <p:cNvCxnSpPr>
            <a:cxnSpLocks/>
          </p:cNvCxnSpPr>
          <p:nvPr/>
        </p:nvCxnSpPr>
        <p:spPr>
          <a:xfrm>
            <a:off x="8745973" y="5080731"/>
            <a:ext cx="1149141" cy="0"/>
          </a:xfrm>
          <a:prstGeom prst="straightConnector1">
            <a:avLst/>
          </a:prstGeom>
          <a:noFill/>
          <a:ln w="28575" cap="flat" cmpd="sng" algn="ctr">
            <a:solidFill>
              <a:srgbClr val="002060"/>
            </a:solidFill>
            <a:prstDash val="solid"/>
            <a:miter lim="800000"/>
            <a:headEnd type="oval" w="med" len="med"/>
            <a:tailEnd type="oval" w="med" len="med"/>
          </a:ln>
          <a:effectLst/>
        </p:spPr>
      </p:cxnSp>
      <p:sp>
        <p:nvSpPr>
          <p:cNvPr id="53" name="Title 1">
            <a:extLst>
              <a:ext uri="{FF2B5EF4-FFF2-40B4-BE49-F238E27FC236}">
                <a16:creationId xmlns:a16="http://schemas.microsoft.com/office/drawing/2014/main" id="{E0EDCDFD-3C27-5AAB-FE7E-144FD659DEE5}"/>
              </a:ext>
            </a:extLst>
          </p:cNvPr>
          <p:cNvSpPr txBox="1">
            <a:spLocks/>
          </p:cNvSpPr>
          <p:nvPr/>
        </p:nvSpPr>
        <p:spPr>
          <a:xfrm>
            <a:off x="0" y="-32808"/>
            <a:ext cx="12192001" cy="714955"/>
          </a:xfrm>
          <a:prstGeom prst="rect">
            <a:avLst/>
          </a:prstGeom>
          <a:solidFill>
            <a:srgbClr val="002060"/>
          </a:solidFill>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0" u="none" strike="noStrike" kern="1200" cap="none" spc="0" normalizeH="0" baseline="0" noProof="0" dirty="0">
              <a:ln>
                <a:noFill/>
              </a:ln>
              <a:solidFill>
                <a:prstClr val="black"/>
              </a:solidFill>
              <a:effectLst/>
              <a:uLnTx/>
              <a:uFillTx/>
              <a:latin typeface="+mn-lt"/>
              <a:ea typeface="+mj-ea"/>
              <a:cs typeface="+mj-cs"/>
            </a:endParaRPr>
          </a:p>
        </p:txBody>
      </p:sp>
      <p:sp>
        <p:nvSpPr>
          <p:cNvPr id="55" name="Shape 167">
            <a:extLst>
              <a:ext uri="{FF2B5EF4-FFF2-40B4-BE49-F238E27FC236}">
                <a16:creationId xmlns:a16="http://schemas.microsoft.com/office/drawing/2014/main" id="{5390C75D-49A0-0E44-C9B5-7E1EB1761C92}"/>
              </a:ext>
            </a:extLst>
          </p:cNvPr>
          <p:cNvSpPr txBox="1">
            <a:spLocks/>
          </p:cNvSpPr>
          <p:nvPr/>
        </p:nvSpPr>
        <p:spPr>
          <a:xfrm>
            <a:off x="0" y="95338"/>
            <a:ext cx="12192000" cy="458392"/>
          </a:xfrm>
          <a:prstGeom prst="rect">
            <a:avLst/>
          </a:prstGeom>
          <a:noFill/>
          <a:ln>
            <a:noFill/>
          </a:ln>
        </p:spPr>
        <p:txBody>
          <a:bodyPr spcFirstLastPara="1" vert="horz" wrap="square" lIns="108848" tIns="54418" rIns="108848" bIns="54418" rtlCol="0" anchor="ctr" anchorCtr="0">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marL="171416" marR="0" lvl="0" indent="-171416" algn="ctr" defTabSz="457136" rtl="0" eaLnBrk="1" fontAlgn="auto" latinLnBrk="0" hangingPunct="1">
              <a:lnSpc>
                <a:spcPct val="100000"/>
              </a:lnSpc>
              <a:spcBef>
                <a:spcPct val="0"/>
              </a:spcBef>
              <a:spcAft>
                <a:spcPts val="0"/>
              </a:spcAft>
              <a:buClrTx/>
              <a:buSzTx/>
              <a:buFontTx/>
              <a:buNone/>
              <a:tabLst/>
              <a:defRPr/>
            </a:pPr>
            <a:r>
              <a:rPr kumimoji="0" lang="en-US" sz="3500" b="1" i="1" u="none" strike="noStrike" kern="1200" cap="none" spc="0" normalizeH="0" baseline="0" noProof="0" dirty="0">
                <a:ln>
                  <a:noFill/>
                </a:ln>
                <a:solidFill>
                  <a:srgbClr val="FFFF00"/>
                </a:solidFill>
                <a:effectLst/>
                <a:uLnTx/>
                <a:uFillTx/>
                <a:latin typeface="+mn-lt"/>
                <a:ea typeface="+mj-ea"/>
              </a:rPr>
              <a:t>IRP’s High Impact Priority Areas for 2022-2025</a:t>
            </a:r>
          </a:p>
        </p:txBody>
      </p:sp>
      <p:cxnSp>
        <p:nvCxnSpPr>
          <p:cNvPr id="45" name="Straight Arrow Connector 44">
            <a:extLst>
              <a:ext uri="{FF2B5EF4-FFF2-40B4-BE49-F238E27FC236}">
                <a16:creationId xmlns:a16="http://schemas.microsoft.com/office/drawing/2014/main" id="{C39FAC05-61C9-F16A-4D30-F382A7C61718}"/>
              </a:ext>
            </a:extLst>
          </p:cNvPr>
          <p:cNvCxnSpPr>
            <a:cxnSpLocks/>
          </p:cNvCxnSpPr>
          <p:nvPr/>
        </p:nvCxnSpPr>
        <p:spPr>
          <a:xfrm>
            <a:off x="2414932" y="4255747"/>
            <a:ext cx="1657268" cy="0"/>
          </a:xfrm>
          <a:prstGeom prst="straightConnector1">
            <a:avLst/>
          </a:prstGeom>
          <a:noFill/>
          <a:ln w="28575" cap="flat" cmpd="sng" algn="ctr">
            <a:solidFill>
              <a:srgbClr val="002060"/>
            </a:solidFill>
            <a:prstDash val="solid"/>
            <a:miter lim="800000"/>
            <a:headEnd type="oval" w="med" len="med"/>
            <a:tailEnd type="oval" w="med" len="med"/>
          </a:ln>
          <a:effectLst/>
        </p:spPr>
      </p:cxnSp>
    </p:spTree>
    <p:extLst>
      <p:ext uri="{BB962C8B-B14F-4D97-AF65-F5344CB8AC3E}">
        <p14:creationId xmlns:p14="http://schemas.microsoft.com/office/powerpoint/2010/main" val="29566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p:bldP spid="43" grpId="0"/>
      <p:bldP spid="44" grpId="0" animBg="1"/>
      <p:bldP spid="46"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EF9D-2488-2AE8-3F12-ECA5D21AF4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F2D0D1-6DDE-2550-F72E-5D77658A0C4D}"/>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CD077ADD-C4E4-B95B-C8C0-A90F052D9611}"/>
              </a:ext>
            </a:extLst>
          </p:cNvPr>
          <p:cNvSpPr txBox="1"/>
          <p:nvPr/>
        </p:nvSpPr>
        <p:spPr>
          <a:xfrm>
            <a:off x="623455" y="261830"/>
            <a:ext cx="10945089" cy="584775"/>
          </a:xfrm>
          <a:prstGeom prst="rect">
            <a:avLst/>
          </a:prstGeom>
          <a:noFill/>
        </p:spPr>
        <p:txBody>
          <a:bodyPr wrap="square">
            <a:spAutoFit/>
          </a:bodyPr>
          <a:lstStyle/>
          <a:p>
            <a:pPr marL="0" marR="0" lvl="0" indent="0" algn="ctr" rtl="0">
              <a:spcBef>
                <a:spcPts val="0"/>
              </a:spcBef>
              <a:spcAft>
                <a:spcPts val="0"/>
              </a:spcAft>
              <a:buClr>
                <a:srgbClr val="000000"/>
              </a:buClr>
              <a:buSzPts val="1600"/>
              <a:buFont typeface="Arial"/>
              <a:buNone/>
            </a:pPr>
            <a:r>
              <a:rPr lang="en-GB" sz="3200" i="1" dirty="0">
                <a:solidFill>
                  <a:srgbClr val="C00000"/>
                </a:solidFill>
                <a:ea typeface="Open Sans Light"/>
                <a:cs typeface="Open Sans Light"/>
                <a:sym typeface="Open Sans Light"/>
              </a:rPr>
              <a:t>Main Blind-Spots </a:t>
            </a:r>
            <a:r>
              <a:rPr lang="en-GB" sz="3200" i="1" dirty="0">
                <a:solidFill>
                  <a:srgbClr val="002060"/>
                </a:solidFill>
                <a:ea typeface="Open Sans Light"/>
                <a:cs typeface="Open Sans Light"/>
                <a:sym typeface="Open Sans Light"/>
              </a:rPr>
              <a:t>preventing us to move faster and deeper </a:t>
            </a:r>
            <a:endParaRPr lang="en-GB" sz="3200" b="0" i="1" u="none" strike="noStrike" cap="none" dirty="0">
              <a:solidFill>
                <a:srgbClr val="002060"/>
              </a:solidFill>
              <a:ea typeface="Open Sans Light"/>
              <a:cs typeface="Open Sans Light"/>
              <a:sym typeface="Open Sans Light"/>
            </a:endParaRPr>
          </a:p>
        </p:txBody>
      </p:sp>
      <p:grpSp>
        <p:nvGrpSpPr>
          <p:cNvPr id="26" name="Group 25">
            <a:extLst>
              <a:ext uri="{FF2B5EF4-FFF2-40B4-BE49-F238E27FC236}">
                <a16:creationId xmlns:a16="http://schemas.microsoft.com/office/drawing/2014/main" id="{53941A12-677E-6E08-9C27-6E5331034031}"/>
              </a:ext>
            </a:extLst>
          </p:cNvPr>
          <p:cNvGrpSpPr/>
          <p:nvPr/>
        </p:nvGrpSpPr>
        <p:grpSpPr>
          <a:xfrm>
            <a:off x="489928" y="826554"/>
            <a:ext cx="5356710" cy="2865682"/>
            <a:chOff x="489928" y="826554"/>
            <a:chExt cx="5356710" cy="2865682"/>
          </a:xfrm>
        </p:grpSpPr>
        <p:grpSp>
          <p:nvGrpSpPr>
            <p:cNvPr id="2" name="Group 1">
              <a:extLst>
                <a:ext uri="{FF2B5EF4-FFF2-40B4-BE49-F238E27FC236}">
                  <a16:creationId xmlns:a16="http://schemas.microsoft.com/office/drawing/2014/main" id="{6960787C-C435-15B8-6B6F-D54A516BDEEF}"/>
                </a:ext>
              </a:extLst>
            </p:cNvPr>
            <p:cNvGrpSpPr/>
            <p:nvPr/>
          </p:nvGrpSpPr>
          <p:grpSpPr>
            <a:xfrm>
              <a:off x="489928" y="1200645"/>
              <a:ext cx="5356710" cy="2491591"/>
              <a:chOff x="6184898" y="1029621"/>
              <a:chExt cx="5826127" cy="2416231"/>
            </a:xfrm>
          </p:grpSpPr>
          <p:sp>
            <p:nvSpPr>
              <p:cNvPr id="8" name="TextBox 7">
                <a:extLst>
                  <a:ext uri="{FF2B5EF4-FFF2-40B4-BE49-F238E27FC236}">
                    <a16:creationId xmlns:a16="http://schemas.microsoft.com/office/drawing/2014/main" id="{C115496A-45C5-2ACF-06B0-3D04BC7ADF70}"/>
                  </a:ext>
                </a:extLst>
              </p:cNvPr>
              <p:cNvSpPr txBox="1">
                <a:spLocks/>
              </p:cNvSpPr>
              <p:nvPr/>
            </p:nvSpPr>
            <p:spPr>
              <a:xfrm>
                <a:off x="6184898" y="1029621"/>
                <a:ext cx="5826127" cy="2416231"/>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0" name="Content Placeholder 4">
                <a:extLst>
                  <a:ext uri="{FF2B5EF4-FFF2-40B4-BE49-F238E27FC236}">
                    <a16:creationId xmlns:a16="http://schemas.microsoft.com/office/drawing/2014/main" id="{6853F163-9561-D73C-0574-C82A4F2C7DB3}"/>
                  </a:ext>
                </a:extLst>
              </p:cNvPr>
              <p:cNvSpPr txBox="1">
                <a:spLocks/>
              </p:cNvSpPr>
              <p:nvPr/>
            </p:nvSpPr>
            <p:spPr>
              <a:xfrm>
                <a:off x="6310927" y="1246238"/>
                <a:ext cx="5546723" cy="1840550"/>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spcAft>
                    <a:spcPts val="200"/>
                  </a:spcAft>
                  <a:buClr>
                    <a:srgbClr val="00146D"/>
                  </a:buClr>
                  <a:buNone/>
                  <a:defRPr/>
                </a:pPr>
                <a:r>
                  <a:rPr kumimoji="0" lang="en-GB" sz="2000" b="1" i="1" u="none" strike="noStrike" kern="1200" cap="none" spc="0" normalizeH="0" baseline="0" noProof="0" dirty="0">
                    <a:ln>
                      <a:noFill/>
                    </a:ln>
                    <a:solidFill>
                      <a:srgbClr val="002060"/>
                    </a:solidFill>
                    <a:effectLst/>
                    <a:uLnTx/>
                    <a:uFillTx/>
                    <a:latin typeface="Calibri"/>
                    <a:ea typeface="+mn-ea"/>
                    <a:cs typeface="+mn-cs"/>
                  </a:rPr>
                  <a:t>Lack of Drivers and Pressures Perspective</a:t>
                </a:r>
              </a:p>
              <a:p>
                <a:pPr marL="0" lvl="1" indent="0" algn="ctr">
                  <a:lnSpc>
                    <a:spcPct val="100000"/>
                  </a:lnSpc>
                  <a:spcBef>
                    <a:spcPts val="200"/>
                  </a:spcBef>
                  <a:spcAft>
                    <a:spcPts val="200"/>
                  </a:spcAft>
                  <a:buNone/>
                  <a:defRPr/>
                </a:pPr>
                <a:r>
                  <a:rPr lang="en-GB" sz="2000" i="1" dirty="0">
                    <a:solidFill>
                      <a:srgbClr val="000000"/>
                    </a:solidFill>
                    <a:latin typeface="Calibri" panose="020F0502020204030204" pitchFamily="34" charset="0"/>
                    <a:ea typeface="Calibri" panose="020F0502020204030204" pitchFamily="34" charset="0"/>
                  </a:rPr>
                  <a:t>Policy attention does not focus on </a:t>
                </a:r>
                <a:r>
                  <a:rPr lang="en-GB" sz="2000" i="1" dirty="0">
                    <a:solidFill>
                      <a:srgbClr val="000000"/>
                    </a:solidFill>
                    <a:effectLst/>
                    <a:latin typeface="Calibri" panose="020F0502020204030204" pitchFamily="34" charset="0"/>
                    <a:ea typeface="Calibri" panose="020F0502020204030204" pitchFamily="34" charset="0"/>
                  </a:rPr>
                  <a:t>the roots of the problem and address the drivers and pressures. </a:t>
                </a:r>
                <a:r>
                  <a:rPr lang="en-GB" sz="2000" i="1" dirty="0">
                    <a:solidFill>
                      <a:srgbClr val="000000"/>
                    </a:solidFill>
                    <a:latin typeface="Calibri" panose="020F0502020204030204" pitchFamily="34" charset="0"/>
                    <a:ea typeface="Calibri" panose="020F0502020204030204" pitchFamily="34" charset="0"/>
                  </a:rPr>
                  <a:t>It</a:t>
                </a:r>
                <a:r>
                  <a:rPr lang="en-GB" sz="2000" i="1" dirty="0">
                    <a:solidFill>
                      <a:srgbClr val="000000"/>
                    </a:solidFill>
                    <a:effectLst/>
                    <a:latin typeface="Calibri" panose="020F0502020204030204" pitchFamily="34" charset="0"/>
                    <a:ea typeface="Calibri" panose="020F0502020204030204" pitchFamily="34" charset="0"/>
                  </a:rPr>
                  <a:t> </a:t>
                </a:r>
                <a:r>
                  <a:rPr lang="en-GB" sz="2000" i="1" dirty="0">
                    <a:effectLst/>
                    <a:latin typeface="Calibri" panose="020F0502020204030204" pitchFamily="34" charset="0"/>
                    <a:ea typeface="Calibri" panose="020F0502020204030204" pitchFamily="34" charset="0"/>
                  </a:rPr>
                  <a:t>lack focus on natural resource use and management, as well as on </a:t>
                </a:r>
                <a:r>
                  <a:rPr lang="en-GB" sz="2000" i="1" dirty="0">
                    <a:solidFill>
                      <a:srgbClr val="C00000"/>
                    </a:solidFill>
                    <a:effectLst/>
                    <a:latin typeface="Calibri" panose="020F0502020204030204" pitchFamily="34" charset="0"/>
                    <a:ea typeface="Calibri" panose="020F0502020204030204" pitchFamily="34" charset="0"/>
                  </a:rPr>
                  <a:t>market signals </a:t>
                </a:r>
                <a:r>
                  <a:rPr lang="en-GB" sz="2000" i="1" dirty="0">
                    <a:solidFill>
                      <a:srgbClr val="000000"/>
                    </a:solidFill>
                    <a:effectLst/>
                    <a:latin typeface="Calibri" panose="020F0502020204030204" pitchFamily="34" charset="0"/>
                    <a:ea typeface="Calibri" panose="020F0502020204030204" pitchFamily="34" charset="0"/>
                  </a:rPr>
                  <a:t>leading consumers and producers’ behaviour. </a:t>
                </a:r>
                <a:endParaRPr kumimoji="0" lang="en-GB" sz="2000" i="1"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B293B850-0BAB-B36F-7BAE-C8504D70E399}"/>
                </a:ext>
              </a:extLst>
            </p:cNvPr>
            <p:cNvGrpSpPr/>
            <p:nvPr/>
          </p:nvGrpSpPr>
          <p:grpSpPr>
            <a:xfrm>
              <a:off x="2870790" y="826554"/>
              <a:ext cx="601550" cy="584775"/>
              <a:chOff x="2551815" y="-1427547"/>
              <a:chExt cx="601550" cy="584775"/>
            </a:xfrm>
          </p:grpSpPr>
          <p:sp>
            <p:nvSpPr>
              <p:cNvPr id="3" name="Doughnut 2">
                <a:extLst>
                  <a:ext uri="{FF2B5EF4-FFF2-40B4-BE49-F238E27FC236}">
                    <a16:creationId xmlns:a16="http://schemas.microsoft.com/office/drawing/2014/main" id="{C4A50F24-BC8C-9B62-4AC3-B373D34EFA22}"/>
                  </a:ext>
                </a:extLst>
              </p:cNvPr>
              <p:cNvSpPr/>
              <p:nvPr/>
            </p:nvSpPr>
            <p:spPr>
              <a:xfrm>
                <a:off x="2551815" y="-14275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5" name="TextBox 14">
                <a:extLst>
                  <a:ext uri="{FF2B5EF4-FFF2-40B4-BE49-F238E27FC236}">
                    <a16:creationId xmlns:a16="http://schemas.microsoft.com/office/drawing/2014/main" id="{624CE909-8DD7-A268-F1C2-0B5BE871C087}"/>
                  </a:ext>
                </a:extLst>
              </p:cNvPr>
              <p:cNvSpPr txBox="1"/>
              <p:nvPr/>
            </p:nvSpPr>
            <p:spPr>
              <a:xfrm>
                <a:off x="2721933" y="-1393593"/>
                <a:ext cx="318976" cy="523220"/>
              </a:xfrm>
              <a:prstGeom prst="rect">
                <a:avLst/>
              </a:prstGeom>
              <a:noFill/>
            </p:spPr>
            <p:txBody>
              <a:bodyPr wrap="square" rtlCol="0">
                <a:spAutoFit/>
              </a:bodyPr>
              <a:lstStyle/>
              <a:p>
                <a:r>
                  <a:rPr lang="en-GB" sz="2800" b="1" i="1" dirty="0"/>
                  <a:t>I</a:t>
                </a:r>
              </a:p>
            </p:txBody>
          </p:sp>
        </p:grpSp>
      </p:grpSp>
    </p:spTree>
    <p:extLst>
      <p:ext uri="{BB962C8B-B14F-4D97-AF65-F5344CB8AC3E}">
        <p14:creationId xmlns:p14="http://schemas.microsoft.com/office/powerpoint/2010/main" val="589105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4971-A35C-C501-33BB-C870A6DFFC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3CCC66-C426-E5D3-B76D-DBB2A33DB68F}"/>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dirty="0"/>
          </a:p>
        </p:txBody>
      </p:sp>
      <p:sp>
        <p:nvSpPr>
          <p:cNvPr id="6" name="Title 2">
            <a:extLst>
              <a:ext uri="{FF2B5EF4-FFF2-40B4-BE49-F238E27FC236}">
                <a16:creationId xmlns:a16="http://schemas.microsoft.com/office/drawing/2014/main" id="{141D616B-2DD8-6F52-A9D0-50D5006AC700}"/>
              </a:ext>
            </a:extLst>
          </p:cNvPr>
          <p:cNvSpPr txBox="1">
            <a:spLocks/>
          </p:cNvSpPr>
          <p:nvPr/>
        </p:nvSpPr>
        <p:spPr>
          <a:xfrm>
            <a:off x="663074" y="1186065"/>
            <a:ext cx="10871200" cy="2046232"/>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C00000"/>
              </a:buClr>
              <a:buNone/>
            </a:pPr>
            <a:r>
              <a:rPr lang="en-GB" sz="7200" b="0" i="1" dirty="0">
                <a:solidFill>
                  <a:srgbClr val="C00000"/>
                </a:solidFill>
                <a:effectLst/>
              </a:rPr>
              <a:t>I. Drivers and Pressures Perspective </a:t>
            </a:r>
          </a:p>
          <a:p>
            <a:pPr marL="0" indent="0" algn="ctr">
              <a:buNone/>
            </a:pPr>
            <a:r>
              <a:rPr lang="en-GB" sz="4800" b="0" i="1" dirty="0">
                <a:solidFill>
                  <a:schemeClr val="tx1"/>
                </a:solidFill>
                <a:effectLst/>
              </a:rPr>
              <a:t>Importance of Market Signals</a:t>
            </a:r>
          </a:p>
          <a:p>
            <a:pPr marL="0" indent="0" algn="ctr">
              <a:buNone/>
            </a:pPr>
            <a:r>
              <a:rPr lang="en-GB" sz="4800" b="0" i="1" dirty="0">
                <a:solidFill>
                  <a:schemeClr val="tx1"/>
                </a:solidFill>
                <a:effectLst/>
              </a:rPr>
              <a:t>From Growth to Confusion on the Markets</a:t>
            </a:r>
          </a:p>
        </p:txBody>
      </p:sp>
    </p:spTree>
    <p:extLst>
      <p:ext uri="{BB962C8B-B14F-4D97-AF65-F5344CB8AC3E}">
        <p14:creationId xmlns:p14="http://schemas.microsoft.com/office/powerpoint/2010/main" val="3286320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8260B-4E20-366C-F0B5-FCA7A9C4065E}"/>
              </a:ext>
            </a:extLst>
          </p:cNvPr>
          <p:cNvSpPr txBox="1"/>
          <p:nvPr/>
        </p:nvSpPr>
        <p:spPr>
          <a:xfrm>
            <a:off x="5328049" y="1878045"/>
            <a:ext cx="5339940" cy="4514634"/>
          </a:xfrm>
          <a:prstGeom prst="rect">
            <a:avLst/>
          </a:prstGeom>
          <a:noFill/>
        </p:spPr>
        <p:txBody>
          <a:bodyPr wrap="square">
            <a:spAutoFit/>
          </a:bodyPr>
          <a:lstStyle/>
          <a:p>
            <a:pPr algn="just">
              <a:spcAft>
                <a:spcPts val="600"/>
              </a:spcAft>
            </a:pPr>
            <a:r>
              <a:rPr lang="sl-SI" sz="280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Q</a:t>
            </a:r>
            <a:r>
              <a:rPr lang="sl-SI" sz="2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uote from </a:t>
            </a:r>
            <a:r>
              <a:rPr lang="sl-SI" sz="2800" i="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Alan Ford</a:t>
            </a:r>
            <a:r>
              <a:rPr lang="sl-SI" sz="2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most famous comics from Ex-Yugoslavia, explaining well w</a:t>
            </a:r>
            <a:r>
              <a:rPr lang="en-SI" sz="2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here the current rules and the established practice of the economic system are leading us …</a:t>
            </a:r>
          </a:p>
          <a:p>
            <a:pPr algn="just">
              <a:spcAft>
                <a:spcPts val="600"/>
              </a:spcAft>
            </a:pPr>
            <a:endParaRPr lang="en-SI"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3240"/>
              </a:lnSpc>
              <a:spcAft>
                <a:spcPts val="600"/>
              </a:spcAft>
            </a:pPr>
            <a:r>
              <a:rPr lang="en-SI" sz="3200" i="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It is not the problem to drive withouth the breaks … </a:t>
            </a:r>
          </a:p>
          <a:p>
            <a:pPr algn="just">
              <a:lnSpc>
                <a:spcPts val="3240"/>
              </a:lnSpc>
              <a:spcAft>
                <a:spcPts val="600"/>
              </a:spcAft>
            </a:pPr>
            <a:r>
              <a:rPr lang="en-SI" sz="3200" i="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The problem is to stop.</a:t>
            </a:r>
            <a:endParaRPr lang="en-SI" sz="2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poster, graphic design, illustration&#10;&#10;Description automatically generated">
            <a:extLst>
              <a:ext uri="{FF2B5EF4-FFF2-40B4-BE49-F238E27FC236}">
                <a16:creationId xmlns:a16="http://schemas.microsoft.com/office/drawing/2014/main" id="{1198BCF5-4E0B-426A-035E-9C5746C78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3" y="386957"/>
            <a:ext cx="2810138" cy="6087076"/>
          </a:xfrm>
          <a:prstGeom prst="rect">
            <a:avLst/>
          </a:prstGeom>
        </p:spPr>
      </p:pic>
      <p:sp>
        <p:nvSpPr>
          <p:cNvPr id="7" name="TextBox 6">
            <a:extLst>
              <a:ext uri="{FF2B5EF4-FFF2-40B4-BE49-F238E27FC236}">
                <a16:creationId xmlns:a16="http://schemas.microsoft.com/office/drawing/2014/main" id="{B1C37333-EB62-9907-8CDA-70E5EC632C07}"/>
              </a:ext>
            </a:extLst>
          </p:cNvPr>
          <p:cNvSpPr txBox="1"/>
          <p:nvPr/>
        </p:nvSpPr>
        <p:spPr>
          <a:xfrm>
            <a:off x="1628900" y="5454740"/>
            <a:ext cx="3321127" cy="738664"/>
          </a:xfrm>
          <a:prstGeom prst="rect">
            <a:avLst/>
          </a:prstGeom>
          <a:noFill/>
        </p:spPr>
        <p:txBody>
          <a:bodyPr wrap="square">
            <a:spAutoFit/>
          </a:bodyPr>
          <a:lstStyle/>
          <a:p>
            <a:r>
              <a:rPr lang="en-GB" sz="1400" dirty="0">
                <a:solidFill>
                  <a:schemeClr val="bg1"/>
                </a:solidFill>
                <a:hlinkClick r:id="rId3">
                  <a:extLst>
                    <a:ext uri="{A12FA001-AC4F-418D-AE19-62706E023703}">
                      <ahyp:hlinkClr xmlns:ahyp="http://schemas.microsoft.com/office/drawing/2018/hyperlinkcolor" val="tx"/>
                    </a:ext>
                  </a:extLst>
                </a:hlinkClick>
              </a:rPr>
              <a:t>Source: Diplomacy and commerce exhibition-alan-ford-running-a-lap-of-honor-in-the-museum-of-yugoslavia</a:t>
            </a:r>
            <a:endParaRPr lang="en-GB" sz="1400" dirty="0">
              <a:solidFill>
                <a:schemeClr val="bg1"/>
              </a:solidFill>
            </a:endParaRPr>
          </a:p>
        </p:txBody>
      </p:sp>
      <p:sp>
        <p:nvSpPr>
          <p:cNvPr id="2" name="TextBox 1">
            <a:extLst>
              <a:ext uri="{FF2B5EF4-FFF2-40B4-BE49-F238E27FC236}">
                <a16:creationId xmlns:a16="http://schemas.microsoft.com/office/drawing/2014/main" id="{298A0F6B-40BB-24FD-761F-F597B8A4B32C}"/>
              </a:ext>
            </a:extLst>
          </p:cNvPr>
          <p:cNvSpPr txBox="1"/>
          <p:nvPr/>
        </p:nvSpPr>
        <p:spPr>
          <a:xfrm>
            <a:off x="908462" y="251376"/>
            <a:ext cx="4251367" cy="1508166"/>
          </a:xfrm>
          <a:prstGeom prst="rect">
            <a:avLst/>
          </a:prstGeom>
          <a:solidFill>
            <a:schemeClr val="bg1"/>
          </a:solidFill>
        </p:spPr>
        <p:txBody>
          <a:bodyPr wrap="square" lIns="0" tIns="0" rIns="0" bIns="0" rtlCol="0">
            <a:spAutoFit/>
          </a:bodyPr>
          <a:lstStyle/>
          <a:p>
            <a:pPr marL="285750" indent="-285750" algn="l">
              <a:buFont typeface="Wingdings" panose="05000000000000000000" pitchFamily="2" charset="2"/>
              <a:buChar char="§"/>
            </a:pPr>
            <a:endParaRPr lang="en-GB" sz="1600" dirty="0"/>
          </a:p>
        </p:txBody>
      </p:sp>
      <p:sp>
        <p:nvSpPr>
          <p:cNvPr id="4" name="TextBox 3">
            <a:extLst>
              <a:ext uri="{FF2B5EF4-FFF2-40B4-BE49-F238E27FC236}">
                <a16:creationId xmlns:a16="http://schemas.microsoft.com/office/drawing/2014/main" id="{2554B51C-AEEE-2002-43FC-95394AB0078D}"/>
              </a:ext>
            </a:extLst>
          </p:cNvPr>
          <p:cNvSpPr txBox="1"/>
          <p:nvPr/>
        </p:nvSpPr>
        <p:spPr>
          <a:xfrm>
            <a:off x="404733" y="570119"/>
            <a:ext cx="11372537" cy="707886"/>
          </a:xfrm>
          <a:prstGeom prst="rect">
            <a:avLst/>
          </a:prstGeom>
          <a:noFill/>
        </p:spPr>
        <p:txBody>
          <a:bodyPr wrap="square" rtlCol="0">
            <a:spAutoFit/>
          </a:bodyPr>
          <a:lstStyle/>
          <a:p>
            <a:pPr algn="ctr"/>
            <a:r>
              <a:rPr lang="en-GB" sz="4000" i="1" dirty="0">
                <a:solidFill>
                  <a:srgbClr val="002060"/>
                </a:solidFill>
                <a:cs typeface="Arial"/>
              </a:rPr>
              <a:t>Starting with wisdom from my former country …</a:t>
            </a:r>
          </a:p>
        </p:txBody>
      </p:sp>
    </p:spTree>
    <p:extLst>
      <p:ext uri="{BB962C8B-B14F-4D97-AF65-F5344CB8AC3E}">
        <p14:creationId xmlns:p14="http://schemas.microsoft.com/office/powerpoint/2010/main" val="31308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dirty="0"/>
          </a:p>
        </p:txBody>
      </p:sp>
      <p:sp>
        <p:nvSpPr>
          <p:cNvPr id="6" name="Title 2"/>
          <p:cNvSpPr txBox="1">
            <a:spLocks/>
          </p:cNvSpPr>
          <p:nvPr/>
        </p:nvSpPr>
        <p:spPr>
          <a:xfrm>
            <a:off x="1094503" y="1259985"/>
            <a:ext cx="10079341" cy="425412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GB" sz="4000" b="0" i="1" dirty="0">
                <a:solidFill>
                  <a:srgbClr val="002060"/>
                </a:solidFill>
                <a:effectLst/>
                <a:latin typeface="+mn-lt"/>
              </a:rPr>
              <a:t>The concept of growth</a:t>
            </a:r>
          </a:p>
          <a:p>
            <a:pPr marL="0" indent="0" algn="ctr">
              <a:lnSpc>
                <a:spcPts val="2000"/>
              </a:lnSpc>
              <a:buNone/>
            </a:pPr>
            <a:endParaRPr lang="en-GB" sz="3600" b="0" i="1" dirty="0">
              <a:solidFill>
                <a:srgbClr val="C00000"/>
              </a:solidFill>
              <a:effectLst/>
              <a:latin typeface="+mn-lt"/>
            </a:endParaRPr>
          </a:p>
          <a:p>
            <a:pPr marL="0" indent="0" algn="l">
              <a:buNone/>
            </a:pPr>
            <a:r>
              <a:rPr lang="en-GB" sz="3000" b="0" i="1" dirty="0">
                <a:solidFill>
                  <a:schemeClr val="tx1"/>
                </a:solidFill>
                <a:effectLst/>
                <a:latin typeface="+mn-lt"/>
              </a:rPr>
              <a:t>Key challenge is how to </a:t>
            </a:r>
            <a:r>
              <a:rPr lang="en-GB" sz="3000" b="0" i="1" dirty="0">
                <a:solidFill>
                  <a:srgbClr val="C00000"/>
                </a:solidFill>
                <a:effectLst/>
                <a:latin typeface="+mn-lt"/>
              </a:rPr>
              <a:t>shift from an economic system based on the notion of unlimited growth to one that is both ecologically sustainable and socially just</a:t>
            </a:r>
            <a:r>
              <a:rPr lang="en-GB" sz="3000" b="0" i="1" dirty="0">
                <a:solidFill>
                  <a:schemeClr val="tx1"/>
                </a:solidFill>
                <a:effectLst/>
                <a:latin typeface="+mn-lt"/>
              </a:rPr>
              <a:t>. </a:t>
            </a:r>
          </a:p>
          <a:p>
            <a:pPr marL="0" indent="0" algn="l">
              <a:buNone/>
            </a:pPr>
            <a:r>
              <a:rPr lang="en-GB" sz="3000" b="0" i="1" dirty="0">
                <a:solidFill>
                  <a:schemeClr val="tx1"/>
                </a:solidFill>
                <a:effectLst/>
                <a:latin typeface="+mn-lt"/>
              </a:rPr>
              <a:t>‘No growth’ is not the answer. Growth is a central characteristic of all life; a society, or economy, that does not grow will die sooner or later. Growth in nature, however, is not linear and unlimited. </a:t>
            </a:r>
            <a:endParaRPr lang="en-SI" sz="3000" b="0" i="1" dirty="0">
              <a:solidFill>
                <a:schemeClr val="tx1"/>
              </a:solidFill>
              <a:effectLst/>
              <a:latin typeface="+mn-lt"/>
            </a:endParaRPr>
          </a:p>
        </p:txBody>
      </p:sp>
    </p:spTree>
    <p:extLst>
      <p:ext uri="{BB962C8B-B14F-4D97-AF65-F5344CB8AC3E}">
        <p14:creationId xmlns:p14="http://schemas.microsoft.com/office/powerpoint/2010/main" val="654110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dirty="0"/>
          </a:p>
        </p:txBody>
      </p:sp>
      <p:sp>
        <p:nvSpPr>
          <p:cNvPr id="6" name="Title 2"/>
          <p:cNvSpPr txBox="1">
            <a:spLocks/>
          </p:cNvSpPr>
          <p:nvPr/>
        </p:nvSpPr>
        <p:spPr>
          <a:xfrm>
            <a:off x="1080656" y="636534"/>
            <a:ext cx="10266219" cy="5625721"/>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GB" sz="4000" b="0" i="1" dirty="0">
                <a:solidFill>
                  <a:srgbClr val="002060"/>
                </a:solidFill>
                <a:effectLst/>
                <a:latin typeface="+mn-lt"/>
              </a:rPr>
              <a:t>The concept of growth - where is the problem?</a:t>
            </a:r>
          </a:p>
          <a:p>
            <a:pPr marL="0" indent="0" algn="l">
              <a:buNone/>
            </a:pPr>
            <a:endParaRPr lang="en-GB" sz="3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r>
              <a:rPr lang="en-GB" sz="3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a:t>
            </a:r>
            <a:r>
              <a:rPr lang="en-GB" sz="3200" b="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linear view of economic development</a:t>
            </a:r>
            <a:r>
              <a:rPr lang="en-GB" sz="3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as used by most mainstream and corporate economists and politicians, </a:t>
            </a:r>
            <a:r>
              <a:rPr lang="en-GB" sz="3200" b="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corresponds to the narrow quantitative concept</a:t>
            </a:r>
            <a:r>
              <a:rPr lang="en-GB" sz="3200" b="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economic growth (GDP), while the biological and ecological sense of development corresponds to the notion of qualitative growth (wellbeing). </a:t>
            </a:r>
          </a:p>
          <a:p>
            <a:pPr marL="0" indent="0" algn="l">
              <a:buNone/>
            </a:pPr>
            <a:r>
              <a:rPr lang="en-GB" sz="3200" b="0" i="1" dirty="0">
                <a:solidFill>
                  <a:srgbClr val="C00000"/>
                </a:solidFill>
                <a:effectLst/>
                <a:latin typeface="+mn-lt"/>
                <a:ea typeface="Aptos" panose="020B0004020202020204" pitchFamily="34" charset="0"/>
              </a:rPr>
              <a:t>Humans</a:t>
            </a:r>
            <a:r>
              <a:rPr lang="en-GB" sz="3200" b="0" i="1" dirty="0">
                <a:solidFill>
                  <a:schemeClr val="tx1"/>
                </a:solidFill>
                <a:effectLst/>
                <a:latin typeface="+mn-lt"/>
                <a:ea typeface="Aptos" panose="020B0004020202020204" pitchFamily="34" charset="0"/>
              </a:rPr>
              <a:t>, are in a way the result of this qualitative growth in nature based on evolutionary developments. It would be paradoxical if we would be also the reason to its end. </a:t>
            </a:r>
            <a:endParaRPr lang="en-SI" sz="3200" b="0"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69139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F77A1-F70F-6F11-92EF-DF8FD12F125D}"/>
              </a:ext>
            </a:extLst>
          </p:cNvPr>
          <p:cNvSpPr txBox="1"/>
          <p:nvPr/>
        </p:nvSpPr>
        <p:spPr>
          <a:xfrm>
            <a:off x="1039091" y="1379902"/>
            <a:ext cx="10054861" cy="5021888"/>
          </a:xfrm>
          <a:prstGeom prst="rect">
            <a:avLst/>
          </a:prstGeom>
          <a:noFill/>
        </p:spPr>
        <p:txBody>
          <a:bodyPr wrap="square">
            <a:spAutoFit/>
          </a:bodyPr>
          <a:lstStyle/>
          <a:p>
            <a:pPr algn="just">
              <a:lnSpc>
                <a:spcPct val="115000"/>
              </a:lnSpc>
              <a:spcAft>
                <a:spcPts val="800"/>
              </a:spcAft>
            </a:pPr>
            <a:r>
              <a:rPr lang="en-GB" sz="2600" b="1" i="1" kern="100" dirty="0">
                <a:effectLst/>
                <a:latin typeface="Calibri" panose="020F0502020204030204" pitchFamily="34" charset="0"/>
                <a:ea typeface="Aptos" panose="020B0004020202020204" pitchFamily="34" charset="0"/>
                <a:cs typeface="Times New Roman" panose="02020603050405020304" pitchFamily="18" charset="0"/>
              </a:rPr>
              <a:t>How can in </a:t>
            </a:r>
            <a:r>
              <a:rPr lang="en-GB" sz="2600" b="1" i="1" kern="100" dirty="0">
                <a:solidFill>
                  <a:srgbClr val="C00000"/>
                </a:solidFill>
                <a:effectLst/>
                <a:latin typeface="Calibri" panose="020F0502020204030204" pitchFamily="34" charset="0"/>
                <a:ea typeface="Aptos" panose="020B0004020202020204" pitchFamily="34" charset="0"/>
                <a:cs typeface="Times New Roman" panose="02020603050405020304" pitchFamily="18" charset="0"/>
              </a:rPr>
              <a:t>policy making </a:t>
            </a:r>
            <a:r>
              <a:rPr lang="en-GB" sz="2600" b="1" i="1" kern="100" dirty="0">
                <a:effectLst/>
                <a:latin typeface="Calibri" panose="020F0502020204030204" pitchFamily="34" charset="0"/>
                <a:ea typeface="Aptos" panose="020B0004020202020204" pitchFamily="34" charset="0"/>
                <a:cs typeface="Times New Roman" panose="02020603050405020304" pitchFamily="18" charset="0"/>
              </a:rPr>
              <a:t>one impact the desired future developments in economy and society? </a:t>
            </a:r>
          </a:p>
          <a:p>
            <a:pPr algn="just">
              <a:lnSpc>
                <a:spcPct val="115000"/>
              </a:lnSpc>
              <a:spcAft>
                <a:spcPts val="800"/>
              </a:spcAft>
            </a:pPr>
            <a:r>
              <a:rPr lang="en-GB" sz="2800" i="1" kern="100" dirty="0">
                <a:solidFill>
                  <a:srgbClr val="C00000"/>
                </a:solidFill>
                <a:ea typeface="Aptos" panose="020B0004020202020204" pitchFamily="34" charset="0"/>
                <a:cs typeface="Times New Roman" panose="02020603050405020304" pitchFamily="18" charset="0"/>
              </a:rPr>
              <a:t>Simplified one has two options - market signals or regulation. </a:t>
            </a:r>
            <a:endParaRPr lang="en-GB" sz="2600" b="1" i="1" kern="100" dirty="0">
              <a:solidFill>
                <a:srgbClr val="C00000"/>
              </a:solidFill>
              <a:effectLst/>
              <a:latin typeface="Calibri" panose="020F0502020204030204" pitchFamily="34" charset="0"/>
              <a:ea typeface="Aptos" panose="020B0004020202020204" pitchFamily="34" charset="0"/>
              <a:cs typeface="Times New Roman" panose="02020603050405020304" pitchFamily="18" charset="0"/>
            </a:endParaRPr>
          </a:p>
          <a:p>
            <a:pPr algn="just">
              <a:spcAft>
                <a:spcPts val="600"/>
              </a:spcAft>
            </a:pPr>
            <a:r>
              <a:rPr lang="en-GB" sz="2300" i="1" kern="100" dirty="0">
                <a:solidFill>
                  <a:srgbClr val="C00000"/>
                </a:solidFill>
                <a:ea typeface="Aptos" panose="020B0004020202020204" pitchFamily="34" charset="0"/>
                <a:cs typeface="Times New Roman" panose="02020603050405020304" pitchFamily="18" charset="0"/>
              </a:rPr>
              <a:t>M</a:t>
            </a:r>
            <a:r>
              <a:rPr lang="en-GB" sz="2300" i="1" dirty="0">
                <a:solidFill>
                  <a:srgbClr val="C00000"/>
                </a:solidFill>
                <a:effectLst/>
                <a:ea typeface="Arial" panose="020B0604020202020204" pitchFamily="34" charset="0"/>
              </a:rPr>
              <a:t>arket signals </a:t>
            </a:r>
            <a:r>
              <a:rPr lang="en-GB" sz="2300" i="1" dirty="0">
                <a:solidFill>
                  <a:srgbClr val="000000"/>
                </a:solidFill>
                <a:effectLst/>
                <a:ea typeface="Arial" panose="020B0604020202020204" pitchFamily="34" charset="0"/>
              </a:rPr>
              <a:t>are leading consumers and producers’ behaviour. </a:t>
            </a:r>
            <a:r>
              <a:rPr lang="en-GB" sz="2300" i="1" dirty="0">
                <a:effectLst/>
                <a:ea typeface="Calibri" panose="020F0502020204030204" pitchFamily="34" charset="0"/>
              </a:rPr>
              <a:t>Our current system does not incentivize sustainable resource use, in fact quite the opposite. </a:t>
            </a:r>
            <a:r>
              <a:rPr lang="en-GB" sz="2400" i="1" dirty="0">
                <a:effectLst/>
                <a:latin typeface="+mj-lt"/>
                <a:ea typeface="Calibri" panose="020F0502020204030204" pitchFamily="34" charset="0"/>
              </a:rPr>
              <a:t>We should stop signalling producers that </a:t>
            </a:r>
            <a:r>
              <a:rPr lang="en-GB" sz="2400" i="1" dirty="0">
                <a:ea typeface="Calibri" panose="020F0502020204030204" pitchFamily="34" charset="0"/>
              </a:rPr>
              <a:t>extraction based economic success is most profitable </a:t>
            </a:r>
            <a:r>
              <a:rPr lang="en-GB" sz="2300" i="1" dirty="0">
                <a:solidFill>
                  <a:srgbClr val="000000"/>
                </a:solidFill>
                <a:effectLst/>
                <a:ea typeface="Arial" panose="020B0604020202020204" pitchFamily="34" charset="0"/>
              </a:rPr>
              <a:t>and avoid contradictory signals to consumers, to behave responsibly, but still routinely pay more if they do, instead of the reverse.</a:t>
            </a:r>
            <a:r>
              <a:rPr lang="en-GB" sz="2300" i="1" dirty="0">
                <a:effectLst/>
                <a:ea typeface="Calibri" panose="020F0502020204030204" pitchFamily="34" charset="0"/>
              </a:rPr>
              <a:t> </a:t>
            </a:r>
            <a:endParaRPr lang="en-GB" sz="2300" i="1" dirty="0">
              <a:effectLst/>
              <a:ea typeface="Arial" panose="020B0604020202020204" pitchFamily="34" charset="0"/>
            </a:endParaRPr>
          </a:p>
          <a:p>
            <a:pPr algn="just">
              <a:spcAft>
                <a:spcPts val="600"/>
              </a:spcAft>
            </a:pPr>
            <a:r>
              <a:rPr lang="en-GB" sz="2300" i="1" dirty="0">
                <a:solidFill>
                  <a:srgbClr val="C00000"/>
                </a:solidFill>
                <a:effectLst/>
                <a:ea typeface="Arial" panose="020B0604020202020204" pitchFamily="34" charset="0"/>
              </a:rPr>
              <a:t>To avoid over-regulation, </a:t>
            </a:r>
            <a:r>
              <a:rPr lang="en-GB" sz="2300" i="1" dirty="0">
                <a:solidFill>
                  <a:srgbClr val="000000"/>
                </a:solidFill>
                <a:effectLst/>
                <a:ea typeface="Arial" panose="020B0604020202020204" pitchFamily="34" charset="0"/>
              </a:rPr>
              <a:t>which is a frequent wish and remark of business representatives, we need in the first place to set market signals right. </a:t>
            </a:r>
            <a:r>
              <a:rPr lang="en-GB" sz="2300" i="1" kern="0" dirty="0">
                <a:solidFill>
                  <a:srgbClr val="000000"/>
                </a:solidFill>
                <a:effectLst/>
                <a:ea typeface="Arial" panose="020B0604020202020204" pitchFamily="34" charset="0"/>
              </a:rPr>
              <a:t>Sending policy signals one way, and market signals the other, is just creating confusion on the markets and leading to the resistance and lobbying by affected companies. </a:t>
            </a:r>
            <a:endParaRPr lang="en-GB" sz="2300" b="1" i="1" kern="100" dirty="0">
              <a:effectLs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8A89C4C-14A0-ED15-53FB-3DFF08E6727A}"/>
              </a:ext>
            </a:extLst>
          </p:cNvPr>
          <p:cNvSpPr txBox="1"/>
          <p:nvPr/>
        </p:nvSpPr>
        <p:spPr>
          <a:xfrm>
            <a:off x="1233050" y="440725"/>
            <a:ext cx="9860902" cy="646331"/>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3600" b="0" i="1" u="none" strike="noStrike" kern="1200" cap="none" spc="0" normalizeH="0" baseline="0" noProof="0" dirty="0">
                <a:ln>
                  <a:noFill/>
                </a:ln>
                <a:solidFill>
                  <a:srgbClr val="002060"/>
                </a:solidFill>
                <a:effectLst/>
                <a:uLnTx/>
                <a:uFillTx/>
                <a:latin typeface="Calibri"/>
                <a:ea typeface="Verdana" panose="020B0604030504040204" pitchFamily="34" charset="0"/>
              </a:rPr>
              <a:t>The role of Markets: Confusing market Signals</a:t>
            </a:r>
          </a:p>
        </p:txBody>
      </p:sp>
    </p:spTree>
    <p:extLst>
      <p:ext uri="{BB962C8B-B14F-4D97-AF65-F5344CB8AC3E}">
        <p14:creationId xmlns:p14="http://schemas.microsoft.com/office/powerpoint/2010/main" val="259437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9214E1-2058-C546-96BC-5FE523998ABB}"/>
              </a:ext>
            </a:extLst>
          </p:cNvPr>
          <p:cNvPicPr>
            <a:picLocks noChangeAspect="1"/>
          </p:cNvPicPr>
          <p:nvPr/>
        </p:nvPicPr>
        <p:blipFill>
          <a:blip r:embed="rId2" cstate="print"/>
          <a:stretch>
            <a:fillRect/>
          </a:stretch>
        </p:blipFill>
        <p:spPr>
          <a:xfrm>
            <a:off x="613110" y="1687205"/>
            <a:ext cx="5559944" cy="4169957"/>
          </a:xfrm>
          <a:prstGeom prst="rect">
            <a:avLst/>
          </a:prstGeom>
        </p:spPr>
      </p:pic>
      <p:sp>
        <p:nvSpPr>
          <p:cNvPr id="10" name="Oval 9">
            <a:extLst>
              <a:ext uri="{FF2B5EF4-FFF2-40B4-BE49-F238E27FC236}">
                <a16:creationId xmlns:a16="http://schemas.microsoft.com/office/drawing/2014/main" id="{1A59364E-471B-A742-BFE2-EBCBFF0E2D19}"/>
              </a:ext>
            </a:extLst>
          </p:cNvPr>
          <p:cNvSpPr/>
          <p:nvPr/>
        </p:nvSpPr>
        <p:spPr>
          <a:xfrm>
            <a:off x="6096000" y="1562830"/>
            <a:ext cx="4862947" cy="1499047"/>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Freeform 11">
            <a:extLst>
              <a:ext uri="{FF2B5EF4-FFF2-40B4-BE49-F238E27FC236}">
                <a16:creationId xmlns:a16="http://schemas.microsoft.com/office/drawing/2014/main" id="{C0415F6F-58B4-634C-A7CA-5D55191E2467}"/>
              </a:ext>
            </a:extLst>
          </p:cNvPr>
          <p:cNvSpPr/>
          <p:nvPr/>
        </p:nvSpPr>
        <p:spPr>
          <a:xfrm>
            <a:off x="5481055" y="4941461"/>
            <a:ext cx="6142903" cy="1211140"/>
          </a:xfrm>
          <a:custGeom>
            <a:avLst/>
            <a:gdLst>
              <a:gd name="connsiteX0" fmla="*/ 0 w 6142903"/>
              <a:gd name="connsiteY0" fmla="*/ 0 h 1211140"/>
              <a:gd name="connsiteX1" fmla="*/ 6142903 w 6142903"/>
              <a:gd name="connsiteY1" fmla="*/ 0 h 1211140"/>
              <a:gd name="connsiteX2" fmla="*/ 6142903 w 6142903"/>
              <a:gd name="connsiteY2" fmla="*/ 1211140 h 1211140"/>
              <a:gd name="connsiteX3" fmla="*/ 0 w 6142903"/>
              <a:gd name="connsiteY3" fmla="*/ 1211140 h 1211140"/>
              <a:gd name="connsiteX4" fmla="*/ 0 w 6142903"/>
              <a:gd name="connsiteY4" fmla="*/ 0 h 121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2903" h="1211140">
                <a:moveTo>
                  <a:pt x="0" y="0"/>
                </a:moveTo>
                <a:lnTo>
                  <a:pt x="6142903" y="0"/>
                </a:lnTo>
                <a:lnTo>
                  <a:pt x="6142903" y="1211140"/>
                </a:lnTo>
                <a:lnTo>
                  <a:pt x="0" y="1211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2800" i="1" kern="1200" dirty="0">
                <a:solidFill>
                  <a:schemeClr val="tx1"/>
                </a:solidFill>
              </a:rPr>
              <a:t>Economic, social and environmental (in)balance</a:t>
            </a:r>
          </a:p>
        </p:txBody>
      </p:sp>
      <p:sp>
        <p:nvSpPr>
          <p:cNvPr id="13" name="Freeform 12">
            <a:extLst>
              <a:ext uri="{FF2B5EF4-FFF2-40B4-BE49-F238E27FC236}">
                <a16:creationId xmlns:a16="http://schemas.microsoft.com/office/drawing/2014/main" id="{F4E319CF-23D2-5143-B065-72A6B6F41CC2}"/>
              </a:ext>
            </a:extLst>
          </p:cNvPr>
          <p:cNvSpPr/>
          <p:nvPr/>
        </p:nvSpPr>
        <p:spPr>
          <a:xfrm>
            <a:off x="7647705" y="3200429"/>
            <a:ext cx="1760591" cy="1606074"/>
          </a:xfrm>
          <a:custGeom>
            <a:avLst/>
            <a:gdLst>
              <a:gd name="connsiteX0" fmla="*/ 0 w 2012025"/>
              <a:gd name="connsiteY0" fmla="*/ 908355 h 1816710"/>
              <a:gd name="connsiteX1" fmla="*/ 1006013 w 2012025"/>
              <a:gd name="connsiteY1" fmla="*/ 0 h 1816710"/>
              <a:gd name="connsiteX2" fmla="*/ 2012026 w 2012025"/>
              <a:gd name="connsiteY2" fmla="*/ 908355 h 1816710"/>
              <a:gd name="connsiteX3" fmla="*/ 1006013 w 2012025"/>
              <a:gd name="connsiteY3" fmla="*/ 1816710 h 1816710"/>
              <a:gd name="connsiteX4" fmla="*/ 0 w 2012025"/>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025" h="1816710">
                <a:moveTo>
                  <a:pt x="0" y="908355"/>
                </a:moveTo>
                <a:cubicBezTo>
                  <a:pt x="0" y="406684"/>
                  <a:pt x="450407" y="0"/>
                  <a:pt x="1006013" y="0"/>
                </a:cubicBezTo>
                <a:cubicBezTo>
                  <a:pt x="1561619" y="0"/>
                  <a:pt x="2012026" y="406684"/>
                  <a:pt x="2012026" y="908355"/>
                </a:cubicBezTo>
                <a:cubicBezTo>
                  <a:pt x="2012026" y="1410026"/>
                  <a:pt x="1561619" y="1816710"/>
                  <a:pt x="1006013" y="1816710"/>
                </a:cubicBezTo>
                <a:cubicBezTo>
                  <a:pt x="450407"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054" tIns="291451" rIns="320054" bIns="291451" numCol="1" spcCol="1270" anchor="ctr" anchorCtr="0">
            <a:noAutofit/>
          </a:bodyPr>
          <a:lstStyle/>
          <a:p>
            <a:pPr marL="0" lvl="0" indent="0" algn="ctr" defTabSz="889000">
              <a:lnSpc>
                <a:spcPct val="90000"/>
              </a:lnSpc>
              <a:spcBef>
                <a:spcPct val="0"/>
              </a:spcBef>
              <a:spcAft>
                <a:spcPct val="35000"/>
              </a:spcAft>
              <a:buNone/>
            </a:pPr>
            <a:r>
              <a:rPr lang="en-US" sz="2000" i="1" kern="1200">
                <a:solidFill>
                  <a:srgbClr val="FFFF00"/>
                </a:solidFill>
              </a:rPr>
              <a:t>Natural capital not valued</a:t>
            </a:r>
          </a:p>
        </p:txBody>
      </p:sp>
      <p:sp>
        <p:nvSpPr>
          <p:cNvPr id="14" name="Freeform 13">
            <a:extLst>
              <a:ext uri="{FF2B5EF4-FFF2-40B4-BE49-F238E27FC236}">
                <a16:creationId xmlns:a16="http://schemas.microsoft.com/office/drawing/2014/main" id="{C30690BB-A446-AA4B-89AB-A9558514CB0E}"/>
              </a:ext>
            </a:extLst>
          </p:cNvPr>
          <p:cNvSpPr/>
          <p:nvPr/>
        </p:nvSpPr>
        <p:spPr>
          <a:xfrm>
            <a:off x="6499871" y="1715240"/>
            <a:ext cx="1760591" cy="1735792"/>
          </a:xfrm>
          <a:custGeom>
            <a:avLst/>
            <a:gdLst>
              <a:gd name="connsiteX0" fmla="*/ 0 w 2046778"/>
              <a:gd name="connsiteY0" fmla="*/ 908355 h 1816710"/>
              <a:gd name="connsiteX1" fmla="*/ 1023389 w 2046778"/>
              <a:gd name="connsiteY1" fmla="*/ 0 h 1816710"/>
              <a:gd name="connsiteX2" fmla="*/ 2046778 w 2046778"/>
              <a:gd name="connsiteY2" fmla="*/ 908355 h 1816710"/>
              <a:gd name="connsiteX3" fmla="*/ 1023389 w 2046778"/>
              <a:gd name="connsiteY3" fmla="*/ 1816710 h 1816710"/>
              <a:gd name="connsiteX4" fmla="*/ 0 w 2046778"/>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778" h="1816710">
                <a:moveTo>
                  <a:pt x="0" y="908355"/>
                </a:moveTo>
                <a:cubicBezTo>
                  <a:pt x="0" y="406684"/>
                  <a:pt x="458187" y="0"/>
                  <a:pt x="1023389" y="0"/>
                </a:cubicBezTo>
                <a:cubicBezTo>
                  <a:pt x="1588591" y="0"/>
                  <a:pt x="2046778" y="406684"/>
                  <a:pt x="2046778" y="908355"/>
                </a:cubicBezTo>
                <a:cubicBezTo>
                  <a:pt x="2046778" y="1410026"/>
                  <a:pt x="1588591" y="1816710"/>
                  <a:pt x="1023389" y="1816710"/>
                </a:cubicBezTo>
                <a:cubicBezTo>
                  <a:pt x="458187"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5144" tIns="291451" rIns="325144" bIns="291451" numCol="1" spcCol="1270" anchor="ctr" anchorCtr="0">
            <a:noAutofit/>
          </a:bodyPr>
          <a:lstStyle/>
          <a:p>
            <a:pPr marL="0" lvl="0" indent="0" algn="ctr" defTabSz="889000">
              <a:lnSpc>
                <a:spcPct val="90000"/>
              </a:lnSpc>
              <a:spcBef>
                <a:spcPct val="0"/>
              </a:spcBef>
              <a:spcAft>
                <a:spcPct val="35000"/>
              </a:spcAft>
              <a:buNone/>
            </a:pPr>
            <a:r>
              <a:rPr lang="en-US" sz="1700" i="1" kern="1200" dirty="0">
                <a:solidFill>
                  <a:srgbClr val="FFFF00"/>
                </a:solidFill>
              </a:rPr>
              <a:t>Human capital undervalued</a:t>
            </a:r>
          </a:p>
        </p:txBody>
      </p:sp>
      <p:sp>
        <p:nvSpPr>
          <p:cNvPr id="15" name="Freeform 14">
            <a:extLst>
              <a:ext uri="{FF2B5EF4-FFF2-40B4-BE49-F238E27FC236}">
                <a16:creationId xmlns:a16="http://schemas.microsoft.com/office/drawing/2014/main" id="{BA8EB147-27DD-6F4C-BB23-101916759F0A}"/>
              </a:ext>
            </a:extLst>
          </p:cNvPr>
          <p:cNvSpPr/>
          <p:nvPr/>
        </p:nvSpPr>
        <p:spPr>
          <a:xfrm>
            <a:off x="8705898" y="1715240"/>
            <a:ext cx="1763736" cy="1687704"/>
          </a:xfrm>
          <a:custGeom>
            <a:avLst/>
            <a:gdLst>
              <a:gd name="connsiteX0" fmla="*/ 0 w 2023179"/>
              <a:gd name="connsiteY0" fmla="*/ 908355 h 1816710"/>
              <a:gd name="connsiteX1" fmla="*/ 1011590 w 2023179"/>
              <a:gd name="connsiteY1" fmla="*/ 0 h 1816710"/>
              <a:gd name="connsiteX2" fmla="*/ 2023180 w 2023179"/>
              <a:gd name="connsiteY2" fmla="*/ 908355 h 1816710"/>
              <a:gd name="connsiteX3" fmla="*/ 1011590 w 2023179"/>
              <a:gd name="connsiteY3" fmla="*/ 1816710 h 1816710"/>
              <a:gd name="connsiteX4" fmla="*/ 0 w 2023179"/>
              <a:gd name="connsiteY4" fmla="*/ 908355 h 18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79" h="1816710">
                <a:moveTo>
                  <a:pt x="0" y="908355"/>
                </a:moveTo>
                <a:cubicBezTo>
                  <a:pt x="0" y="406684"/>
                  <a:pt x="452904" y="0"/>
                  <a:pt x="1011590" y="0"/>
                </a:cubicBezTo>
                <a:cubicBezTo>
                  <a:pt x="1570276" y="0"/>
                  <a:pt x="2023180" y="406684"/>
                  <a:pt x="2023180" y="908355"/>
                </a:cubicBezTo>
                <a:cubicBezTo>
                  <a:pt x="2023180" y="1410026"/>
                  <a:pt x="1570276" y="1816710"/>
                  <a:pt x="1011590" y="1816710"/>
                </a:cubicBezTo>
                <a:cubicBezTo>
                  <a:pt x="452904" y="1816710"/>
                  <a:pt x="0" y="1410026"/>
                  <a:pt x="0" y="90835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1688" tIns="291451" rIns="321688" bIns="291451" numCol="1" spcCol="1270" anchor="ctr" anchorCtr="0">
            <a:noAutofit/>
          </a:bodyPr>
          <a:lstStyle/>
          <a:p>
            <a:pPr marL="0" lvl="0" indent="0" algn="ctr" defTabSz="889000">
              <a:lnSpc>
                <a:spcPct val="90000"/>
              </a:lnSpc>
              <a:spcBef>
                <a:spcPct val="0"/>
              </a:spcBef>
              <a:spcAft>
                <a:spcPct val="35000"/>
              </a:spcAft>
              <a:buNone/>
            </a:pPr>
            <a:r>
              <a:rPr lang="en-US" i="1" kern="1200" dirty="0">
                <a:solidFill>
                  <a:srgbClr val="FFFF00"/>
                </a:solidFill>
              </a:rPr>
              <a:t>Production capital overvalued</a:t>
            </a:r>
          </a:p>
        </p:txBody>
      </p:sp>
      <p:sp>
        <p:nvSpPr>
          <p:cNvPr id="16" name="Shape 15">
            <a:extLst>
              <a:ext uri="{FF2B5EF4-FFF2-40B4-BE49-F238E27FC236}">
                <a16:creationId xmlns:a16="http://schemas.microsoft.com/office/drawing/2014/main" id="{920AAAA3-24FA-DF46-8BE2-C311E25450A4}"/>
              </a:ext>
            </a:extLst>
          </p:cNvPr>
          <p:cNvSpPr/>
          <p:nvPr/>
        </p:nvSpPr>
        <p:spPr>
          <a:xfrm>
            <a:off x="5913759" y="1384366"/>
            <a:ext cx="5207903" cy="372797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9" name="Rectangle 18">
            <a:extLst>
              <a:ext uri="{FF2B5EF4-FFF2-40B4-BE49-F238E27FC236}">
                <a16:creationId xmlns:a16="http://schemas.microsoft.com/office/drawing/2014/main" id="{424936BF-3154-3749-B6D3-19B136B46F50}"/>
              </a:ext>
            </a:extLst>
          </p:cNvPr>
          <p:cNvSpPr/>
          <p:nvPr/>
        </p:nvSpPr>
        <p:spPr>
          <a:xfrm>
            <a:off x="620023" y="767725"/>
            <a:ext cx="5207903" cy="954107"/>
          </a:xfrm>
          <a:prstGeom prst="rect">
            <a:avLst/>
          </a:prstGeom>
        </p:spPr>
        <p:txBody>
          <a:bodyPr wrap="square">
            <a:spAutoFit/>
          </a:bodyPr>
          <a:lstStyle/>
          <a:p>
            <a:pPr algn="ctr"/>
            <a:r>
              <a:rPr lang="sl-SI" sz="2800" i="1" dirty="0">
                <a:solidFill>
                  <a:srgbClr val="000000"/>
                </a:solidFill>
                <a:cs typeface="Arial"/>
              </a:rPr>
              <a:t>Producers/Consumers </a:t>
            </a:r>
          </a:p>
          <a:p>
            <a:pPr algn="ctr"/>
            <a:r>
              <a:rPr lang="sl-SI" sz="2800" i="1" dirty="0">
                <a:solidFill>
                  <a:srgbClr val="000000"/>
                </a:solidFill>
                <a:cs typeface="Arial"/>
              </a:rPr>
              <a:t>Rational Behaviour</a:t>
            </a:r>
          </a:p>
        </p:txBody>
      </p:sp>
      <p:sp>
        <p:nvSpPr>
          <p:cNvPr id="20" name="Rectangle 19">
            <a:extLst>
              <a:ext uri="{FF2B5EF4-FFF2-40B4-BE49-F238E27FC236}">
                <a16:creationId xmlns:a16="http://schemas.microsoft.com/office/drawing/2014/main" id="{CAF7A359-7464-A549-B097-62AA8B74EE2B}"/>
              </a:ext>
            </a:extLst>
          </p:cNvPr>
          <p:cNvSpPr/>
          <p:nvPr/>
        </p:nvSpPr>
        <p:spPr>
          <a:xfrm>
            <a:off x="5115859" y="809286"/>
            <a:ext cx="6626882" cy="523220"/>
          </a:xfrm>
          <a:prstGeom prst="rect">
            <a:avLst/>
          </a:prstGeom>
        </p:spPr>
        <p:txBody>
          <a:bodyPr wrap="square">
            <a:spAutoFit/>
          </a:bodyPr>
          <a:lstStyle/>
          <a:p>
            <a:pPr algn="ctr"/>
            <a:r>
              <a:rPr lang="sl-SI" sz="2800" i="1" dirty="0">
                <a:solidFill>
                  <a:srgbClr val="000000"/>
                </a:solidFill>
                <a:cs typeface="Arial"/>
              </a:rPr>
              <a:t>Market Economy</a:t>
            </a:r>
          </a:p>
        </p:txBody>
      </p:sp>
      <p:sp>
        <p:nvSpPr>
          <p:cNvPr id="21" name="Down Arrow 20">
            <a:extLst>
              <a:ext uri="{FF2B5EF4-FFF2-40B4-BE49-F238E27FC236}">
                <a16:creationId xmlns:a16="http://schemas.microsoft.com/office/drawing/2014/main" id="{1644E998-0C9B-4542-89A9-E73BDE4A11C3}"/>
              </a:ext>
            </a:extLst>
          </p:cNvPr>
          <p:cNvSpPr/>
          <p:nvPr/>
        </p:nvSpPr>
        <p:spPr>
          <a:xfrm flipV="1">
            <a:off x="1084193" y="4003949"/>
            <a:ext cx="611392" cy="1039096"/>
          </a:xfrm>
          <a:prstGeom prst="downArrow">
            <a:avLst>
              <a:gd name="adj1" fmla="val 50000"/>
              <a:gd name="adj2" fmla="val 5495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AutoShape 2">
            <a:extLst>
              <a:ext uri="{FF2B5EF4-FFF2-40B4-BE49-F238E27FC236}">
                <a16:creationId xmlns:a16="http://schemas.microsoft.com/office/drawing/2014/main" id="{5BA6DAB2-EF37-556C-2382-FC10A04B7809}"/>
              </a:ext>
            </a:extLst>
          </p:cNvPr>
          <p:cNvSpPr>
            <a:spLocks noChangeAspect="1" noChangeArrowheads="1"/>
          </p:cNvSpPr>
          <p:nvPr/>
        </p:nvSpPr>
        <p:spPr bwMode="auto">
          <a:xfrm>
            <a:off x="5832760" y="35814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0F7EDDD1-BC5F-BBEA-FFB8-B33EA706EA2B}"/>
              </a:ext>
            </a:extLst>
          </p:cNvPr>
          <p:cNvSpPr txBox="1"/>
          <p:nvPr/>
        </p:nvSpPr>
        <p:spPr>
          <a:xfrm>
            <a:off x="1233050" y="163631"/>
            <a:ext cx="9860902" cy="646331"/>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3600" b="0" i="1" u="none" strike="noStrike" kern="1200" cap="none" spc="0" normalizeH="0" baseline="0" noProof="0" dirty="0">
                <a:ln>
                  <a:noFill/>
                </a:ln>
                <a:solidFill>
                  <a:srgbClr val="002060"/>
                </a:solidFill>
                <a:effectLst/>
                <a:uLnTx/>
                <a:uFillTx/>
                <a:latin typeface="Calibri"/>
                <a:ea typeface="Verdana" panose="020B0604030504040204" pitchFamily="34" charset="0"/>
              </a:rPr>
              <a:t>The role of Markets: Confusing market Signals</a:t>
            </a:r>
          </a:p>
        </p:txBody>
      </p:sp>
      <p:sp>
        <p:nvSpPr>
          <p:cNvPr id="3" name="TextBox 2">
            <a:extLst>
              <a:ext uri="{FF2B5EF4-FFF2-40B4-BE49-F238E27FC236}">
                <a16:creationId xmlns:a16="http://schemas.microsoft.com/office/drawing/2014/main" id="{C18E6A52-98AA-30C3-32C6-8638B1897F50}"/>
              </a:ext>
            </a:extLst>
          </p:cNvPr>
          <p:cNvSpPr txBox="1"/>
          <p:nvPr/>
        </p:nvSpPr>
        <p:spPr>
          <a:xfrm>
            <a:off x="691304" y="6037282"/>
            <a:ext cx="10988076" cy="461665"/>
          </a:xfrm>
          <a:prstGeom prst="rect">
            <a:avLst/>
          </a:prstGeom>
          <a:noFill/>
        </p:spPr>
        <p:txBody>
          <a:bodyPr wrap="square" rtlCol="0">
            <a:spAutoFit/>
          </a:bodyPr>
          <a:lstStyle/>
          <a:p>
            <a:pPr algn="ctr"/>
            <a:r>
              <a:rPr lang="en-GB" sz="2400" i="1" dirty="0">
                <a:solidFill>
                  <a:srgbClr val="C00000"/>
                </a:solidFill>
              </a:rPr>
              <a:t>Pavan Sukhdev: ”Externalities are todays profits, tomorrow’s risks and future losses” </a:t>
            </a:r>
          </a:p>
        </p:txBody>
      </p:sp>
    </p:spTree>
    <p:extLst>
      <p:ext uri="{BB962C8B-B14F-4D97-AF65-F5344CB8AC3E}">
        <p14:creationId xmlns:p14="http://schemas.microsoft.com/office/powerpoint/2010/main" val="6088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ppt_x"/>
                                          </p:val>
                                        </p:tav>
                                        <p:tav tm="100000">
                                          <p:val>
                                            <p:strVal val="#ppt_x"/>
                                          </p:val>
                                        </p:tav>
                                      </p:tavLst>
                                    </p:anim>
                                    <p:anim calcmode="lin" valueType="num">
                                      <p:cBhvr additive="base">
                                        <p:cTn id="11"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21"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B7B1-A0CF-6B26-79D8-0F76682B8D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4CBDAD-3F62-B801-ECBA-C2B03D21390E}"/>
              </a:ext>
            </a:extLst>
          </p:cNvPr>
          <p:cNvSpPr txBox="1"/>
          <p:nvPr/>
        </p:nvSpPr>
        <p:spPr>
          <a:xfrm>
            <a:off x="689511" y="1507235"/>
            <a:ext cx="11027289" cy="4524315"/>
          </a:xfrm>
          <a:prstGeom prst="rect">
            <a:avLst/>
          </a:prstGeom>
          <a:noFill/>
        </p:spPr>
        <p:txBody>
          <a:bodyPr wrap="square">
            <a:spAutoFit/>
          </a:bodyPr>
          <a:lstStyle/>
          <a:p>
            <a:pPr algn="ctr"/>
            <a:r>
              <a:rPr lang="en-GB" sz="3200" i="1" dirty="0">
                <a:solidFill>
                  <a:srgbClr val="C00000"/>
                </a:solidFill>
              </a:rPr>
              <a:t>Fiscal Policy Example</a:t>
            </a:r>
          </a:p>
          <a:p>
            <a:r>
              <a:rPr lang="en-GB" sz="3200" b="1" i="1" dirty="0"/>
              <a:t>Power of taxes to change the direction of travel</a:t>
            </a:r>
            <a:r>
              <a:rPr lang="en-GB" sz="3200" i="1" dirty="0"/>
              <a:t> </a:t>
            </a:r>
          </a:p>
          <a:p>
            <a:r>
              <a:rPr lang="en-GB" sz="3200" i="1" dirty="0"/>
              <a:t>While keeping the budget in balance …</a:t>
            </a:r>
          </a:p>
          <a:p>
            <a:r>
              <a:rPr lang="en-GB" sz="3200" i="1" dirty="0"/>
              <a:t>taxing more the things we would like to see less, </a:t>
            </a:r>
          </a:p>
          <a:p>
            <a:r>
              <a:rPr lang="en-GB" sz="3200" i="1" dirty="0"/>
              <a:t>taxing less the things we would like to see more, </a:t>
            </a:r>
          </a:p>
          <a:p>
            <a:r>
              <a:rPr lang="en-GB" sz="3200" i="1" dirty="0"/>
              <a:t>using state subsidies and public procurement for public purposes and making transition possible and </a:t>
            </a:r>
          </a:p>
          <a:p>
            <a:r>
              <a:rPr lang="en-GB" sz="3200" i="1" dirty="0"/>
              <a:t>getting rid of tax havens, escape rooms for rich people and rich companies. </a:t>
            </a:r>
          </a:p>
        </p:txBody>
      </p:sp>
      <p:sp>
        <p:nvSpPr>
          <p:cNvPr id="3" name="TextBox 2">
            <a:extLst>
              <a:ext uri="{FF2B5EF4-FFF2-40B4-BE49-F238E27FC236}">
                <a16:creationId xmlns:a16="http://schemas.microsoft.com/office/drawing/2014/main" id="{BBC7C1A7-A5F2-1380-C8C2-0D1EC0B7D2E3}"/>
              </a:ext>
            </a:extLst>
          </p:cNvPr>
          <p:cNvSpPr txBox="1"/>
          <p:nvPr/>
        </p:nvSpPr>
        <p:spPr>
          <a:xfrm>
            <a:off x="1233050" y="316034"/>
            <a:ext cx="9860902" cy="646331"/>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3600" b="0" i="1" u="none" strike="noStrike" kern="1200" cap="none" spc="0" normalizeH="0" baseline="0" noProof="0" dirty="0">
                <a:ln>
                  <a:noFill/>
                </a:ln>
                <a:solidFill>
                  <a:srgbClr val="002060"/>
                </a:solidFill>
                <a:effectLst/>
                <a:uLnTx/>
                <a:uFillTx/>
                <a:latin typeface="Calibri"/>
                <a:ea typeface="Verdana" panose="020B0604030504040204" pitchFamily="34" charset="0"/>
              </a:rPr>
              <a:t>The role of Markets: Confusing market Signals</a:t>
            </a:r>
          </a:p>
        </p:txBody>
      </p:sp>
      <p:sp>
        <p:nvSpPr>
          <p:cNvPr id="2" name="Right Arrow 1">
            <a:extLst>
              <a:ext uri="{FF2B5EF4-FFF2-40B4-BE49-F238E27FC236}">
                <a16:creationId xmlns:a16="http://schemas.microsoft.com/office/drawing/2014/main" id="{8DA0968B-AD0F-245C-1216-982D6C1FDFB8}"/>
              </a:ext>
            </a:extLst>
          </p:cNvPr>
          <p:cNvSpPr/>
          <p:nvPr/>
        </p:nvSpPr>
        <p:spPr>
          <a:xfrm>
            <a:off x="8908469" y="2189017"/>
            <a:ext cx="831273" cy="26323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28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rdes poéticas: Mario Quintana ...">
            <a:extLst>
              <a:ext uri="{FF2B5EF4-FFF2-40B4-BE49-F238E27FC236}">
                <a16:creationId xmlns:a16="http://schemas.microsoft.com/office/drawing/2014/main" id="{DF86735A-7126-2B56-039A-BCCE52ADF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90" y="2517500"/>
            <a:ext cx="30607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98041E-796B-634E-7EEF-40EFF9F171EA}"/>
              </a:ext>
            </a:extLst>
          </p:cNvPr>
          <p:cNvSpPr txBox="1"/>
          <p:nvPr/>
        </p:nvSpPr>
        <p:spPr>
          <a:xfrm>
            <a:off x="4433454" y="2349156"/>
            <a:ext cx="7093527" cy="1569660"/>
          </a:xfrm>
          <a:prstGeom prst="rect">
            <a:avLst/>
          </a:prstGeom>
          <a:noFill/>
        </p:spPr>
        <p:txBody>
          <a:bodyPr wrap="square">
            <a:spAutoFit/>
          </a:bodyPr>
          <a:lstStyle/>
          <a:p>
            <a:r>
              <a:rPr lang="en-GB" sz="3200" b="0" i="1" u="none" strike="noStrike" dirty="0">
                <a:solidFill>
                  <a:srgbClr val="1F1F1F"/>
                </a:solidFill>
                <a:effectLst/>
                <a:latin typeface="Calibri" panose="020F0502020204030204" pitchFamily="34" charset="0"/>
                <a:cs typeface="Calibri" panose="020F0502020204030204" pitchFamily="34" charset="0"/>
              </a:rPr>
              <a:t>Don't waste your time chasing butterflies. </a:t>
            </a:r>
          </a:p>
          <a:p>
            <a:r>
              <a:rPr lang="en-GB" sz="3200" b="0" i="1" u="none" strike="noStrike" dirty="0">
                <a:solidFill>
                  <a:srgbClr val="C00000"/>
                </a:solidFill>
                <a:effectLst/>
                <a:latin typeface="Calibri" panose="020F0502020204030204" pitchFamily="34" charset="0"/>
                <a:cs typeface="Calibri" panose="020F0502020204030204" pitchFamily="34" charset="0"/>
              </a:rPr>
              <a:t>Mend your garden, and the butterflies will come.</a:t>
            </a:r>
            <a:endParaRPr lang="en-GB" sz="3200" i="1" dirty="0">
              <a:solidFill>
                <a:srgbClr val="C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E94F1A4-11FB-AEEF-CC8E-5DA1B930FB7F}"/>
              </a:ext>
            </a:extLst>
          </p:cNvPr>
          <p:cNvSpPr txBox="1"/>
          <p:nvPr/>
        </p:nvSpPr>
        <p:spPr>
          <a:xfrm>
            <a:off x="900549" y="1992359"/>
            <a:ext cx="3251200" cy="461665"/>
          </a:xfrm>
          <a:prstGeom prst="rect">
            <a:avLst/>
          </a:prstGeom>
          <a:noFill/>
        </p:spPr>
        <p:txBody>
          <a:bodyPr wrap="square" rtlCol="0">
            <a:spAutoFit/>
          </a:bodyPr>
          <a:lstStyle/>
          <a:p>
            <a:pPr algn="ctr"/>
            <a:r>
              <a:rPr lang="en-GB" sz="2400" i="1" dirty="0">
                <a:solidFill>
                  <a:srgbClr val="FF0000"/>
                </a:solidFill>
                <a:latin typeface="+mj-lt"/>
                <a:cs typeface="Arial"/>
              </a:rPr>
              <a:t>MARIO QUINTANA</a:t>
            </a:r>
          </a:p>
        </p:txBody>
      </p:sp>
      <p:sp>
        <p:nvSpPr>
          <p:cNvPr id="9" name="TextBox 8">
            <a:extLst>
              <a:ext uri="{FF2B5EF4-FFF2-40B4-BE49-F238E27FC236}">
                <a16:creationId xmlns:a16="http://schemas.microsoft.com/office/drawing/2014/main" id="{530A8128-C24A-A07B-97D4-37BA7A8A0D5C}"/>
              </a:ext>
            </a:extLst>
          </p:cNvPr>
          <p:cNvSpPr txBox="1"/>
          <p:nvPr/>
        </p:nvSpPr>
        <p:spPr>
          <a:xfrm>
            <a:off x="991180" y="5195462"/>
            <a:ext cx="2430892" cy="276999"/>
          </a:xfrm>
          <a:prstGeom prst="rect">
            <a:avLst/>
          </a:prstGeom>
          <a:noFill/>
        </p:spPr>
        <p:txBody>
          <a:bodyPr wrap="square" rtlCol="0">
            <a:spAutoFit/>
          </a:bodyPr>
          <a:lstStyle/>
          <a:p>
            <a:r>
              <a:rPr lang="en-GB" sz="1200" i="1" dirty="0"/>
              <a:t>Source: Instituto Moreira Salles</a:t>
            </a:r>
          </a:p>
        </p:txBody>
      </p:sp>
      <p:sp>
        <p:nvSpPr>
          <p:cNvPr id="2" name="TextBox 1">
            <a:extLst>
              <a:ext uri="{FF2B5EF4-FFF2-40B4-BE49-F238E27FC236}">
                <a16:creationId xmlns:a16="http://schemas.microsoft.com/office/drawing/2014/main" id="{20EDF1C8-91B3-B472-C0B8-B35B5CA24DF0}"/>
              </a:ext>
            </a:extLst>
          </p:cNvPr>
          <p:cNvSpPr txBox="1"/>
          <p:nvPr/>
        </p:nvSpPr>
        <p:spPr>
          <a:xfrm>
            <a:off x="1233050" y="440725"/>
            <a:ext cx="9860902" cy="1251625"/>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3600" b="0" i="1" u="none" strike="noStrike" kern="1200" cap="none" spc="0" normalizeH="0" baseline="0" noProof="0" dirty="0">
                <a:ln>
                  <a:noFill/>
                </a:ln>
                <a:solidFill>
                  <a:srgbClr val="C00000"/>
                </a:solidFill>
                <a:effectLst/>
                <a:uLnTx/>
                <a:uFillTx/>
                <a:latin typeface="Calibri"/>
                <a:ea typeface="Verdana" panose="020B0604030504040204" pitchFamily="34" charset="0"/>
              </a:rPr>
              <a:t>The role of Markets: </a:t>
            </a:r>
          </a:p>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3600" b="0" i="1" u="none" strike="noStrike" kern="1200" cap="none" spc="0" normalizeH="0" baseline="0" noProof="0" dirty="0">
                <a:ln>
                  <a:noFill/>
                </a:ln>
                <a:solidFill>
                  <a:srgbClr val="002060"/>
                </a:solidFill>
                <a:effectLst/>
                <a:uLnTx/>
                <a:uFillTx/>
                <a:latin typeface="Calibri"/>
                <a:ea typeface="Verdana" panose="020B0604030504040204" pitchFamily="34" charset="0"/>
              </a:rPr>
              <a:t>Stop Sending Confusing </a:t>
            </a:r>
            <a:r>
              <a:rPr lang="en-GB" sz="3600" i="1" dirty="0">
                <a:solidFill>
                  <a:srgbClr val="002060"/>
                </a:solidFill>
                <a:latin typeface="Calibri"/>
                <a:ea typeface="Verdana" panose="020B0604030504040204" pitchFamily="34" charset="0"/>
              </a:rPr>
              <a:t>M</a:t>
            </a:r>
            <a:r>
              <a:rPr kumimoji="0" lang="en-GB" sz="3600" b="0" i="1" u="none" strike="noStrike" kern="1200" cap="none" spc="0" normalizeH="0" baseline="0" noProof="0" dirty="0" err="1">
                <a:ln>
                  <a:noFill/>
                </a:ln>
                <a:solidFill>
                  <a:srgbClr val="002060"/>
                </a:solidFill>
                <a:effectLst/>
                <a:uLnTx/>
                <a:uFillTx/>
                <a:latin typeface="Calibri"/>
                <a:ea typeface="Verdana" panose="020B0604030504040204" pitchFamily="34" charset="0"/>
              </a:rPr>
              <a:t>arket</a:t>
            </a:r>
            <a:r>
              <a:rPr kumimoji="0" lang="en-GB" sz="3600" b="0" i="1" u="none" strike="noStrike" kern="1200" cap="none" spc="0" normalizeH="0" baseline="0" noProof="0" dirty="0">
                <a:ln>
                  <a:noFill/>
                </a:ln>
                <a:solidFill>
                  <a:srgbClr val="002060"/>
                </a:solidFill>
                <a:effectLst/>
                <a:uLnTx/>
                <a:uFillTx/>
                <a:latin typeface="Calibri"/>
                <a:ea typeface="Verdana" panose="020B0604030504040204" pitchFamily="34" charset="0"/>
              </a:rPr>
              <a:t> Signals</a:t>
            </a:r>
          </a:p>
        </p:txBody>
      </p:sp>
      <p:sp>
        <p:nvSpPr>
          <p:cNvPr id="4" name="TextBox 3">
            <a:extLst>
              <a:ext uri="{FF2B5EF4-FFF2-40B4-BE49-F238E27FC236}">
                <a16:creationId xmlns:a16="http://schemas.microsoft.com/office/drawing/2014/main" id="{BEE61ED0-B77B-DC36-3764-5F9EC8D5B891}"/>
              </a:ext>
            </a:extLst>
          </p:cNvPr>
          <p:cNvSpPr txBox="1"/>
          <p:nvPr/>
        </p:nvSpPr>
        <p:spPr>
          <a:xfrm>
            <a:off x="4433454" y="4020331"/>
            <a:ext cx="7093527" cy="1938992"/>
          </a:xfrm>
          <a:prstGeom prst="rect">
            <a:avLst/>
          </a:prstGeom>
          <a:noFill/>
        </p:spPr>
        <p:txBody>
          <a:bodyPr wrap="square">
            <a:spAutoFit/>
          </a:bodyPr>
          <a:lstStyle/>
          <a:p>
            <a:r>
              <a:rPr lang="en-GB" sz="2400" i="1" kern="0" dirty="0">
                <a:effectLst/>
                <a:latin typeface="Calibri" panose="020F0502020204030204" pitchFamily="34" charset="0"/>
                <a:ea typeface="Arial" panose="020B0604020202020204" pitchFamily="34" charset="0"/>
              </a:rPr>
              <a:t>Industry needs clear agreed strategic direction, predictability, support for the agreed travel direction and as good level playing field as it gets</a:t>
            </a:r>
            <a:r>
              <a:rPr lang="en-GB" sz="2400" i="1" kern="0" dirty="0">
                <a:latin typeface="Calibri" panose="020F0502020204030204" pitchFamily="34" charset="0"/>
                <a:ea typeface="Arial" panose="020B0604020202020204" pitchFamily="34" charset="0"/>
              </a:rPr>
              <a:t>. All </a:t>
            </a:r>
            <a:r>
              <a:rPr lang="en-GB" sz="2400" i="1" kern="0" dirty="0">
                <a:effectLst/>
                <a:latin typeface="Calibri" panose="020F0502020204030204" pitchFamily="34" charset="0"/>
                <a:ea typeface="Arial" panose="020B0604020202020204" pitchFamily="34" charset="0"/>
              </a:rPr>
              <a:t>based on a clear vision designed by policy makers based on science and public interest. </a:t>
            </a:r>
            <a:endParaRPr lang="en-GB" sz="2400" i="1" dirty="0"/>
          </a:p>
        </p:txBody>
      </p:sp>
    </p:spTree>
    <p:extLst>
      <p:ext uri="{BB962C8B-B14F-4D97-AF65-F5344CB8AC3E}">
        <p14:creationId xmlns:p14="http://schemas.microsoft.com/office/powerpoint/2010/main" val="13975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47BA-C472-1B4E-A76D-4321C2BDD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52EDB1-B990-0F06-5B39-FD8188E15020}"/>
              </a:ext>
            </a:extLst>
          </p:cNvPr>
          <p:cNvSpPr txBox="1"/>
          <p:nvPr/>
        </p:nvSpPr>
        <p:spPr>
          <a:xfrm>
            <a:off x="0" y="-27705"/>
            <a:ext cx="12219710" cy="6913416"/>
          </a:xfrm>
          <a:prstGeom prst="rect">
            <a:avLst/>
          </a:prstGeom>
          <a:solidFill>
            <a:srgbClr val="00B0F0"/>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AE4B6CA4-0AA8-5A1C-FC69-F53F00575188}"/>
              </a:ext>
            </a:extLst>
          </p:cNvPr>
          <p:cNvSpPr txBox="1"/>
          <p:nvPr/>
        </p:nvSpPr>
        <p:spPr>
          <a:xfrm>
            <a:off x="623455" y="261830"/>
            <a:ext cx="10945089" cy="584775"/>
          </a:xfrm>
          <a:prstGeom prst="rect">
            <a:avLst/>
          </a:prstGeom>
          <a:noFill/>
        </p:spPr>
        <p:txBody>
          <a:bodyPr wrap="square">
            <a:spAutoFit/>
          </a:bodyPr>
          <a:lstStyle/>
          <a:p>
            <a:pPr marL="0" marR="0" lvl="0" indent="0" algn="ctr" rtl="0">
              <a:spcBef>
                <a:spcPts val="0"/>
              </a:spcBef>
              <a:spcAft>
                <a:spcPts val="0"/>
              </a:spcAft>
              <a:buClr>
                <a:srgbClr val="000000"/>
              </a:buClr>
              <a:buSzPts val="1600"/>
              <a:buFont typeface="Arial"/>
              <a:buNone/>
            </a:pPr>
            <a:r>
              <a:rPr lang="en-GB" sz="3200" i="1" dirty="0">
                <a:solidFill>
                  <a:srgbClr val="C00000"/>
                </a:solidFill>
                <a:ea typeface="Open Sans Light"/>
                <a:cs typeface="Open Sans Light"/>
                <a:sym typeface="Open Sans Light"/>
              </a:rPr>
              <a:t>Main Blind-Spots </a:t>
            </a:r>
            <a:r>
              <a:rPr lang="en-GB" sz="3200" i="1" dirty="0">
                <a:solidFill>
                  <a:srgbClr val="002060"/>
                </a:solidFill>
                <a:ea typeface="Open Sans Light"/>
                <a:cs typeface="Open Sans Light"/>
                <a:sym typeface="Open Sans Light"/>
              </a:rPr>
              <a:t>preventing us to move faster and deeper </a:t>
            </a:r>
            <a:endParaRPr lang="en-GB" sz="3200" b="0" i="1" u="none" strike="noStrike" cap="none" dirty="0">
              <a:solidFill>
                <a:srgbClr val="002060"/>
              </a:solidFill>
              <a:ea typeface="Open Sans Light"/>
              <a:cs typeface="Open Sans Light"/>
              <a:sym typeface="Open Sans Light"/>
            </a:endParaRPr>
          </a:p>
        </p:txBody>
      </p:sp>
      <p:grpSp>
        <p:nvGrpSpPr>
          <p:cNvPr id="25" name="Group 24">
            <a:extLst>
              <a:ext uri="{FF2B5EF4-FFF2-40B4-BE49-F238E27FC236}">
                <a16:creationId xmlns:a16="http://schemas.microsoft.com/office/drawing/2014/main" id="{E0FF1E92-F53F-E2E1-3ADD-86B4368F7D1B}"/>
              </a:ext>
            </a:extLst>
          </p:cNvPr>
          <p:cNvGrpSpPr/>
          <p:nvPr/>
        </p:nvGrpSpPr>
        <p:grpSpPr>
          <a:xfrm>
            <a:off x="6414655" y="787568"/>
            <a:ext cx="5220920" cy="2904668"/>
            <a:chOff x="6414655" y="787568"/>
            <a:chExt cx="5220920" cy="2904668"/>
          </a:xfrm>
        </p:grpSpPr>
        <p:sp>
          <p:nvSpPr>
            <p:cNvPr id="5" name="TextBox 4">
              <a:extLst>
                <a:ext uri="{FF2B5EF4-FFF2-40B4-BE49-F238E27FC236}">
                  <a16:creationId xmlns:a16="http://schemas.microsoft.com/office/drawing/2014/main" id="{DC4E76C4-C7C8-3135-AB3D-CE6259B645CA}"/>
                </a:ext>
              </a:extLst>
            </p:cNvPr>
            <p:cNvSpPr txBox="1">
              <a:spLocks/>
            </p:cNvSpPr>
            <p:nvPr/>
          </p:nvSpPr>
          <p:spPr>
            <a:xfrm>
              <a:off x="6414655" y="1212235"/>
              <a:ext cx="5220920" cy="2480001"/>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4">
              <a:extLst>
                <a:ext uri="{FF2B5EF4-FFF2-40B4-BE49-F238E27FC236}">
                  <a16:creationId xmlns:a16="http://schemas.microsoft.com/office/drawing/2014/main" id="{6AB51166-DAB9-6ADD-BABF-0EB9539CCEF1}"/>
                </a:ext>
              </a:extLst>
            </p:cNvPr>
            <p:cNvSpPr txBox="1">
              <a:spLocks/>
            </p:cNvSpPr>
            <p:nvPr/>
          </p:nvSpPr>
          <p:spPr>
            <a:xfrm>
              <a:off x="6539844" y="1499368"/>
              <a:ext cx="4970542" cy="1897955"/>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200"/>
                </a:spcAft>
                <a:buClr>
                  <a:srgbClr val="00146D"/>
                </a:buClr>
                <a:buSzTx/>
                <a:buFont typeface="Wingdings" panose="05000000000000000000" pitchFamily="2" charset="2"/>
                <a:buNone/>
                <a:tabLst/>
                <a:defRPr/>
              </a:pPr>
              <a:r>
                <a:rPr kumimoji="0" lang="en-US" sz="2000" b="1" i="1" u="none" strike="noStrike" kern="1200" cap="none" spc="0" normalizeH="0" baseline="0" noProof="0" dirty="0">
                  <a:ln>
                    <a:noFill/>
                  </a:ln>
                  <a:solidFill>
                    <a:srgbClr val="00146D"/>
                  </a:solidFill>
                  <a:effectLst/>
                  <a:uLnTx/>
                  <a:uFillTx/>
                  <a:ea typeface="+mn-ea"/>
                  <a:cs typeface="+mn-cs"/>
                </a:rPr>
                <a:t>Lack of Holistic System approach</a:t>
              </a:r>
            </a:p>
            <a:p>
              <a:pPr marL="0" marR="0" lvl="1" indent="0" algn="ctr"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kumimoji="0" lang="en-US" sz="2000" b="0" i="1" u="none" strike="noStrike" kern="1200" cap="none" spc="0" normalizeH="0" baseline="0" noProof="0" dirty="0">
                  <a:ln>
                    <a:noFill/>
                  </a:ln>
                  <a:solidFill>
                    <a:srgbClr val="000000"/>
                  </a:solidFill>
                  <a:effectLst/>
                  <a:uLnTx/>
                  <a:uFillTx/>
                  <a:ea typeface="+mn-ea"/>
                  <a:cs typeface="+mn-cs"/>
                </a:rPr>
                <a:t>Public leaders and others lack capacity or knowledge of how to translate </a:t>
              </a:r>
              <a:r>
                <a:rPr kumimoji="0" lang="en-US" sz="2000" b="0" i="1" u="none" strike="noStrike" kern="1200" cap="none" spc="0" normalizeH="0" baseline="0" noProof="0" dirty="0">
                  <a:ln>
                    <a:noFill/>
                  </a:ln>
                  <a:solidFill>
                    <a:srgbClr val="C00000"/>
                  </a:solidFill>
                  <a:effectLst/>
                  <a:uLnTx/>
                  <a:uFillTx/>
                  <a:ea typeface="+mn-ea"/>
                  <a:cs typeface="+mn-cs"/>
                </a:rPr>
                <a:t>system change visions </a:t>
              </a:r>
              <a:r>
                <a:rPr kumimoji="0" lang="en-US" sz="2000" b="0" i="1" u="none" strike="noStrike" kern="1200" cap="none" spc="0" normalizeH="0" baseline="0" noProof="0" dirty="0">
                  <a:ln>
                    <a:noFill/>
                  </a:ln>
                  <a:solidFill>
                    <a:srgbClr val="000000"/>
                  </a:solidFill>
                  <a:effectLst/>
                  <a:uLnTx/>
                  <a:uFillTx/>
                  <a:ea typeface="+mn-ea"/>
                  <a:cs typeface="+mn-cs"/>
                </a:rPr>
                <a:t>into their </a:t>
              </a:r>
              <a:r>
                <a:rPr kumimoji="0" lang="en-US" sz="2000" b="0" i="1" u="none" strike="noStrike" kern="1200" cap="none" spc="0" normalizeH="0" baseline="0" noProof="0" dirty="0">
                  <a:ln>
                    <a:noFill/>
                  </a:ln>
                  <a:solidFill>
                    <a:srgbClr val="C00000"/>
                  </a:solidFill>
                  <a:effectLst/>
                  <a:uLnTx/>
                  <a:uFillTx/>
                  <a:ea typeface="+mn-ea"/>
                  <a:cs typeface="+mn-cs"/>
                </a:rPr>
                <a:t>concrete policies/investment </a:t>
              </a:r>
              <a:r>
                <a:rPr kumimoji="0" lang="en-US" sz="2000" b="0" i="1" u="none" strike="noStrike" kern="1200" cap="none" spc="0" normalizeH="0" baseline="0" noProof="0" dirty="0">
                  <a:ln>
                    <a:noFill/>
                  </a:ln>
                  <a:solidFill>
                    <a:srgbClr val="000000"/>
                  </a:solidFill>
                  <a:effectLst/>
                  <a:uLnTx/>
                  <a:uFillTx/>
                  <a:ea typeface="+mn-ea"/>
                  <a:cs typeface="+mn-cs"/>
                </a:rPr>
                <a:t>structures which ends in conflicting policy logics that hinder real transformation</a:t>
              </a:r>
            </a:p>
          </p:txBody>
        </p:sp>
        <p:grpSp>
          <p:nvGrpSpPr>
            <p:cNvPr id="21" name="Group 20">
              <a:extLst>
                <a:ext uri="{FF2B5EF4-FFF2-40B4-BE49-F238E27FC236}">
                  <a16:creationId xmlns:a16="http://schemas.microsoft.com/office/drawing/2014/main" id="{06E0E3D4-F4E2-8DF2-E08C-4AD76E7E5429}"/>
                </a:ext>
              </a:extLst>
            </p:cNvPr>
            <p:cNvGrpSpPr/>
            <p:nvPr/>
          </p:nvGrpSpPr>
          <p:grpSpPr>
            <a:xfrm>
              <a:off x="8807296" y="787568"/>
              <a:ext cx="601550" cy="584775"/>
              <a:chOff x="3937590" y="-1275147"/>
              <a:chExt cx="601550" cy="584775"/>
            </a:xfrm>
          </p:grpSpPr>
          <p:sp>
            <p:nvSpPr>
              <p:cNvPr id="16" name="Doughnut 15">
                <a:extLst>
                  <a:ext uri="{FF2B5EF4-FFF2-40B4-BE49-F238E27FC236}">
                    <a16:creationId xmlns:a16="http://schemas.microsoft.com/office/drawing/2014/main" id="{021B3FFE-8BB1-F3C7-1A36-667843B9B580}"/>
                  </a:ext>
                </a:extLst>
              </p:cNvPr>
              <p:cNvSpPr/>
              <p:nvPr/>
            </p:nvSpPr>
            <p:spPr>
              <a:xfrm>
                <a:off x="3937590" y="-12751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7" name="TextBox 16">
                <a:extLst>
                  <a:ext uri="{FF2B5EF4-FFF2-40B4-BE49-F238E27FC236}">
                    <a16:creationId xmlns:a16="http://schemas.microsoft.com/office/drawing/2014/main" id="{5AA13E74-BA16-BE11-3168-EE898870DBA2}"/>
                  </a:ext>
                </a:extLst>
              </p:cNvPr>
              <p:cNvSpPr txBox="1"/>
              <p:nvPr/>
            </p:nvSpPr>
            <p:spPr>
              <a:xfrm>
                <a:off x="4043912" y="-1241193"/>
                <a:ext cx="495225" cy="523220"/>
              </a:xfrm>
              <a:prstGeom prst="rect">
                <a:avLst/>
              </a:prstGeom>
              <a:noFill/>
            </p:spPr>
            <p:txBody>
              <a:bodyPr wrap="square" rtlCol="0">
                <a:spAutoFit/>
              </a:bodyPr>
              <a:lstStyle/>
              <a:p>
                <a:r>
                  <a:rPr lang="en-GB" sz="2800" b="1" i="1" dirty="0"/>
                  <a:t>II</a:t>
                </a:r>
              </a:p>
            </p:txBody>
          </p:sp>
        </p:grpSp>
      </p:grpSp>
    </p:spTree>
    <p:extLst>
      <p:ext uri="{BB962C8B-B14F-4D97-AF65-F5344CB8AC3E}">
        <p14:creationId xmlns:p14="http://schemas.microsoft.com/office/powerpoint/2010/main" val="219817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27971a2b7f9_0_5"/>
          <p:cNvSpPr txBox="1"/>
          <p:nvPr/>
        </p:nvSpPr>
        <p:spPr>
          <a:xfrm>
            <a:off x="1699655" y="91409"/>
            <a:ext cx="7873835" cy="1034129"/>
          </a:xfrm>
          <a:prstGeom prst="rect">
            <a:avLst/>
          </a:prstGeom>
          <a:noFill/>
          <a:ln>
            <a:noFill/>
          </a:ln>
        </p:spPr>
        <p:txBody>
          <a:bodyPr spcFirstLastPara="1" wrap="square" lIns="0" tIns="0" rIns="0" bIns="0" anchor="t" anchorCtr="0">
            <a:spAutoFit/>
          </a:bodyPr>
          <a:lstStyle/>
          <a:p>
            <a:pPr algn="ctr">
              <a:lnSpc>
                <a:spcPct val="140000"/>
              </a:lnSpc>
            </a:pPr>
            <a:r>
              <a:rPr lang="en-US" sz="4800" i="1" dirty="0">
                <a:solidFill>
                  <a:srgbClr val="002060"/>
                </a:solidFill>
                <a:ea typeface="Montserrat"/>
                <a:cs typeface="Montserrat"/>
                <a:sym typeface="Montserrat"/>
              </a:rPr>
              <a:t>Resources - The Missing Link</a:t>
            </a:r>
            <a:endParaRPr sz="2800" i="1" dirty="0">
              <a:solidFill>
                <a:srgbClr val="002060"/>
              </a:solidFill>
            </a:endParaRPr>
          </a:p>
        </p:txBody>
      </p:sp>
      <p:grpSp>
        <p:nvGrpSpPr>
          <p:cNvPr id="190" name="Google Shape;190;g27971a2b7f9_0_5"/>
          <p:cNvGrpSpPr/>
          <p:nvPr/>
        </p:nvGrpSpPr>
        <p:grpSpPr>
          <a:xfrm>
            <a:off x="9793723" y="344475"/>
            <a:ext cx="1864987" cy="641757"/>
            <a:chOff x="2663371" y="0"/>
            <a:chExt cx="3729974" cy="1283514"/>
          </a:xfrm>
        </p:grpSpPr>
        <p:sp>
          <p:nvSpPr>
            <p:cNvPr id="191" name="Google Shape;191;g27971a2b7f9_0_5"/>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192" name="Google Shape;192;g27971a2b7f9_0_5"/>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
        <p:nvSpPr>
          <p:cNvPr id="194" name="Google Shape;194;g27971a2b7f9_0_5"/>
          <p:cNvSpPr txBox="1"/>
          <p:nvPr/>
        </p:nvSpPr>
        <p:spPr>
          <a:xfrm>
            <a:off x="723158" y="1566281"/>
            <a:ext cx="2695200" cy="820654"/>
          </a:xfrm>
          <a:prstGeom prst="rect">
            <a:avLst/>
          </a:prstGeom>
          <a:noFill/>
          <a:ln>
            <a:noFill/>
          </a:ln>
        </p:spPr>
        <p:txBody>
          <a:bodyPr spcFirstLastPara="1" wrap="square" lIns="60950" tIns="60950" rIns="60950" bIns="60950" anchor="t" anchorCtr="0">
            <a:spAutoFit/>
          </a:bodyPr>
          <a:lstStyle/>
          <a:p>
            <a:pPr algn="ctr"/>
            <a:r>
              <a:rPr lang="en-US" sz="2400" i="1" dirty="0">
                <a:solidFill>
                  <a:srgbClr val="C00000"/>
                </a:solidFill>
                <a:latin typeface="Calibri"/>
                <a:ea typeface="Calibri"/>
                <a:cs typeface="Calibri"/>
                <a:sym typeface="Calibri"/>
              </a:rPr>
              <a:t>IPCC</a:t>
            </a:r>
          </a:p>
          <a:p>
            <a:pPr algn="ctr"/>
            <a:r>
              <a:rPr lang="en-US" sz="2133" i="1" dirty="0">
                <a:solidFill>
                  <a:srgbClr val="002060"/>
                </a:solidFill>
                <a:latin typeface="Calibri"/>
                <a:ea typeface="Calibri"/>
                <a:cs typeface="Calibri"/>
                <a:sym typeface="Calibri"/>
              </a:rPr>
              <a:t>Climate Change</a:t>
            </a:r>
            <a:endParaRPr sz="2133" i="1" dirty="0">
              <a:solidFill>
                <a:srgbClr val="002060"/>
              </a:solidFill>
              <a:latin typeface="Calibri"/>
              <a:ea typeface="Calibri"/>
              <a:cs typeface="Calibri"/>
              <a:sym typeface="Calibri"/>
            </a:endParaRPr>
          </a:p>
        </p:txBody>
      </p:sp>
      <p:sp>
        <p:nvSpPr>
          <p:cNvPr id="195" name="Google Shape;195;g27971a2b7f9_0_5"/>
          <p:cNvSpPr txBox="1"/>
          <p:nvPr/>
        </p:nvSpPr>
        <p:spPr>
          <a:xfrm>
            <a:off x="3430704" y="1566281"/>
            <a:ext cx="2968100" cy="1148884"/>
          </a:xfrm>
          <a:prstGeom prst="rect">
            <a:avLst/>
          </a:prstGeom>
          <a:noFill/>
          <a:ln>
            <a:noFill/>
          </a:ln>
        </p:spPr>
        <p:txBody>
          <a:bodyPr spcFirstLastPara="1" wrap="square" lIns="60950" tIns="60950" rIns="60950" bIns="60950" anchor="t" anchorCtr="0">
            <a:spAutoFit/>
          </a:bodyPr>
          <a:lstStyle/>
          <a:p>
            <a:pPr algn="ctr"/>
            <a:r>
              <a:rPr lang="en-US" sz="2400" i="1" dirty="0">
                <a:solidFill>
                  <a:srgbClr val="C00000"/>
                </a:solidFill>
                <a:latin typeface="Calibri"/>
                <a:ea typeface="Calibri"/>
                <a:cs typeface="Calibri"/>
                <a:sym typeface="Calibri"/>
              </a:rPr>
              <a:t>IPBES</a:t>
            </a:r>
          </a:p>
          <a:p>
            <a:pPr algn="ctr"/>
            <a:r>
              <a:rPr lang="en-US" sz="2133" i="1" dirty="0">
                <a:solidFill>
                  <a:srgbClr val="002060"/>
                </a:solidFill>
                <a:latin typeface="Calibri"/>
                <a:ea typeface="Calibri"/>
                <a:cs typeface="Calibri"/>
                <a:sym typeface="Calibri"/>
              </a:rPr>
              <a:t>Biodiversity loss and Ecosystem Services</a:t>
            </a:r>
            <a:endParaRPr sz="2133" i="1" dirty="0">
              <a:solidFill>
                <a:srgbClr val="002060"/>
              </a:solidFill>
              <a:latin typeface="Calibri"/>
              <a:ea typeface="Calibri"/>
              <a:cs typeface="Calibri"/>
              <a:sym typeface="Calibri"/>
            </a:endParaRPr>
          </a:p>
        </p:txBody>
      </p:sp>
      <p:sp>
        <p:nvSpPr>
          <p:cNvPr id="196" name="Google Shape;196;g27971a2b7f9_0_5"/>
          <p:cNvSpPr txBox="1"/>
          <p:nvPr/>
        </p:nvSpPr>
        <p:spPr>
          <a:xfrm>
            <a:off x="9110164" y="1525657"/>
            <a:ext cx="2400800" cy="1148884"/>
          </a:xfrm>
          <a:prstGeom prst="rect">
            <a:avLst/>
          </a:prstGeom>
          <a:noFill/>
          <a:ln>
            <a:noFill/>
          </a:ln>
        </p:spPr>
        <p:txBody>
          <a:bodyPr spcFirstLastPara="1" wrap="square" lIns="60950" tIns="60950" rIns="60950" bIns="60950" anchor="t" anchorCtr="0">
            <a:spAutoFit/>
          </a:bodyPr>
          <a:lstStyle/>
          <a:p>
            <a:pPr algn="ctr"/>
            <a:r>
              <a:rPr lang="en-US" sz="2400" i="1" dirty="0">
                <a:solidFill>
                  <a:srgbClr val="C00000"/>
                </a:solidFill>
                <a:latin typeface="Calibri"/>
                <a:ea typeface="Calibri"/>
                <a:cs typeface="Calibri"/>
                <a:sym typeface="Calibri"/>
              </a:rPr>
              <a:t>IRP </a:t>
            </a:r>
          </a:p>
          <a:p>
            <a:pPr algn="ctr"/>
            <a:r>
              <a:rPr lang="en-US" sz="2133" i="1" dirty="0">
                <a:solidFill>
                  <a:srgbClr val="002060"/>
                </a:solidFill>
                <a:latin typeface="Calibri"/>
                <a:ea typeface="Calibri"/>
                <a:cs typeface="Calibri"/>
                <a:sym typeface="Calibri"/>
              </a:rPr>
              <a:t>Unsustainable Resource Use</a:t>
            </a:r>
            <a:endParaRPr sz="2133" i="1" dirty="0">
              <a:solidFill>
                <a:srgbClr val="002060"/>
              </a:solidFill>
              <a:latin typeface="Calibri"/>
              <a:ea typeface="Calibri"/>
              <a:cs typeface="Calibri"/>
              <a:sym typeface="Calibri"/>
            </a:endParaRPr>
          </a:p>
        </p:txBody>
      </p:sp>
      <p:sp>
        <p:nvSpPr>
          <p:cNvPr id="197" name="Google Shape;197;g27971a2b7f9_0_5"/>
          <p:cNvSpPr txBox="1"/>
          <p:nvPr/>
        </p:nvSpPr>
        <p:spPr>
          <a:xfrm>
            <a:off x="6589757" y="1566281"/>
            <a:ext cx="2315600" cy="1148884"/>
          </a:xfrm>
          <a:prstGeom prst="rect">
            <a:avLst/>
          </a:prstGeom>
          <a:noFill/>
          <a:ln>
            <a:noFill/>
          </a:ln>
        </p:spPr>
        <p:txBody>
          <a:bodyPr spcFirstLastPara="1" wrap="square" lIns="60950" tIns="60950" rIns="60950" bIns="60950" anchor="t" anchorCtr="0">
            <a:spAutoFit/>
          </a:bodyPr>
          <a:lstStyle/>
          <a:p>
            <a:pPr algn="ctr"/>
            <a:r>
              <a:rPr lang="en-US" sz="2400" i="1" dirty="0">
                <a:solidFill>
                  <a:srgbClr val="C00000"/>
                </a:solidFill>
                <a:latin typeface="Calibri"/>
                <a:ea typeface="Calibri"/>
                <a:cs typeface="Calibri"/>
                <a:sym typeface="Calibri"/>
              </a:rPr>
              <a:t>WHO </a:t>
            </a:r>
          </a:p>
          <a:p>
            <a:pPr algn="ctr"/>
            <a:r>
              <a:rPr lang="en-US" sz="2133" i="1" dirty="0">
                <a:solidFill>
                  <a:srgbClr val="002060"/>
                </a:solidFill>
                <a:latin typeface="Calibri"/>
                <a:ea typeface="Calibri"/>
                <a:cs typeface="Calibri"/>
                <a:sym typeface="Calibri"/>
              </a:rPr>
              <a:t>Environment and Health</a:t>
            </a:r>
            <a:endParaRPr sz="2133" i="1" dirty="0">
              <a:solidFill>
                <a:srgbClr val="002060"/>
              </a:solidFill>
              <a:latin typeface="Calibri"/>
              <a:ea typeface="Calibri"/>
              <a:cs typeface="Calibri"/>
              <a:sym typeface="Calibri"/>
            </a:endParaRPr>
          </a:p>
        </p:txBody>
      </p:sp>
      <p:pic>
        <p:nvPicPr>
          <p:cNvPr id="198" name="Google Shape;198;g27971a2b7f9_0_5"/>
          <p:cNvPicPr preferRelativeResize="0"/>
          <p:nvPr/>
        </p:nvPicPr>
        <p:blipFill>
          <a:blip r:embed="rId5">
            <a:alphaModFix/>
          </a:blip>
          <a:stretch>
            <a:fillRect/>
          </a:stretch>
        </p:blipFill>
        <p:spPr>
          <a:xfrm>
            <a:off x="769856" y="2829946"/>
            <a:ext cx="2400800" cy="3189487"/>
          </a:xfrm>
          <a:prstGeom prst="rect">
            <a:avLst/>
          </a:prstGeom>
          <a:noFill/>
          <a:ln>
            <a:noFill/>
          </a:ln>
        </p:spPr>
      </p:pic>
      <p:pic>
        <p:nvPicPr>
          <p:cNvPr id="199" name="Google Shape;199;g27971a2b7f9_0_5"/>
          <p:cNvPicPr preferRelativeResize="0"/>
          <p:nvPr/>
        </p:nvPicPr>
        <p:blipFill>
          <a:blip r:embed="rId6">
            <a:alphaModFix/>
          </a:blip>
          <a:stretch>
            <a:fillRect/>
          </a:stretch>
        </p:blipFill>
        <p:spPr>
          <a:xfrm>
            <a:off x="3436420" y="2829945"/>
            <a:ext cx="2968100" cy="2494200"/>
          </a:xfrm>
          <a:prstGeom prst="rect">
            <a:avLst/>
          </a:prstGeom>
          <a:noFill/>
          <a:ln>
            <a:noFill/>
          </a:ln>
        </p:spPr>
      </p:pic>
      <p:pic>
        <p:nvPicPr>
          <p:cNvPr id="200" name="Google Shape;200;g27971a2b7f9_0_5"/>
          <p:cNvPicPr preferRelativeResize="0"/>
          <p:nvPr/>
        </p:nvPicPr>
        <p:blipFill>
          <a:blip r:embed="rId7">
            <a:alphaModFix/>
          </a:blip>
          <a:stretch>
            <a:fillRect/>
          </a:stretch>
        </p:blipFill>
        <p:spPr>
          <a:xfrm>
            <a:off x="6547157" y="2812428"/>
            <a:ext cx="2400800" cy="3207005"/>
          </a:xfrm>
          <a:prstGeom prst="rect">
            <a:avLst/>
          </a:prstGeom>
          <a:noFill/>
          <a:ln>
            <a:noFill/>
          </a:ln>
        </p:spPr>
      </p:pic>
      <p:pic>
        <p:nvPicPr>
          <p:cNvPr id="2" name="Picture 1">
            <a:extLst>
              <a:ext uri="{FF2B5EF4-FFF2-40B4-BE49-F238E27FC236}">
                <a16:creationId xmlns:a16="http://schemas.microsoft.com/office/drawing/2014/main" id="{9C3AF8D9-9C56-DFCE-018C-9FA49E7F1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577" y="2829945"/>
            <a:ext cx="2253854" cy="3189488"/>
          </a:xfrm>
          <a:prstGeom prst="rect">
            <a:avLst/>
          </a:prstGeom>
        </p:spPr>
      </p:pic>
    </p:spTree>
    <p:extLst>
      <p:ext uri="{BB962C8B-B14F-4D97-AF65-F5344CB8AC3E}">
        <p14:creationId xmlns:p14="http://schemas.microsoft.com/office/powerpoint/2010/main" val="19367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4D08-6614-206B-A364-895B868A5B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FF9459-70F4-068E-CA53-A9C2B88381D1}"/>
              </a:ext>
            </a:extLst>
          </p:cNvPr>
          <p:cNvSpPr txBox="1"/>
          <p:nvPr/>
        </p:nvSpPr>
        <p:spPr>
          <a:xfrm>
            <a:off x="0" y="-27705"/>
            <a:ext cx="12219710" cy="6913416"/>
          </a:xfrm>
          <a:prstGeom prst="rect">
            <a:avLst/>
          </a:prstGeom>
          <a:solidFill>
            <a:srgbClr val="00B0F0"/>
          </a:solidFill>
        </p:spPr>
        <p:txBody>
          <a:bodyPr wrap="square" rtlCol="0">
            <a:spAutoFit/>
          </a:bodyPr>
          <a:lstStyle/>
          <a:p>
            <a:endParaRPr lang="en-GB" dirty="0"/>
          </a:p>
        </p:txBody>
      </p:sp>
      <p:sp>
        <p:nvSpPr>
          <p:cNvPr id="6" name="Title 2">
            <a:extLst>
              <a:ext uri="{FF2B5EF4-FFF2-40B4-BE49-F238E27FC236}">
                <a16:creationId xmlns:a16="http://schemas.microsoft.com/office/drawing/2014/main" id="{56769339-97BD-256C-6048-28FB588BCDF4}"/>
              </a:ext>
            </a:extLst>
          </p:cNvPr>
          <p:cNvSpPr txBox="1">
            <a:spLocks/>
          </p:cNvSpPr>
          <p:nvPr/>
        </p:nvSpPr>
        <p:spPr>
          <a:xfrm>
            <a:off x="663074" y="2241266"/>
            <a:ext cx="10871200" cy="1845827"/>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600" b="0" i="1" dirty="0">
                <a:solidFill>
                  <a:srgbClr val="C00000"/>
                </a:solidFill>
                <a:effectLst/>
                <a:latin typeface="+mn-lt"/>
              </a:rPr>
              <a:t>II. Holistic System Approach</a:t>
            </a:r>
          </a:p>
          <a:p>
            <a:pPr marL="0" indent="0" algn="ctr">
              <a:buNone/>
            </a:pPr>
            <a:r>
              <a:rPr lang="en-GB" sz="4000" b="0" i="1" dirty="0">
                <a:solidFill>
                  <a:schemeClr val="tx1"/>
                </a:solidFill>
                <a:effectLst/>
                <a:latin typeface="Calibri" panose="020F0502020204030204" pitchFamily="34" charset="0"/>
                <a:ea typeface="Aptos" panose="020B0004020202020204" pitchFamily="34" charset="0"/>
              </a:rPr>
              <a:t>Applying the Resource Logic Perspective</a:t>
            </a:r>
            <a:endParaRPr lang="en-GB" sz="3300" b="0" i="1" dirty="0">
              <a:solidFill>
                <a:schemeClr val="tx1"/>
              </a:solidFill>
              <a:effectLst/>
            </a:endParaRPr>
          </a:p>
        </p:txBody>
      </p:sp>
    </p:spTree>
    <p:extLst>
      <p:ext uri="{BB962C8B-B14F-4D97-AF65-F5344CB8AC3E}">
        <p14:creationId xmlns:p14="http://schemas.microsoft.com/office/powerpoint/2010/main" val="177309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A1669B8-2E0F-54CE-623B-6B2A2EEC4E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2" imgH="254" progId="TCLayout.ActiveDocument.1">
                  <p:embed/>
                </p:oleObj>
              </mc:Choice>
              <mc:Fallback>
                <p:oleObj name="think-cell Slide" r:id="rId4" imgW="282" imgH="254" progId="TCLayout.ActiveDocument.1">
                  <p:embed/>
                  <p:pic>
                    <p:nvPicPr>
                      <p:cNvPr id="7" name="think-cell data - do not delete" hidden="1">
                        <a:extLst>
                          <a:ext uri="{FF2B5EF4-FFF2-40B4-BE49-F238E27FC236}">
                            <a16:creationId xmlns:a16="http://schemas.microsoft.com/office/drawing/2014/main" id="{EA1669B8-2E0F-54CE-623B-6B2A2EEC4E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EBCD97-D05E-F684-6953-8672BC30870F}"/>
              </a:ext>
            </a:extLst>
          </p:cNvPr>
          <p:cNvSpPr>
            <a:spLocks noGrp="1"/>
          </p:cNvSpPr>
          <p:nvPr>
            <p:ph type="title"/>
          </p:nvPr>
        </p:nvSpPr>
        <p:spPr>
          <a:xfrm>
            <a:off x="373357" y="137823"/>
            <a:ext cx="11831639" cy="708715"/>
          </a:xfrm>
        </p:spPr>
        <p:txBody>
          <a:bodyPr vert="horz">
            <a:noAutofit/>
          </a:bodyPr>
          <a:lstStyle/>
          <a:p>
            <a:r>
              <a:rPr lang="en-GB" sz="3000" i="1" dirty="0">
                <a:solidFill>
                  <a:srgbClr val="C00000"/>
                </a:solidFill>
                <a:latin typeface="+mn-lt"/>
              </a:rPr>
              <a:t>Solutions: </a:t>
            </a:r>
            <a:r>
              <a:rPr lang="en-GB" sz="3000" i="1" dirty="0">
                <a:solidFill>
                  <a:srgbClr val="002060"/>
                </a:solidFill>
                <a:latin typeface="+mn-lt"/>
              </a:rPr>
              <a:t>De</a:t>
            </a:r>
            <a:r>
              <a:rPr lang="en-GB" sz="3000" i="1" dirty="0">
                <a:latin typeface="+mn-lt"/>
              </a:rPr>
              <a:t>coupling resource use from economic activity and human wellbeing</a:t>
            </a:r>
            <a:r>
              <a:rPr lang="en-DE" sz="3000" i="1">
                <a:latin typeface="+mn-lt"/>
              </a:rPr>
              <a:t> &amp; </a:t>
            </a:r>
            <a:r>
              <a:rPr lang="en-GB" sz="3000" i="1" dirty="0">
                <a:latin typeface="+mn-lt"/>
              </a:rPr>
              <a:t>target</a:t>
            </a:r>
            <a:r>
              <a:rPr lang="en-DE" sz="3000" i="1">
                <a:latin typeface="+mn-lt"/>
              </a:rPr>
              <a:t>ing it</a:t>
            </a:r>
            <a:r>
              <a:rPr lang="en-GB" sz="3000" i="1" dirty="0">
                <a:latin typeface="+mn-lt"/>
              </a:rPr>
              <a:t> to human needs through provisioning systems</a:t>
            </a:r>
          </a:p>
        </p:txBody>
      </p:sp>
      <p:pic>
        <p:nvPicPr>
          <p:cNvPr id="19" name="Google Shape;216;p11">
            <a:extLst>
              <a:ext uri="{FF2B5EF4-FFF2-40B4-BE49-F238E27FC236}">
                <a16:creationId xmlns:a16="http://schemas.microsoft.com/office/drawing/2014/main" id="{F4070316-58AC-0E88-679B-FF46CC9489A4}"/>
              </a:ext>
            </a:extLst>
          </p:cNvPr>
          <p:cNvPicPr preferRelativeResize="0"/>
          <p:nvPr/>
        </p:nvPicPr>
        <p:blipFill rotWithShape="1">
          <a:blip r:embed="rId6">
            <a:alphaModFix/>
          </a:blip>
          <a:srcRect l="7722" t="3157"/>
          <a:stretch/>
        </p:blipFill>
        <p:spPr>
          <a:xfrm>
            <a:off x="-4616" y="1264121"/>
            <a:ext cx="5141802" cy="4561172"/>
          </a:xfrm>
          <a:prstGeom prst="rect">
            <a:avLst/>
          </a:prstGeom>
          <a:noFill/>
          <a:ln>
            <a:noFill/>
          </a:ln>
        </p:spPr>
      </p:pic>
      <p:grpSp>
        <p:nvGrpSpPr>
          <p:cNvPr id="66" name="Group 65">
            <a:extLst>
              <a:ext uri="{FF2B5EF4-FFF2-40B4-BE49-F238E27FC236}">
                <a16:creationId xmlns:a16="http://schemas.microsoft.com/office/drawing/2014/main" id="{4582C199-44FC-E137-4DAB-58A13C38074F}"/>
              </a:ext>
            </a:extLst>
          </p:cNvPr>
          <p:cNvGrpSpPr/>
          <p:nvPr/>
        </p:nvGrpSpPr>
        <p:grpSpPr>
          <a:xfrm rot="5400000">
            <a:off x="8529395" y="2404601"/>
            <a:ext cx="476080" cy="586867"/>
            <a:chOff x="3842840" y="4901005"/>
            <a:chExt cx="476080" cy="586867"/>
          </a:xfrm>
        </p:grpSpPr>
        <p:sp>
          <p:nvSpPr>
            <p:cNvPr id="18" name="Arrow: Chevron 17">
              <a:extLst>
                <a:ext uri="{FF2B5EF4-FFF2-40B4-BE49-F238E27FC236}">
                  <a16:creationId xmlns:a16="http://schemas.microsoft.com/office/drawing/2014/main" id="{571CF489-0AE0-A93B-5336-20EB3BE2791B}"/>
                </a:ext>
              </a:extLst>
            </p:cNvPr>
            <p:cNvSpPr/>
            <p:nvPr/>
          </p:nvSpPr>
          <p:spPr>
            <a:xfrm>
              <a:off x="4099679" y="4901005"/>
              <a:ext cx="219241" cy="586867"/>
            </a:xfrm>
            <a:prstGeom prst="chevron">
              <a:avLst/>
            </a:prstGeom>
            <a:solidFill>
              <a:srgbClr val="B2D23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2" name="Arrow: Chevron 21">
              <a:extLst>
                <a:ext uri="{FF2B5EF4-FFF2-40B4-BE49-F238E27FC236}">
                  <a16:creationId xmlns:a16="http://schemas.microsoft.com/office/drawing/2014/main" id="{DF20F593-57E5-AE2F-3D0E-79380878AE0A}"/>
                </a:ext>
              </a:extLst>
            </p:cNvPr>
            <p:cNvSpPr/>
            <p:nvPr/>
          </p:nvSpPr>
          <p:spPr>
            <a:xfrm flipH="1">
              <a:off x="3842840" y="4901005"/>
              <a:ext cx="219241" cy="586867"/>
            </a:xfrm>
            <a:prstGeom prst="chevron">
              <a:avLst/>
            </a:prstGeom>
            <a:solidFill>
              <a:srgbClr val="B2D23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50" name="Rectangle 49">
            <a:extLst>
              <a:ext uri="{FF2B5EF4-FFF2-40B4-BE49-F238E27FC236}">
                <a16:creationId xmlns:a16="http://schemas.microsoft.com/office/drawing/2014/main" id="{CD892D49-F9BF-1C23-2614-B9149B4DE26A}"/>
              </a:ext>
            </a:extLst>
          </p:cNvPr>
          <p:cNvSpPr/>
          <p:nvPr/>
        </p:nvSpPr>
        <p:spPr>
          <a:xfrm>
            <a:off x="4111480" y="5489451"/>
            <a:ext cx="123682" cy="10442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8" name="Group 57">
            <a:extLst>
              <a:ext uri="{FF2B5EF4-FFF2-40B4-BE49-F238E27FC236}">
                <a16:creationId xmlns:a16="http://schemas.microsoft.com/office/drawing/2014/main" id="{B15135D6-6D00-79B1-893E-69985E372E39}"/>
              </a:ext>
            </a:extLst>
          </p:cNvPr>
          <p:cNvGrpSpPr/>
          <p:nvPr/>
        </p:nvGrpSpPr>
        <p:grpSpPr>
          <a:xfrm>
            <a:off x="5667179" y="4885745"/>
            <a:ext cx="6187124" cy="1452630"/>
            <a:chOff x="5667179" y="4885745"/>
            <a:chExt cx="6187124" cy="1452630"/>
          </a:xfrm>
        </p:grpSpPr>
        <p:sp>
          <p:nvSpPr>
            <p:cNvPr id="14" name="Rectangle 13">
              <a:extLst>
                <a:ext uri="{FF2B5EF4-FFF2-40B4-BE49-F238E27FC236}">
                  <a16:creationId xmlns:a16="http://schemas.microsoft.com/office/drawing/2014/main" id="{D03EFA55-A029-C88E-E9B7-9F865056955B}"/>
                </a:ext>
              </a:extLst>
            </p:cNvPr>
            <p:cNvSpPr>
              <a:spLocks/>
            </p:cNvSpPr>
            <p:nvPr/>
          </p:nvSpPr>
          <p:spPr>
            <a:xfrm>
              <a:off x="5667179" y="4885745"/>
              <a:ext cx="6148079" cy="300535"/>
            </a:xfrm>
            <a:prstGeom prst="rect">
              <a:avLst/>
            </a:prstGeom>
            <a:solidFill>
              <a:srgbClr val="00B0F0"/>
            </a:solidFill>
            <a:ln w="25400" cap="flat" cmpd="sng" algn="ctr">
              <a:noFill/>
              <a:prstDash val="solid"/>
            </a:ln>
            <a:effectLst/>
          </p:spPr>
          <p:txBody>
            <a:bodyPr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Arial"/>
                  <a:ea typeface="+mn-ea"/>
                  <a:cs typeface="+mn-cs"/>
                  <a:sym typeface="Arial"/>
                </a:rPr>
                <a:t>Human needs</a:t>
              </a:r>
            </a:p>
          </p:txBody>
        </p:sp>
        <p:sp>
          <p:nvSpPr>
            <p:cNvPr id="16" name="Rectangle 15">
              <a:extLst>
                <a:ext uri="{FF2B5EF4-FFF2-40B4-BE49-F238E27FC236}">
                  <a16:creationId xmlns:a16="http://schemas.microsoft.com/office/drawing/2014/main" id="{01D7FCE2-1C4C-CD60-6794-9124D73DFC69}"/>
                </a:ext>
              </a:extLst>
            </p:cNvPr>
            <p:cNvSpPr>
              <a:spLocks/>
            </p:cNvSpPr>
            <p:nvPr/>
          </p:nvSpPr>
          <p:spPr>
            <a:xfrm>
              <a:off x="5678483" y="5222010"/>
              <a:ext cx="6148079" cy="1096929"/>
            </a:xfrm>
            <a:prstGeom prst="rect">
              <a:avLst/>
            </a:prstGeom>
            <a:solidFill>
              <a:srgbClr val="FFFFFF">
                <a:lumMod val="95000"/>
              </a:srgbClr>
            </a:solidFill>
            <a:ln w="25400" cap="flat" cmpd="sng" algn="ctr">
              <a:noFill/>
              <a:prstDash val="solid"/>
            </a:ln>
            <a:effectLst/>
          </p:spPr>
          <p:txBody>
            <a:bodyPr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EB7023AD-A827-89C1-4B84-9C4AF952C0E1}"/>
                </a:ext>
              </a:extLst>
            </p:cNvPr>
            <p:cNvSpPr txBox="1"/>
            <p:nvPr/>
          </p:nvSpPr>
          <p:spPr>
            <a:xfrm>
              <a:off x="5712213" y="5184213"/>
              <a:ext cx="6142090" cy="1154162"/>
            </a:xfrm>
            <a:prstGeom prst="rect">
              <a:avLst/>
            </a:prstGeom>
            <a:noFill/>
          </p:spPr>
          <p:txBody>
            <a:bodyPr wrap="square" lIns="0" rIns="0" rtlCol="0">
              <a:spAutoFit/>
            </a:bodyPr>
            <a:lstStyle/>
            <a:p>
              <a:pPr marL="180975" marR="0" lvl="0" indent="-180975" algn="l" defTabSz="914400" eaLnBrk="1" fontAlgn="auto" latinLnBrk="0" hangingPunct="1">
                <a:lnSpc>
                  <a:spcPct val="100000"/>
                </a:lnSpc>
                <a:spcAft>
                  <a:spcPts val="200"/>
                </a:spcAft>
                <a:buClr>
                  <a:srgbClr val="00146D"/>
                </a:buClr>
                <a:buSzTx/>
                <a:buFont typeface="Wingdings" panose="05000000000000000000" pitchFamily="2" charset="2"/>
                <a:buChar char="§"/>
                <a:tabLst/>
                <a:defRPr/>
              </a:pPr>
              <a:r>
                <a:rPr kumimoji="0" lang="en-GB" sz="1600" i="1" u="none" strike="noStrike" kern="0" cap="none" spc="0" normalizeH="0" baseline="0" noProof="0" dirty="0">
                  <a:ln>
                    <a:noFill/>
                  </a:ln>
                  <a:solidFill>
                    <a:srgbClr val="000000"/>
                  </a:solidFill>
                  <a:effectLst/>
                  <a:uLnTx/>
                  <a:uFillTx/>
                  <a:ea typeface="+mn-ea"/>
                  <a:cs typeface="Arial"/>
                  <a:sym typeface="Arial"/>
                </a:rPr>
                <a:t>Adequate, nutritious food for all</a:t>
              </a:r>
            </a:p>
            <a:p>
              <a:pPr marL="180975" marR="0" lvl="0" indent="-180975" algn="l" defTabSz="914400" eaLnBrk="1" fontAlgn="auto" latinLnBrk="0" hangingPunct="1">
                <a:lnSpc>
                  <a:spcPct val="100000"/>
                </a:lnSpc>
                <a:spcAft>
                  <a:spcPts val="200"/>
                </a:spcAft>
                <a:buClr>
                  <a:srgbClr val="00146D"/>
                </a:buClr>
                <a:buSzTx/>
                <a:buFont typeface="Wingdings" panose="05000000000000000000" pitchFamily="2" charset="2"/>
                <a:buChar char="§"/>
                <a:tabLst/>
                <a:defRPr/>
              </a:pPr>
              <a:r>
                <a:rPr kumimoji="0" lang="en-GB" sz="1600" i="1" u="none" strike="noStrike" kern="0" cap="none" spc="0" normalizeH="0" baseline="0" noProof="0" dirty="0">
                  <a:ln>
                    <a:noFill/>
                  </a:ln>
                  <a:solidFill>
                    <a:srgbClr val="000000"/>
                  </a:solidFill>
                  <a:effectLst/>
                  <a:uLnTx/>
                  <a:uFillTx/>
                  <a:ea typeface="+mn-ea"/>
                  <a:cs typeface="Arial"/>
                  <a:sym typeface="Arial"/>
                </a:rPr>
                <a:t>Safe, secure, resource-efficient built environment </a:t>
              </a:r>
            </a:p>
            <a:p>
              <a:pPr marL="180975" marR="0" lvl="0" indent="-180975" algn="l" defTabSz="914400" eaLnBrk="1" fontAlgn="auto" latinLnBrk="0" hangingPunct="1">
                <a:lnSpc>
                  <a:spcPct val="100000"/>
                </a:lnSpc>
                <a:spcAft>
                  <a:spcPts val="200"/>
                </a:spcAft>
                <a:buClr>
                  <a:srgbClr val="00146D"/>
                </a:buClr>
                <a:buSzTx/>
                <a:buFont typeface="Wingdings" panose="05000000000000000000" pitchFamily="2" charset="2"/>
                <a:buChar char="§"/>
                <a:tabLst/>
                <a:defRPr/>
              </a:pPr>
              <a:r>
                <a:rPr kumimoji="0" lang="en-GB" sz="1600" i="1" u="none" strike="noStrike" kern="0" cap="none" spc="0" normalizeH="0" baseline="0" noProof="0" dirty="0">
                  <a:ln>
                    <a:noFill/>
                  </a:ln>
                  <a:solidFill>
                    <a:srgbClr val="000000"/>
                  </a:solidFill>
                  <a:effectLst/>
                  <a:uLnTx/>
                  <a:uFillTx/>
                  <a:ea typeface="+mn-ea"/>
                  <a:cs typeface="Arial"/>
                  <a:sym typeface="Arial"/>
                </a:rPr>
                <a:t>Sustainable mobility and access to essential services </a:t>
              </a:r>
            </a:p>
            <a:p>
              <a:pPr marL="180975" marR="0" lvl="0" indent="-180975" algn="l" defTabSz="914400" eaLnBrk="1" fontAlgn="auto" latinLnBrk="0" hangingPunct="1">
                <a:lnSpc>
                  <a:spcPct val="100000"/>
                </a:lnSpc>
                <a:spcAft>
                  <a:spcPts val="200"/>
                </a:spcAft>
                <a:buClr>
                  <a:srgbClr val="00146D"/>
                </a:buClr>
                <a:buSzTx/>
                <a:buFont typeface="Wingdings" panose="05000000000000000000" pitchFamily="2" charset="2"/>
                <a:buChar char="§"/>
                <a:tabLst/>
                <a:defRPr/>
              </a:pPr>
              <a:r>
                <a:rPr kumimoji="0" lang="en-GB" sz="1600" i="1" u="none" strike="noStrike" kern="0" cap="none" spc="0" normalizeH="0" baseline="0" noProof="0" dirty="0">
                  <a:ln>
                    <a:noFill/>
                  </a:ln>
                  <a:solidFill>
                    <a:srgbClr val="000000"/>
                  </a:solidFill>
                  <a:effectLst/>
                  <a:uLnTx/>
                  <a:uFillTx/>
                  <a:ea typeface="+mn-ea"/>
                  <a:cs typeface="Arial"/>
                  <a:sym typeface="Arial"/>
                </a:rPr>
                <a:t>Access to clean, safe energy</a:t>
              </a:r>
            </a:p>
          </p:txBody>
        </p:sp>
        <p:sp>
          <p:nvSpPr>
            <p:cNvPr id="53" name="Rectangle 52">
              <a:extLst>
                <a:ext uri="{FF2B5EF4-FFF2-40B4-BE49-F238E27FC236}">
                  <a16:creationId xmlns:a16="http://schemas.microsoft.com/office/drawing/2014/main" id="{B9A15963-D533-D185-A2F7-282D8C5CBDCE}"/>
                </a:ext>
              </a:extLst>
            </p:cNvPr>
            <p:cNvSpPr/>
            <p:nvPr/>
          </p:nvSpPr>
          <p:spPr>
            <a:xfrm>
              <a:off x="8152027" y="5305521"/>
              <a:ext cx="123682" cy="10442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F4F8BCFB-7107-813A-73BF-D5CB326135C0}"/>
              </a:ext>
            </a:extLst>
          </p:cNvPr>
          <p:cNvGrpSpPr/>
          <p:nvPr/>
        </p:nvGrpSpPr>
        <p:grpSpPr>
          <a:xfrm>
            <a:off x="5670486" y="1006919"/>
            <a:ext cx="6213214" cy="1424934"/>
            <a:chOff x="5670486" y="1006919"/>
            <a:chExt cx="6213214" cy="1424934"/>
          </a:xfrm>
        </p:grpSpPr>
        <p:sp>
          <p:nvSpPr>
            <p:cNvPr id="13" name="Rectangle 12">
              <a:extLst>
                <a:ext uri="{FF2B5EF4-FFF2-40B4-BE49-F238E27FC236}">
                  <a16:creationId xmlns:a16="http://schemas.microsoft.com/office/drawing/2014/main" id="{D41541C0-6B83-286C-6207-578E307B37FD}"/>
                </a:ext>
              </a:extLst>
            </p:cNvPr>
            <p:cNvSpPr>
              <a:spLocks/>
            </p:cNvSpPr>
            <p:nvPr/>
          </p:nvSpPr>
          <p:spPr>
            <a:xfrm>
              <a:off x="5670486" y="1006919"/>
              <a:ext cx="6213214" cy="300535"/>
            </a:xfrm>
            <a:prstGeom prst="rect">
              <a:avLst/>
            </a:prstGeom>
            <a:solidFill>
              <a:srgbClr val="00B0F0"/>
            </a:solidFill>
            <a:ln w="25400" cap="flat" cmpd="sng" algn="ctr">
              <a:noFill/>
              <a:prstDash val="solid"/>
            </a:ln>
            <a:effectLst/>
          </p:spPr>
          <p:txBody>
            <a:bodyPr lIns="0" rIns="0"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Arial"/>
                  <a:ea typeface="+mn-ea"/>
                  <a:cs typeface="+mn-cs"/>
                  <a:sym typeface="Arial"/>
                </a:rPr>
                <a:t>Natural resources</a:t>
              </a:r>
            </a:p>
          </p:txBody>
        </p:sp>
        <p:sp>
          <p:nvSpPr>
            <p:cNvPr id="15" name="Rectangle 14">
              <a:extLst>
                <a:ext uri="{FF2B5EF4-FFF2-40B4-BE49-F238E27FC236}">
                  <a16:creationId xmlns:a16="http://schemas.microsoft.com/office/drawing/2014/main" id="{CB01FE15-FAE7-66E6-0D47-571AE8EDCA05}"/>
                </a:ext>
              </a:extLst>
            </p:cNvPr>
            <p:cNvSpPr>
              <a:spLocks/>
            </p:cNvSpPr>
            <p:nvPr/>
          </p:nvSpPr>
          <p:spPr>
            <a:xfrm>
              <a:off x="5670486" y="1333639"/>
              <a:ext cx="6193901" cy="1098214"/>
            </a:xfrm>
            <a:prstGeom prst="rect">
              <a:avLst/>
            </a:prstGeom>
            <a:solidFill>
              <a:srgbClr val="FFFFFF">
                <a:lumMod val="95000"/>
              </a:srgbClr>
            </a:solidFill>
            <a:ln w="25400" cap="flat" cmpd="sng" algn="ctr">
              <a:noFill/>
              <a:prstDash val="solid"/>
            </a:ln>
            <a:effectLst/>
          </p:spPr>
          <p:txBody>
            <a:bodyPr lIns="0" rIns="0"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5" name="Group 64">
              <a:extLst>
                <a:ext uri="{FF2B5EF4-FFF2-40B4-BE49-F238E27FC236}">
                  <a16:creationId xmlns:a16="http://schemas.microsoft.com/office/drawing/2014/main" id="{0DAD27DE-F30F-6792-15BB-1C279C522C05}"/>
                </a:ext>
              </a:extLst>
            </p:cNvPr>
            <p:cNvGrpSpPr>
              <a:grpSpLocks/>
            </p:cNvGrpSpPr>
            <p:nvPr/>
          </p:nvGrpSpPr>
          <p:grpSpPr>
            <a:xfrm>
              <a:off x="5726649" y="1362300"/>
              <a:ext cx="870553" cy="974865"/>
              <a:chOff x="5648759" y="1598185"/>
              <a:chExt cx="870553" cy="974865"/>
            </a:xfrm>
          </p:grpSpPr>
          <p:sp>
            <p:nvSpPr>
              <p:cNvPr id="33" name="Rectangle: Rounded Corners 32">
                <a:extLst>
                  <a:ext uri="{FF2B5EF4-FFF2-40B4-BE49-F238E27FC236}">
                    <a16:creationId xmlns:a16="http://schemas.microsoft.com/office/drawing/2014/main" id="{3379F906-ADEA-CBED-6374-95FD17AC5F2D}"/>
                  </a:ext>
                </a:extLst>
              </p:cNvPr>
              <p:cNvSpPr/>
              <p:nvPr/>
            </p:nvSpPr>
            <p:spPr>
              <a:xfrm>
                <a:off x="5648759" y="1598185"/>
                <a:ext cx="870553" cy="974865"/>
              </a:xfrm>
              <a:prstGeom prst="roundRect">
                <a:avLst/>
              </a:prstGeom>
              <a:solidFill>
                <a:srgbClr val="FFFFFF"/>
              </a:solidFill>
              <a:ln w="12700" cap="flat" cmpd="sng" algn="ctr">
                <a:solidFill>
                  <a:srgbClr val="00B0F0"/>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Biomass</a:t>
                </a:r>
              </a:p>
            </p:txBody>
          </p:sp>
          <p:sp>
            <p:nvSpPr>
              <p:cNvPr id="38" name="Freeform: Shape 37">
                <a:extLst>
                  <a:ext uri="{FF2B5EF4-FFF2-40B4-BE49-F238E27FC236}">
                    <a16:creationId xmlns:a16="http://schemas.microsoft.com/office/drawing/2014/main" id="{6C25277F-9C74-CA52-0993-6B7D2DF093E1}"/>
                  </a:ext>
                </a:extLst>
              </p:cNvPr>
              <p:cNvSpPr/>
              <p:nvPr/>
            </p:nvSpPr>
            <p:spPr>
              <a:xfrm rot="10800000" flipV="1">
                <a:off x="5923166" y="1723760"/>
                <a:ext cx="364330" cy="370855"/>
              </a:xfrm>
              <a:custGeom>
                <a:avLst/>
                <a:gdLst>
                  <a:gd name="connsiteX0" fmla="*/ 12857 w 378443"/>
                  <a:gd name="connsiteY0" fmla="*/ -2989 h 385220"/>
                  <a:gd name="connsiteX1" fmla="*/ 19113 w 378443"/>
                  <a:gd name="connsiteY1" fmla="*/ -1130 h 385220"/>
                  <a:gd name="connsiteX2" fmla="*/ 171721 w 378443"/>
                  <a:gd name="connsiteY2" fmla="*/ 55240 h 385220"/>
                  <a:gd name="connsiteX3" fmla="*/ 313241 w 378443"/>
                  <a:gd name="connsiteY3" fmla="*/ 121970 h 385220"/>
                  <a:gd name="connsiteX4" fmla="*/ 313476 w 378443"/>
                  <a:gd name="connsiteY4" fmla="*/ 122192 h 385220"/>
                  <a:gd name="connsiteX5" fmla="*/ 350463 w 378443"/>
                  <a:gd name="connsiteY5" fmla="*/ 230193 h 385220"/>
                  <a:gd name="connsiteX6" fmla="*/ 318338 w 378443"/>
                  <a:gd name="connsiteY6" fmla="*/ 313572 h 385220"/>
                  <a:gd name="connsiteX7" fmla="*/ 368605 w 378443"/>
                  <a:gd name="connsiteY7" fmla="*/ 325971 h 385220"/>
                  <a:gd name="connsiteX8" fmla="*/ 378621 w 378443"/>
                  <a:gd name="connsiteY8" fmla="*/ 336289 h 385220"/>
                  <a:gd name="connsiteX9" fmla="*/ 378621 w 378443"/>
                  <a:gd name="connsiteY9" fmla="*/ 336289 h 385220"/>
                  <a:gd name="connsiteX10" fmla="*/ 368330 w 378443"/>
                  <a:gd name="connsiteY10" fmla="*/ 346296 h 385220"/>
                  <a:gd name="connsiteX11" fmla="*/ 368326 w 378443"/>
                  <a:gd name="connsiteY11" fmla="*/ 346296 h 385220"/>
                  <a:gd name="connsiteX12" fmla="*/ 304947 w 378443"/>
                  <a:gd name="connsiteY12" fmla="*/ 330532 h 385220"/>
                  <a:gd name="connsiteX13" fmla="*/ 300156 w 378443"/>
                  <a:gd name="connsiteY13" fmla="*/ 335846 h 385220"/>
                  <a:gd name="connsiteX14" fmla="*/ 86056 w 378443"/>
                  <a:gd name="connsiteY14" fmla="*/ 331373 h 385220"/>
                  <a:gd name="connsiteX15" fmla="*/ 86026 w 378443"/>
                  <a:gd name="connsiteY15" fmla="*/ 331329 h 385220"/>
                  <a:gd name="connsiteX16" fmla="*/ 3146 w 378443"/>
                  <a:gd name="connsiteY16" fmla="*/ 6266 h 385220"/>
                  <a:gd name="connsiteX17" fmla="*/ 12857 w 378443"/>
                  <a:gd name="connsiteY17" fmla="*/ -2989 h 385220"/>
                  <a:gd name="connsiteX18" fmla="*/ 22417 w 378443"/>
                  <a:gd name="connsiteY18" fmla="*/ 24199 h 385220"/>
                  <a:gd name="connsiteX19" fmla="*/ 101369 w 378443"/>
                  <a:gd name="connsiteY19" fmla="*/ 318001 h 385220"/>
                  <a:gd name="connsiteX20" fmla="*/ 285300 w 378443"/>
                  <a:gd name="connsiteY20" fmla="*/ 321986 h 385220"/>
                  <a:gd name="connsiteX21" fmla="*/ 285725 w 378443"/>
                  <a:gd name="connsiteY21" fmla="*/ 321543 h 385220"/>
                  <a:gd name="connsiteX22" fmla="*/ 253737 w 378443"/>
                  <a:gd name="connsiteY22" fmla="*/ 303388 h 385220"/>
                  <a:gd name="connsiteX23" fmla="*/ 146676 w 378443"/>
                  <a:gd name="connsiteY23" fmla="*/ 301839 h 385220"/>
                  <a:gd name="connsiteX24" fmla="*/ 138214 w 378443"/>
                  <a:gd name="connsiteY24" fmla="*/ 290237 h 385220"/>
                  <a:gd name="connsiteX25" fmla="*/ 138219 w 378443"/>
                  <a:gd name="connsiteY25" fmla="*/ 290237 h 385220"/>
                  <a:gd name="connsiteX26" fmla="*/ 149820 w 378443"/>
                  <a:gd name="connsiteY26" fmla="*/ 281779 h 385220"/>
                  <a:gd name="connsiteX27" fmla="*/ 227475 w 378443"/>
                  <a:gd name="connsiteY27" fmla="*/ 286119 h 385220"/>
                  <a:gd name="connsiteX28" fmla="*/ 220461 w 378443"/>
                  <a:gd name="connsiteY28" fmla="*/ 281292 h 385220"/>
                  <a:gd name="connsiteX29" fmla="*/ 168754 w 378443"/>
                  <a:gd name="connsiteY29" fmla="*/ 240199 h 385220"/>
                  <a:gd name="connsiteX30" fmla="*/ 90719 w 378443"/>
                  <a:gd name="connsiteY30" fmla="*/ 238606 h 385220"/>
                  <a:gd name="connsiteX31" fmla="*/ 85122 w 378443"/>
                  <a:gd name="connsiteY31" fmla="*/ 225366 h 385220"/>
                  <a:gd name="connsiteX32" fmla="*/ 85122 w 378443"/>
                  <a:gd name="connsiteY32" fmla="*/ 225366 h 385220"/>
                  <a:gd name="connsiteX33" fmla="*/ 98353 w 378443"/>
                  <a:gd name="connsiteY33" fmla="*/ 219787 h 385220"/>
                  <a:gd name="connsiteX34" fmla="*/ 98353 w 378443"/>
                  <a:gd name="connsiteY34" fmla="*/ 219787 h 385220"/>
                  <a:gd name="connsiteX35" fmla="*/ 149891 w 378443"/>
                  <a:gd name="connsiteY35" fmla="*/ 223019 h 385220"/>
                  <a:gd name="connsiteX36" fmla="*/ 89152 w 378443"/>
                  <a:gd name="connsiteY36" fmla="*/ 153941 h 385220"/>
                  <a:gd name="connsiteX37" fmla="*/ 91698 w 378443"/>
                  <a:gd name="connsiteY37" fmla="*/ 139815 h 385220"/>
                  <a:gd name="connsiteX38" fmla="*/ 97622 w 378443"/>
                  <a:gd name="connsiteY38" fmla="*/ 138000 h 385220"/>
                  <a:gd name="connsiteX39" fmla="*/ 105832 w 378443"/>
                  <a:gd name="connsiteY39" fmla="*/ 142340 h 385220"/>
                  <a:gd name="connsiteX40" fmla="*/ 154868 w 378443"/>
                  <a:gd name="connsiteY40" fmla="*/ 199373 h 385220"/>
                  <a:gd name="connsiteX41" fmla="*/ 154235 w 378443"/>
                  <a:gd name="connsiteY41" fmla="*/ 116480 h 385220"/>
                  <a:gd name="connsiteX42" fmla="*/ 164313 w 378443"/>
                  <a:gd name="connsiteY42" fmla="*/ 107535 h 385220"/>
                  <a:gd name="connsiteX43" fmla="*/ 165522 w 378443"/>
                  <a:gd name="connsiteY43" fmla="*/ 107623 h 385220"/>
                  <a:gd name="connsiteX44" fmla="*/ 174409 w 378443"/>
                  <a:gd name="connsiteY44" fmla="*/ 118915 h 385220"/>
                  <a:gd name="connsiteX45" fmla="*/ 174409 w 378443"/>
                  <a:gd name="connsiteY45" fmla="*/ 118915 h 385220"/>
                  <a:gd name="connsiteX46" fmla="*/ 179966 w 378443"/>
                  <a:gd name="connsiteY46" fmla="*/ 222975 h 385220"/>
                  <a:gd name="connsiteX47" fmla="*/ 232266 w 378443"/>
                  <a:gd name="connsiteY47" fmla="*/ 264775 h 385220"/>
                  <a:gd name="connsiteX48" fmla="*/ 244744 w 378443"/>
                  <a:gd name="connsiteY48" fmla="*/ 273278 h 385220"/>
                  <a:gd name="connsiteX49" fmla="*/ 236393 w 378443"/>
                  <a:gd name="connsiteY49" fmla="*/ 214915 h 385220"/>
                  <a:gd name="connsiteX50" fmla="*/ 242689 w 378443"/>
                  <a:gd name="connsiteY50" fmla="*/ 143358 h 385220"/>
                  <a:gd name="connsiteX51" fmla="*/ 251944 w 378443"/>
                  <a:gd name="connsiteY51" fmla="*/ 137291 h 385220"/>
                  <a:gd name="connsiteX52" fmla="*/ 256057 w 378443"/>
                  <a:gd name="connsiteY52" fmla="*/ 138133 h 385220"/>
                  <a:gd name="connsiteX53" fmla="*/ 261318 w 378443"/>
                  <a:gd name="connsiteY53" fmla="*/ 151506 h 385220"/>
                  <a:gd name="connsiteX54" fmla="*/ 261318 w 378443"/>
                  <a:gd name="connsiteY54" fmla="*/ 151506 h 385220"/>
                  <a:gd name="connsiteX55" fmla="*/ 256633 w 378443"/>
                  <a:gd name="connsiteY55" fmla="*/ 213322 h 385220"/>
                  <a:gd name="connsiteX56" fmla="*/ 268288 w 378443"/>
                  <a:gd name="connsiteY56" fmla="*/ 288288 h 385220"/>
                  <a:gd name="connsiteX57" fmla="*/ 299395 w 378443"/>
                  <a:gd name="connsiteY57" fmla="*/ 305160 h 385220"/>
                  <a:gd name="connsiteX58" fmla="*/ 330231 w 378443"/>
                  <a:gd name="connsiteY58" fmla="*/ 228510 h 385220"/>
                  <a:gd name="connsiteX59" fmla="*/ 298252 w 378443"/>
                  <a:gd name="connsiteY59" fmla="*/ 135698 h 385220"/>
                  <a:gd name="connsiteX60" fmla="*/ 167081 w 378443"/>
                  <a:gd name="connsiteY60" fmla="*/ 75034 h 385220"/>
                  <a:gd name="connsiteX61" fmla="*/ 22417 w 378443"/>
                  <a:gd name="connsiteY61" fmla="*/ 24199 h 3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8443" h="385220">
                    <a:moveTo>
                      <a:pt x="12857" y="-2989"/>
                    </a:moveTo>
                    <a:cubicBezTo>
                      <a:pt x="15088" y="-3078"/>
                      <a:pt x="17289" y="-2458"/>
                      <a:pt x="19113" y="-1130"/>
                    </a:cubicBezTo>
                    <a:cubicBezTo>
                      <a:pt x="66068" y="31993"/>
                      <a:pt x="119608" y="43019"/>
                      <a:pt x="171721" y="55240"/>
                    </a:cubicBezTo>
                    <a:cubicBezTo>
                      <a:pt x="223839" y="67462"/>
                      <a:pt x="275009" y="81011"/>
                      <a:pt x="313241" y="121970"/>
                    </a:cubicBezTo>
                    <a:cubicBezTo>
                      <a:pt x="313321" y="122059"/>
                      <a:pt x="313400" y="122148"/>
                      <a:pt x="313476" y="122192"/>
                    </a:cubicBezTo>
                    <a:cubicBezTo>
                      <a:pt x="341842" y="154739"/>
                      <a:pt x="353634" y="192731"/>
                      <a:pt x="350463" y="230193"/>
                    </a:cubicBezTo>
                    <a:cubicBezTo>
                      <a:pt x="348014" y="259151"/>
                      <a:pt x="336798" y="287625"/>
                      <a:pt x="318338" y="313572"/>
                    </a:cubicBezTo>
                    <a:cubicBezTo>
                      <a:pt x="337423" y="321322"/>
                      <a:pt x="354741" y="325794"/>
                      <a:pt x="368605" y="325971"/>
                    </a:cubicBezTo>
                    <a:cubicBezTo>
                      <a:pt x="374215" y="326060"/>
                      <a:pt x="378701" y="330665"/>
                      <a:pt x="378621" y="336289"/>
                    </a:cubicBezTo>
                    <a:cubicBezTo>
                      <a:pt x="378621" y="336289"/>
                      <a:pt x="378621" y="336289"/>
                      <a:pt x="378621" y="336289"/>
                    </a:cubicBezTo>
                    <a:cubicBezTo>
                      <a:pt x="378546" y="341868"/>
                      <a:pt x="373936" y="346385"/>
                      <a:pt x="368330" y="346296"/>
                    </a:cubicBezTo>
                    <a:cubicBezTo>
                      <a:pt x="368330" y="346296"/>
                      <a:pt x="368326" y="346296"/>
                      <a:pt x="368326" y="346296"/>
                    </a:cubicBezTo>
                    <a:cubicBezTo>
                      <a:pt x="349121" y="346031"/>
                      <a:pt x="327579" y="340229"/>
                      <a:pt x="304947" y="330532"/>
                    </a:cubicBezTo>
                    <a:cubicBezTo>
                      <a:pt x="303384" y="332347"/>
                      <a:pt x="301795" y="334119"/>
                      <a:pt x="300156" y="335846"/>
                    </a:cubicBezTo>
                    <a:cubicBezTo>
                      <a:pt x="240302" y="400008"/>
                      <a:pt x="143103" y="396732"/>
                      <a:pt x="86056" y="331373"/>
                    </a:cubicBezTo>
                    <a:cubicBezTo>
                      <a:pt x="86043" y="331373"/>
                      <a:pt x="86034" y="331329"/>
                      <a:pt x="86026" y="331329"/>
                    </a:cubicBezTo>
                    <a:cubicBezTo>
                      <a:pt x="10342" y="243653"/>
                      <a:pt x="-7928" y="130782"/>
                      <a:pt x="3146" y="6266"/>
                    </a:cubicBezTo>
                    <a:cubicBezTo>
                      <a:pt x="3598" y="1173"/>
                      <a:pt x="7751" y="-2812"/>
                      <a:pt x="12857" y="-2989"/>
                    </a:cubicBezTo>
                    <a:close/>
                    <a:moveTo>
                      <a:pt x="22417" y="24199"/>
                    </a:moveTo>
                    <a:cubicBezTo>
                      <a:pt x="14597" y="138841"/>
                      <a:pt x="33478" y="239358"/>
                      <a:pt x="101369" y="318001"/>
                    </a:cubicBezTo>
                    <a:cubicBezTo>
                      <a:pt x="151255" y="375167"/>
                      <a:pt x="233036" y="378001"/>
                      <a:pt x="285300" y="321986"/>
                    </a:cubicBezTo>
                    <a:cubicBezTo>
                      <a:pt x="285446" y="321853"/>
                      <a:pt x="285579" y="321676"/>
                      <a:pt x="285725" y="321543"/>
                    </a:cubicBezTo>
                    <a:cubicBezTo>
                      <a:pt x="275182" y="316185"/>
                      <a:pt x="264484" y="310030"/>
                      <a:pt x="253737" y="303388"/>
                    </a:cubicBezTo>
                    <a:cubicBezTo>
                      <a:pt x="221439" y="310207"/>
                      <a:pt x="184961" y="307860"/>
                      <a:pt x="146676" y="301839"/>
                    </a:cubicBezTo>
                    <a:cubicBezTo>
                      <a:pt x="141137" y="300998"/>
                      <a:pt x="137346" y="295772"/>
                      <a:pt x="138214" y="290237"/>
                    </a:cubicBezTo>
                    <a:cubicBezTo>
                      <a:pt x="138214" y="290237"/>
                      <a:pt x="138219" y="290237"/>
                      <a:pt x="138219" y="290237"/>
                    </a:cubicBezTo>
                    <a:cubicBezTo>
                      <a:pt x="139087" y="284701"/>
                      <a:pt x="144281" y="280894"/>
                      <a:pt x="149820" y="281779"/>
                    </a:cubicBezTo>
                    <a:cubicBezTo>
                      <a:pt x="177854" y="286163"/>
                      <a:pt x="204077" y="288023"/>
                      <a:pt x="227475" y="286119"/>
                    </a:cubicBezTo>
                    <a:cubicBezTo>
                      <a:pt x="225137" y="284480"/>
                      <a:pt x="222794" y="282975"/>
                      <a:pt x="220461" y="281292"/>
                    </a:cubicBezTo>
                    <a:cubicBezTo>
                      <a:pt x="202686" y="268628"/>
                      <a:pt x="185267" y="254679"/>
                      <a:pt x="168754" y="240199"/>
                    </a:cubicBezTo>
                    <a:cubicBezTo>
                      <a:pt x="145140" y="246089"/>
                      <a:pt x="119036" y="250119"/>
                      <a:pt x="90719" y="238606"/>
                    </a:cubicBezTo>
                    <a:cubicBezTo>
                      <a:pt x="85521" y="236525"/>
                      <a:pt x="83014" y="230591"/>
                      <a:pt x="85122" y="225366"/>
                    </a:cubicBezTo>
                    <a:cubicBezTo>
                      <a:pt x="85122" y="225366"/>
                      <a:pt x="85122" y="225366"/>
                      <a:pt x="85122" y="225366"/>
                    </a:cubicBezTo>
                    <a:cubicBezTo>
                      <a:pt x="87230" y="220185"/>
                      <a:pt x="93155" y="217661"/>
                      <a:pt x="98353" y="219787"/>
                    </a:cubicBezTo>
                    <a:cubicBezTo>
                      <a:pt x="98353" y="219787"/>
                      <a:pt x="98353" y="219787"/>
                      <a:pt x="98353" y="219787"/>
                    </a:cubicBezTo>
                    <a:cubicBezTo>
                      <a:pt x="116296" y="227048"/>
                      <a:pt x="132874" y="226296"/>
                      <a:pt x="149891" y="223019"/>
                    </a:cubicBezTo>
                    <a:cubicBezTo>
                      <a:pt x="125957" y="200215"/>
                      <a:pt x="104858" y="176569"/>
                      <a:pt x="89152" y="153941"/>
                    </a:cubicBezTo>
                    <a:cubicBezTo>
                      <a:pt x="85950" y="149336"/>
                      <a:pt x="87093" y="143004"/>
                      <a:pt x="91698" y="139815"/>
                    </a:cubicBezTo>
                    <a:cubicBezTo>
                      <a:pt x="93434" y="138620"/>
                      <a:pt x="95506" y="137956"/>
                      <a:pt x="97622" y="138000"/>
                    </a:cubicBezTo>
                    <a:cubicBezTo>
                      <a:pt x="100899" y="138045"/>
                      <a:pt x="103959" y="139683"/>
                      <a:pt x="105832" y="142340"/>
                    </a:cubicBezTo>
                    <a:cubicBezTo>
                      <a:pt x="118518" y="160627"/>
                      <a:pt x="135522" y="180111"/>
                      <a:pt x="154868" y="199373"/>
                    </a:cubicBezTo>
                    <a:cubicBezTo>
                      <a:pt x="151193" y="177543"/>
                      <a:pt x="149816" y="153720"/>
                      <a:pt x="154235" y="116480"/>
                    </a:cubicBezTo>
                    <a:cubicBezTo>
                      <a:pt x="154842" y="111388"/>
                      <a:pt x="159172" y="107535"/>
                      <a:pt x="164313" y="107535"/>
                    </a:cubicBezTo>
                    <a:cubicBezTo>
                      <a:pt x="164716" y="107535"/>
                      <a:pt x="165119" y="107579"/>
                      <a:pt x="165522" y="107623"/>
                    </a:cubicBezTo>
                    <a:cubicBezTo>
                      <a:pt x="171092" y="108288"/>
                      <a:pt x="175073" y="113336"/>
                      <a:pt x="174409" y="118915"/>
                    </a:cubicBezTo>
                    <a:cubicBezTo>
                      <a:pt x="174409" y="118915"/>
                      <a:pt x="174409" y="118915"/>
                      <a:pt x="174409" y="118915"/>
                    </a:cubicBezTo>
                    <a:cubicBezTo>
                      <a:pt x="168307" y="170281"/>
                      <a:pt x="172740" y="191491"/>
                      <a:pt x="179966" y="222975"/>
                    </a:cubicBezTo>
                    <a:cubicBezTo>
                      <a:pt x="196602" y="237720"/>
                      <a:pt x="214288" y="251934"/>
                      <a:pt x="232266" y="264775"/>
                    </a:cubicBezTo>
                    <a:cubicBezTo>
                      <a:pt x="236406" y="267743"/>
                      <a:pt x="240577" y="270488"/>
                      <a:pt x="244744" y="273278"/>
                    </a:cubicBezTo>
                    <a:cubicBezTo>
                      <a:pt x="241188" y="254723"/>
                      <a:pt x="237969" y="234709"/>
                      <a:pt x="236393" y="214915"/>
                    </a:cubicBezTo>
                    <a:cubicBezTo>
                      <a:pt x="234218" y="187727"/>
                      <a:pt x="234462" y="162266"/>
                      <a:pt x="242689" y="143358"/>
                    </a:cubicBezTo>
                    <a:cubicBezTo>
                      <a:pt x="244297" y="139683"/>
                      <a:pt x="247923" y="137291"/>
                      <a:pt x="251944" y="137291"/>
                    </a:cubicBezTo>
                    <a:cubicBezTo>
                      <a:pt x="253361" y="137247"/>
                      <a:pt x="254760" y="137557"/>
                      <a:pt x="256057" y="138133"/>
                    </a:cubicBezTo>
                    <a:cubicBezTo>
                      <a:pt x="261203" y="140347"/>
                      <a:pt x="263559" y="146325"/>
                      <a:pt x="261318" y="151506"/>
                    </a:cubicBezTo>
                    <a:cubicBezTo>
                      <a:pt x="261318" y="151506"/>
                      <a:pt x="261318" y="151506"/>
                      <a:pt x="261318" y="151506"/>
                    </a:cubicBezTo>
                    <a:cubicBezTo>
                      <a:pt x="255978" y="163772"/>
                      <a:pt x="254574" y="187550"/>
                      <a:pt x="256633" y="213322"/>
                    </a:cubicBezTo>
                    <a:cubicBezTo>
                      <a:pt x="258652" y="238561"/>
                      <a:pt x="263479" y="265882"/>
                      <a:pt x="268288" y="288288"/>
                    </a:cubicBezTo>
                    <a:cubicBezTo>
                      <a:pt x="278849" y="294576"/>
                      <a:pt x="289277" y="300244"/>
                      <a:pt x="299395" y="305160"/>
                    </a:cubicBezTo>
                    <a:cubicBezTo>
                      <a:pt x="317483" y="280894"/>
                      <a:pt x="328026" y="254547"/>
                      <a:pt x="330231" y="228510"/>
                    </a:cubicBezTo>
                    <a:cubicBezTo>
                      <a:pt x="332950" y="196318"/>
                      <a:pt x="323275" y="164436"/>
                      <a:pt x="298252" y="135698"/>
                    </a:cubicBezTo>
                    <a:cubicBezTo>
                      <a:pt x="264705" y="99874"/>
                      <a:pt x="218707" y="87122"/>
                      <a:pt x="167081" y="75034"/>
                    </a:cubicBezTo>
                    <a:cubicBezTo>
                      <a:pt x="120329" y="64052"/>
                      <a:pt x="69553" y="52760"/>
                      <a:pt x="22417" y="24199"/>
                    </a:cubicBezTo>
                    <a:close/>
                  </a:path>
                </a:pathLst>
              </a:custGeom>
              <a:solidFill>
                <a:srgbClr val="71B561"/>
              </a:solidFill>
              <a:ln w="4362" cap="rnd">
                <a:noFill/>
                <a:prstDash val="solid"/>
                <a:round/>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roup 62">
              <a:extLst>
                <a:ext uri="{FF2B5EF4-FFF2-40B4-BE49-F238E27FC236}">
                  <a16:creationId xmlns:a16="http://schemas.microsoft.com/office/drawing/2014/main" id="{A562A7E7-3373-8CCE-AEC9-09662D91F0E1}"/>
                </a:ext>
              </a:extLst>
            </p:cNvPr>
            <p:cNvGrpSpPr>
              <a:grpSpLocks/>
            </p:cNvGrpSpPr>
            <p:nvPr/>
          </p:nvGrpSpPr>
          <p:grpSpPr>
            <a:xfrm>
              <a:off x="7813872" y="1362300"/>
              <a:ext cx="870553" cy="974865"/>
              <a:chOff x="7947921" y="1598185"/>
              <a:chExt cx="870553" cy="974865"/>
            </a:xfrm>
          </p:grpSpPr>
          <p:sp>
            <p:nvSpPr>
              <p:cNvPr id="35" name="Rectangle: Rounded Corners 34">
                <a:extLst>
                  <a:ext uri="{FF2B5EF4-FFF2-40B4-BE49-F238E27FC236}">
                    <a16:creationId xmlns:a16="http://schemas.microsoft.com/office/drawing/2014/main" id="{E4628291-96FC-A553-7A1D-0199CD779F21}"/>
                  </a:ext>
                </a:extLst>
              </p:cNvPr>
              <p:cNvSpPr/>
              <p:nvPr/>
            </p:nvSpPr>
            <p:spPr>
              <a:xfrm>
                <a:off x="7947921" y="1598185"/>
                <a:ext cx="870553" cy="974865"/>
              </a:xfrm>
              <a:prstGeom prst="roundRect">
                <a:avLst/>
              </a:prstGeom>
              <a:solidFill>
                <a:srgbClr val="FFFFFF"/>
              </a:solidFill>
              <a:ln w="12700" cap="flat" cmpd="sng" algn="ctr">
                <a:solidFill>
                  <a:srgbClr val="00B0F0"/>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Metals ores</a:t>
                </a:r>
              </a:p>
            </p:txBody>
          </p:sp>
          <p:sp>
            <p:nvSpPr>
              <p:cNvPr id="39" name="Freeform: Shape 38">
                <a:extLst>
                  <a:ext uri="{FF2B5EF4-FFF2-40B4-BE49-F238E27FC236}">
                    <a16:creationId xmlns:a16="http://schemas.microsoft.com/office/drawing/2014/main" id="{20709CC6-4022-7B2E-37AF-660ACF95C487}"/>
                  </a:ext>
                </a:extLst>
              </p:cNvPr>
              <p:cNvSpPr/>
              <p:nvPr/>
            </p:nvSpPr>
            <p:spPr>
              <a:xfrm>
                <a:off x="8208539" y="1755608"/>
                <a:ext cx="378531" cy="307160"/>
              </a:xfrm>
              <a:custGeom>
                <a:avLst/>
                <a:gdLst>
                  <a:gd name="connsiteX0" fmla="*/ 313551 w 377331"/>
                  <a:gd name="connsiteY0" fmla="*/ 29347 h 306185"/>
                  <a:gd name="connsiteX1" fmla="*/ 313551 w 377331"/>
                  <a:gd name="connsiteY1" fmla="*/ 9782 h 306185"/>
                  <a:gd name="connsiteX2" fmla="*/ 323334 w 377331"/>
                  <a:gd name="connsiteY2" fmla="*/ 0 h 306185"/>
                  <a:gd name="connsiteX3" fmla="*/ 333116 w 377331"/>
                  <a:gd name="connsiteY3" fmla="*/ 9782 h 306185"/>
                  <a:gd name="connsiteX4" fmla="*/ 333116 w 377331"/>
                  <a:gd name="connsiteY4" fmla="*/ 29347 h 306185"/>
                  <a:gd name="connsiteX5" fmla="*/ 323334 w 377331"/>
                  <a:gd name="connsiteY5" fmla="*/ 39129 h 306185"/>
                  <a:gd name="connsiteX6" fmla="*/ 313551 w 377331"/>
                  <a:gd name="connsiteY6" fmla="*/ 29347 h 306185"/>
                  <a:gd name="connsiteX7" fmla="*/ 289487 w 377331"/>
                  <a:gd name="connsiteY7" fmla="*/ 44607 h 306185"/>
                  <a:gd name="connsiteX8" fmla="*/ 303280 w 377331"/>
                  <a:gd name="connsiteY8" fmla="*/ 45879 h 306185"/>
                  <a:gd name="connsiteX9" fmla="*/ 304552 w 377331"/>
                  <a:gd name="connsiteY9" fmla="*/ 32086 h 306185"/>
                  <a:gd name="connsiteX10" fmla="*/ 292030 w 377331"/>
                  <a:gd name="connsiteY10" fmla="*/ 17021 h 306185"/>
                  <a:gd name="connsiteX11" fmla="*/ 278237 w 377331"/>
                  <a:gd name="connsiteY11" fmla="*/ 15749 h 306185"/>
                  <a:gd name="connsiteX12" fmla="*/ 276966 w 377331"/>
                  <a:gd name="connsiteY12" fmla="*/ 29542 h 306185"/>
                  <a:gd name="connsiteX13" fmla="*/ 261510 w 377331"/>
                  <a:gd name="connsiteY13" fmla="*/ 68476 h 306185"/>
                  <a:gd name="connsiteX14" fmla="*/ 281074 w 377331"/>
                  <a:gd name="connsiteY14" fmla="*/ 71802 h 306185"/>
                  <a:gd name="connsiteX15" fmla="*/ 282835 w 377331"/>
                  <a:gd name="connsiteY15" fmla="*/ 71802 h 306185"/>
                  <a:gd name="connsiteX16" fmla="*/ 293498 w 377331"/>
                  <a:gd name="connsiteY16" fmla="*/ 62900 h 306185"/>
                  <a:gd name="connsiteX17" fmla="*/ 284596 w 377331"/>
                  <a:gd name="connsiteY17" fmla="*/ 52237 h 306185"/>
                  <a:gd name="connsiteX18" fmla="*/ 265031 w 377331"/>
                  <a:gd name="connsiteY18" fmla="*/ 48911 h 306185"/>
                  <a:gd name="connsiteX19" fmla="*/ 253586 w 377331"/>
                  <a:gd name="connsiteY19" fmla="*/ 57031 h 306185"/>
                  <a:gd name="connsiteX20" fmla="*/ 261705 w 377331"/>
                  <a:gd name="connsiteY20" fmla="*/ 68476 h 306185"/>
                  <a:gd name="connsiteX21" fmla="*/ 154687 w 377331"/>
                  <a:gd name="connsiteY21" fmla="*/ 114257 h 306185"/>
                  <a:gd name="connsiteX22" fmla="*/ 46887 w 377331"/>
                  <a:gd name="connsiteY22" fmla="*/ 262556 h 306185"/>
                  <a:gd name="connsiteX23" fmla="*/ 33225 w 377331"/>
                  <a:gd name="connsiteY23" fmla="*/ 264733 h 306185"/>
                  <a:gd name="connsiteX24" fmla="*/ 33191 w 377331"/>
                  <a:gd name="connsiteY24" fmla="*/ 264708 h 306185"/>
                  <a:gd name="connsiteX25" fmla="*/ 4040 w 377331"/>
                  <a:gd name="connsiteY25" fmla="*/ 243774 h 306185"/>
                  <a:gd name="connsiteX26" fmla="*/ 1864 w 377331"/>
                  <a:gd name="connsiteY26" fmla="*/ 230112 h 306185"/>
                  <a:gd name="connsiteX27" fmla="*/ 1888 w 377331"/>
                  <a:gd name="connsiteY27" fmla="*/ 230079 h 306185"/>
                  <a:gd name="connsiteX28" fmla="*/ 109884 w 377331"/>
                  <a:gd name="connsiteY28" fmla="*/ 81584 h 306185"/>
                  <a:gd name="connsiteX29" fmla="*/ 35539 w 377331"/>
                  <a:gd name="connsiteY29" fmla="*/ 27586 h 306185"/>
                  <a:gd name="connsiteX30" fmla="*/ 33563 w 377331"/>
                  <a:gd name="connsiteY30" fmla="*/ 13894 h 306185"/>
                  <a:gd name="connsiteX31" fmla="*/ 41800 w 377331"/>
                  <a:gd name="connsiteY31" fmla="*/ 9978 h 306185"/>
                  <a:gd name="connsiteX32" fmla="*/ 64299 w 377331"/>
                  <a:gd name="connsiteY32" fmla="*/ 11152 h 306185"/>
                  <a:gd name="connsiteX33" fmla="*/ 138644 w 377331"/>
                  <a:gd name="connsiteY33" fmla="*/ 37760 h 306185"/>
                  <a:gd name="connsiteX34" fmla="*/ 162122 w 377331"/>
                  <a:gd name="connsiteY34" fmla="*/ 13695 h 306185"/>
                  <a:gd name="connsiteX35" fmla="*/ 174839 w 377331"/>
                  <a:gd name="connsiteY35" fmla="*/ 12521 h 306185"/>
                  <a:gd name="connsiteX36" fmla="*/ 200077 w 377331"/>
                  <a:gd name="connsiteY36" fmla="*/ 30716 h 306185"/>
                  <a:gd name="connsiteX37" fmla="*/ 203012 w 377331"/>
                  <a:gd name="connsiteY37" fmla="*/ 43238 h 306185"/>
                  <a:gd name="connsiteX38" fmla="*/ 187164 w 377331"/>
                  <a:gd name="connsiteY38" fmla="*/ 72780 h 306185"/>
                  <a:gd name="connsiteX39" fmla="*/ 235293 w 377331"/>
                  <a:gd name="connsiteY39" fmla="*/ 135191 h 306185"/>
                  <a:gd name="connsiteX40" fmla="*/ 243706 w 377331"/>
                  <a:gd name="connsiteY40" fmla="*/ 156908 h 306185"/>
                  <a:gd name="connsiteX41" fmla="*/ 238302 w 377331"/>
                  <a:gd name="connsiteY41" fmla="*/ 169643 h 306185"/>
                  <a:gd name="connsiteX42" fmla="*/ 228837 w 377331"/>
                  <a:gd name="connsiteY42" fmla="*/ 168451 h 306185"/>
                  <a:gd name="connsiteX43" fmla="*/ 154687 w 377331"/>
                  <a:gd name="connsiteY43" fmla="*/ 49498 h 306185"/>
                  <a:gd name="connsiteX44" fmla="*/ 170143 w 377331"/>
                  <a:gd name="connsiteY44" fmla="*/ 60846 h 306185"/>
                  <a:gd name="connsiteX45" fmla="*/ 180708 w 377331"/>
                  <a:gd name="connsiteY45" fmla="*/ 41281 h 306185"/>
                  <a:gd name="connsiteX46" fmla="*/ 170143 w 377331"/>
                  <a:gd name="connsiteY46" fmla="*/ 33651 h 306185"/>
                  <a:gd name="connsiteX47" fmla="*/ 211620 w 377331"/>
                  <a:gd name="connsiteY47" fmla="*/ 132061 h 306185"/>
                  <a:gd name="connsiteX48" fmla="*/ 174056 w 377331"/>
                  <a:gd name="connsiteY48" fmla="*/ 87845 h 306185"/>
                  <a:gd name="connsiteX49" fmla="*/ 128862 w 377331"/>
                  <a:gd name="connsiteY49" fmla="*/ 54194 h 306185"/>
                  <a:gd name="connsiteX50" fmla="*/ 75059 w 377331"/>
                  <a:gd name="connsiteY50" fmla="*/ 32086 h 306185"/>
                  <a:gd name="connsiteX51" fmla="*/ 138057 w 377331"/>
                  <a:gd name="connsiteY51" fmla="*/ 102714 h 306185"/>
                  <a:gd name="connsiteX52" fmla="*/ 126123 w 377331"/>
                  <a:gd name="connsiteY52" fmla="*/ 94105 h 306185"/>
                  <a:gd name="connsiteX53" fmla="*/ 124753 w 377331"/>
                  <a:gd name="connsiteY53" fmla="*/ 93127 h 306185"/>
                  <a:gd name="connsiteX54" fmla="*/ 23605 w 377331"/>
                  <a:gd name="connsiteY54" fmla="*/ 233601 h 306185"/>
                  <a:gd name="connsiteX55" fmla="*/ 36909 w 377331"/>
                  <a:gd name="connsiteY55" fmla="*/ 243187 h 306185"/>
                  <a:gd name="connsiteX56" fmla="*/ 377332 w 377331"/>
                  <a:gd name="connsiteY56" fmla="*/ 9782 h 306185"/>
                  <a:gd name="connsiteX57" fmla="*/ 377332 w 377331"/>
                  <a:gd name="connsiteY57" fmla="*/ 296403 h 306185"/>
                  <a:gd name="connsiteX58" fmla="*/ 367550 w 377331"/>
                  <a:gd name="connsiteY58" fmla="*/ 306185 h 306185"/>
                  <a:gd name="connsiteX59" fmla="*/ 94820 w 377331"/>
                  <a:gd name="connsiteY59" fmla="*/ 306185 h 306185"/>
                  <a:gd name="connsiteX60" fmla="*/ 85037 w 377331"/>
                  <a:gd name="connsiteY60" fmla="*/ 296403 h 306185"/>
                  <a:gd name="connsiteX61" fmla="*/ 94820 w 377331"/>
                  <a:gd name="connsiteY61" fmla="*/ 286621 h 306185"/>
                  <a:gd name="connsiteX62" fmla="*/ 153513 w 377331"/>
                  <a:gd name="connsiteY62" fmla="*/ 286621 h 306185"/>
                  <a:gd name="connsiteX63" fmla="*/ 170339 w 377331"/>
                  <a:gd name="connsiteY63" fmla="*/ 257274 h 306185"/>
                  <a:gd name="connsiteX64" fmla="*/ 171904 w 377331"/>
                  <a:gd name="connsiteY64" fmla="*/ 255122 h 306185"/>
                  <a:gd name="connsiteX65" fmla="*/ 204577 w 377331"/>
                  <a:gd name="connsiteY65" fmla="*/ 222449 h 306185"/>
                  <a:gd name="connsiteX66" fmla="*/ 206338 w 377331"/>
                  <a:gd name="connsiteY66" fmla="*/ 221079 h 306185"/>
                  <a:gd name="connsiteX67" fmla="*/ 256814 w 377331"/>
                  <a:gd name="connsiteY67" fmla="*/ 190559 h 306185"/>
                  <a:gd name="connsiteX68" fmla="*/ 268944 w 377331"/>
                  <a:gd name="connsiteY68" fmla="*/ 145365 h 306185"/>
                  <a:gd name="connsiteX69" fmla="*/ 275401 w 377331"/>
                  <a:gd name="connsiteY69" fmla="*/ 138517 h 306185"/>
                  <a:gd name="connsiteX70" fmla="*/ 301617 w 377331"/>
                  <a:gd name="connsiteY70" fmla="*/ 130300 h 306185"/>
                  <a:gd name="connsiteX71" fmla="*/ 318638 w 377331"/>
                  <a:gd name="connsiteY71" fmla="*/ 76497 h 306185"/>
                  <a:gd name="connsiteX72" fmla="*/ 323529 w 377331"/>
                  <a:gd name="connsiteY72" fmla="*/ 70824 h 306185"/>
                  <a:gd name="connsiteX73" fmla="*/ 357767 w 377331"/>
                  <a:gd name="connsiteY73" fmla="*/ 53998 h 306185"/>
                  <a:gd name="connsiteX74" fmla="*/ 357767 w 377331"/>
                  <a:gd name="connsiteY74" fmla="*/ 9782 h 306185"/>
                  <a:gd name="connsiteX75" fmla="*/ 367550 w 377331"/>
                  <a:gd name="connsiteY75" fmla="*/ 0 h 306185"/>
                  <a:gd name="connsiteX76" fmla="*/ 377332 w 377331"/>
                  <a:gd name="connsiteY76" fmla="*/ 9782 h 306185"/>
                  <a:gd name="connsiteX77" fmla="*/ 357767 w 377331"/>
                  <a:gd name="connsiteY77" fmla="*/ 75910 h 306185"/>
                  <a:gd name="connsiteX78" fmla="*/ 336442 w 377331"/>
                  <a:gd name="connsiteY78" fmla="*/ 86671 h 306185"/>
                  <a:gd name="connsiteX79" fmla="*/ 318638 w 377331"/>
                  <a:gd name="connsiteY79" fmla="*/ 141452 h 306185"/>
                  <a:gd name="connsiteX80" fmla="*/ 312378 w 377331"/>
                  <a:gd name="connsiteY80" fmla="*/ 147712 h 306185"/>
                  <a:gd name="connsiteX81" fmla="*/ 286552 w 377331"/>
                  <a:gd name="connsiteY81" fmla="*/ 155929 h 306185"/>
                  <a:gd name="connsiteX82" fmla="*/ 274814 w 377331"/>
                  <a:gd name="connsiteY82" fmla="*/ 199558 h 306185"/>
                  <a:gd name="connsiteX83" fmla="*/ 270509 w 377331"/>
                  <a:gd name="connsiteY83" fmla="*/ 205428 h 306185"/>
                  <a:gd name="connsiteX84" fmla="*/ 217685 w 377331"/>
                  <a:gd name="connsiteY84" fmla="*/ 237514 h 306185"/>
                  <a:gd name="connsiteX85" fmla="*/ 186773 w 377331"/>
                  <a:gd name="connsiteY85" fmla="*/ 268426 h 306185"/>
                  <a:gd name="connsiteX86" fmla="*/ 176208 w 377331"/>
                  <a:gd name="connsiteY86" fmla="*/ 286816 h 306185"/>
                  <a:gd name="connsiteX87" fmla="*/ 357767 w 377331"/>
                  <a:gd name="connsiteY87" fmla="*/ 286816 h 30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77331" h="306185">
                    <a:moveTo>
                      <a:pt x="313551" y="29347"/>
                    </a:moveTo>
                    <a:lnTo>
                      <a:pt x="313551" y="9782"/>
                    </a:lnTo>
                    <a:cubicBezTo>
                      <a:pt x="313551" y="4380"/>
                      <a:pt x="317931" y="0"/>
                      <a:pt x="323334" y="0"/>
                    </a:cubicBezTo>
                    <a:cubicBezTo>
                      <a:pt x="328736" y="0"/>
                      <a:pt x="333116" y="4380"/>
                      <a:pt x="333116" y="9782"/>
                    </a:cubicBezTo>
                    <a:lnTo>
                      <a:pt x="333116" y="29347"/>
                    </a:lnTo>
                    <a:cubicBezTo>
                      <a:pt x="333116" y="34749"/>
                      <a:pt x="328736" y="39129"/>
                      <a:pt x="323334" y="39129"/>
                    </a:cubicBezTo>
                    <a:cubicBezTo>
                      <a:pt x="317931" y="39129"/>
                      <a:pt x="313551" y="34749"/>
                      <a:pt x="313551" y="29347"/>
                    </a:cubicBezTo>
                    <a:close/>
                    <a:moveTo>
                      <a:pt x="289487" y="44607"/>
                    </a:moveTo>
                    <a:cubicBezTo>
                      <a:pt x="292945" y="48767"/>
                      <a:pt x="299120" y="49337"/>
                      <a:pt x="303280" y="45879"/>
                    </a:cubicBezTo>
                    <a:cubicBezTo>
                      <a:pt x="307440" y="42421"/>
                      <a:pt x="308009" y="36246"/>
                      <a:pt x="304552" y="32086"/>
                    </a:cubicBezTo>
                    <a:lnTo>
                      <a:pt x="292030" y="17021"/>
                    </a:lnTo>
                    <a:cubicBezTo>
                      <a:pt x="288573" y="12861"/>
                      <a:pt x="282397" y="12292"/>
                      <a:pt x="278237" y="15749"/>
                    </a:cubicBezTo>
                    <a:cubicBezTo>
                      <a:pt x="274077" y="19207"/>
                      <a:pt x="273508" y="25382"/>
                      <a:pt x="276966" y="29542"/>
                    </a:cubicBezTo>
                    <a:close/>
                    <a:moveTo>
                      <a:pt x="261510" y="68476"/>
                    </a:moveTo>
                    <a:lnTo>
                      <a:pt x="281074" y="71802"/>
                    </a:lnTo>
                    <a:lnTo>
                      <a:pt x="282835" y="71802"/>
                    </a:lnTo>
                    <a:cubicBezTo>
                      <a:pt x="288238" y="72288"/>
                      <a:pt x="293012" y="68303"/>
                      <a:pt x="293498" y="62900"/>
                    </a:cubicBezTo>
                    <a:cubicBezTo>
                      <a:pt x="293984" y="57497"/>
                      <a:pt x="289999" y="52724"/>
                      <a:pt x="284596" y="52237"/>
                    </a:cubicBezTo>
                    <a:lnTo>
                      <a:pt x="265031" y="48911"/>
                    </a:lnTo>
                    <a:cubicBezTo>
                      <a:pt x="259629" y="47993"/>
                      <a:pt x="254505" y="51628"/>
                      <a:pt x="253586" y="57031"/>
                    </a:cubicBezTo>
                    <a:cubicBezTo>
                      <a:pt x="252668" y="62433"/>
                      <a:pt x="256303" y="67557"/>
                      <a:pt x="261705" y="68476"/>
                    </a:cubicBezTo>
                    <a:close/>
                    <a:moveTo>
                      <a:pt x="154687" y="114257"/>
                    </a:moveTo>
                    <a:lnTo>
                      <a:pt x="46887" y="262556"/>
                    </a:lnTo>
                    <a:cubicBezTo>
                      <a:pt x="43715" y="266930"/>
                      <a:pt x="37598" y="267904"/>
                      <a:pt x="33225" y="264733"/>
                    </a:cubicBezTo>
                    <a:cubicBezTo>
                      <a:pt x="33213" y="264725"/>
                      <a:pt x="33202" y="264716"/>
                      <a:pt x="33191" y="264708"/>
                    </a:cubicBezTo>
                    <a:lnTo>
                      <a:pt x="4040" y="243774"/>
                    </a:lnTo>
                    <a:cubicBezTo>
                      <a:pt x="-333" y="240603"/>
                      <a:pt x="-1308" y="234486"/>
                      <a:pt x="1864" y="230112"/>
                    </a:cubicBezTo>
                    <a:cubicBezTo>
                      <a:pt x="1872" y="230101"/>
                      <a:pt x="1880" y="230090"/>
                      <a:pt x="1888" y="230079"/>
                    </a:cubicBezTo>
                    <a:lnTo>
                      <a:pt x="109884" y="81584"/>
                    </a:lnTo>
                    <a:lnTo>
                      <a:pt x="35539" y="27586"/>
                    </a:lnTo>
                    <a:cubicBezTo>
                      <a:pt x="31212" y="24351"/>
                      <a:pt x="30328" y="18220"/>
                      <a:pt x="33563" y="13894"/>
                    </a:cubicBezTo>
                    <a:cubicBezTo>
                      <a:pt x="35495" y="11310"/>
                      <a:pt x="38577" y="9845"/>
                      <a:pt x="41800" y="9978"/>
                    </a:cubicBezTo>
                    <a:lnTo>
                      <a:pt x="64299" y="11152"/>
                    </a:lnTo>
                    <a:cubicBezTo>
                      <a:pt x="91087" y="12868"/>
                      <a:pt x="116851" y="22089"/>
                      <a:pt x="138644" y="37760"/>
                    </a:cubicBezTo>
                    <a:lnTo>
                      <a:pt x="162122" y="13695"/>
                    </a:lnTo>
                    <a:cubicBezTo>
                      <a:pt x="165485" y="10209"/>
                      <a:pt x="170894" y="9710"/>
                      <a:pt x="174839" y="12521"/>
                    </a:cubicBezTo>
                    <a:lnTo>
                      <a:pt x="200077" y="30716"/>
                    </a:lnTo>
                    <a:cubicBezTo>
                      <a:pt x="204047" y="33570"/>
                      <a:pt x="205300" y="38917"/>
                      <a:pt x="203012" y="43238"/>
                    </a:cubicBezTo>
                    <a:lnTo>
                      <a:pt x="187164" y="72780"/>
                    </a:lnTo>
                    <a:cubicBezTo>
                      <a:pt x="208751" y="88650"/>
                      <a:pt x="225431" y="110280"/>
                      <a:pt x="235293" y="135191"/>
                    </a:cubicBezTo>
                    <a:lnTo>
                      <a:pt x="243706" y="156908"/>
                    </a:lnTo>
                    <a:cubicBezTo>
                      <a:pt x="245730" y="161917"/>
                      <a:pt x="243311" y="167618"/>
                      <a:pt x="238302" y="169643"/>
                    </a:cubicBezTo>
                    <a:cubicBezTo>
                      <a:pt x="235154" y="170915"/>
                      <a:pt x="231571" y="170464"/>
                      <a:pt x="228837" y="168451"/>
                    </a:cubicBezTo>
                    <a:close/>
                    <a:moveTo>
                      <a:pt x="154687" y="49498"/>
                    </a:moveTo>
                    <a:lnTo>
                      <a:pt x="170143" y="60846"/>
                    </a:lnTo>
                    <a:lnTo>
                      <a:pt x="180708" y="41281"/>
                    </a:lnTo>
                    <a:lnTo>
                      <a:pt x="170143" y="33651"/>
                    </a:lnTo>
                    <a:close/>
                    <a:moveTo>
                      <a:pt x="211620" y="132061"/>
                    </a:moveTo>
                    <a:cubicBezTo>
                      <a:pt x="202802" y="114539"/>
                      <a:pt x="189922" y="99379"/>
                      <a:pt x="174056" y="87845"/>
                    </a:cubicBezTo>
                    <a:lnTo>
                      <a:pt x="128862" y="54194"/>
                    </a:lnTo>
                    <a:cubicBezTo>
                      <a:pt x="112945" y="42644"/>
                      <a:pt x="94499" y="35065"/>
                      <a:pt x="75059" y="32086"/>
                    </a:cubicBezTo>
                    <a:close/>
                    <a:moveTo>
                      <a:pt x="138057" y="102714"/>
                    </a:moveTo>
                    <a:lnTo>
                      <a:pt x="126123" y="94105"/>
                    </a:lnTo>
                    <a:lnTo>
                      <a:pt x="124753" y="93127"/>
                    </a:lnTo>
                    <a:lnTo>
                      <a:pt x="23605" y="233601"/>
                    </a:lnTo>
                    <a:lnTo>
                      <a:pt x="36909" y="243187"/>
                    </a:lnTo>
                    <a:close/>
                    <a:moveTo>
                      <a:pt x="377332" y="9782"/>
                    </a:moveTo>
                    <a:lnTo>
                      <a:pt x="377332" y="296403"/>
                    </a:lnTo>
                    <a:cubicBezTo>
                      <a:pt x="377332" y="301806"/>
                      <a:pt x="372952" y="306185"/>
                      <a:pt x="367550" y="306185"/>
                    </a:cubicBezTo>
                    <a:lnTo>
                      <a:pt x="94820" y="306185"/>
                    </a:lnTo>
                    <a:cubicBezTo>
                      <a:pt x="89417" y="306185"/>
                      <a:pt x="85037" y="301806"/>
                      <a:pt x="85037" y="296403"/>
                    </a:cubicBezTo>
                    <a:cubicBezTo>
                      <a:pt x="85037" y="291000"/>
                      <a:pt x="89417" y="286621"/>
                      <a:pt x="94820" y="286621"/>
                    </a:cubicBezTo>
                    <a:lnTo>
                      <a:pt x="153513" y="286621"/>
                    </a:lnTo>
                    <a:lnTo>
                      <a:pt x="170339" y="257274"/>
                    </a:lnTo>
                    <a:lnTo>
                      <a:pt x="171904" y="255122"/>
                    </a:lnTo>
                    <a:lnTo>
                      <a:pt x="204577" y="222449"/>
                    </a:lnTo>
                    <a:lnTo>
                      <a:pt x="206338" y="221079"/>
                    </a:lnTo>
                    <a:lnTo>
                      <a:pt x="256814" y="190559"/>
                    </a:lnTo>
                    <a:lnTo>
                      <a:pt x="268944" y="145365"/>
                    </a:lnTo>
                    <a:cubicBezTo>
                      <a:pt x="269785" y="142129"/>
                      <a:pt x="272220" y="139546"/>
                      <a:pt x="275401" y="138517"/>
                    </a:cubicBezTo>
                    <a:lnTo>
                      <a:pt x="301617" y="130300"/>
                    </a:lnTo>
                    <a:lnTo>
                      <a:pt x="318638" y="76497"/>
                    </a:lnTo>
                    <a:cubicBezTo>
                      <a:pt x="319451" y="74032"/>
                      <a:pt x="321211" y="71991"/>
                      <a:pt x="323529" y="70824"/>
                    </a:cubicBezTo>
                    <a:lnTo>
                      <a:pt x="357767" y="53998"/>
                    </a:lnTo>
                    <a:lnTo>
                      <a:pt x="357767" y="9782"/>
                    </a:lnTo>
                    <a:cubicBezTo>
                      <a:pt x="357767" y="4380"/>
                      <a:pt x="362147" y="0"/>
                      <a:pt x="367550" y="0"/>
                    </a:cubicBezTo>
                    <a:cubicBezTo>
                      <a:pt x="372952" y="0"/>
                      <a:pt x="377332" y="4380"/>
                      <a:pt x="377332" y="9782"/>
                    </a:cubicBezTo>
                    <a:close/>
                    <a:moveTo>
                      <a:pt x="357767" y="75910"/>
                    </a:moveTo>
                    <a:lnTo>
                      <a:pt x="336442" y="86671"/>
                    </a:lnTo>
                    <a:lnTo>
                      <a:pt x="318638" y="141452"/>
                    </a:lnTo>
                    <a:cubicBezTo>
                      <a:pt x="317669" y="144418"/>
                      <a:pt x="315344" y="146743"/>
                      <a:pt x="312378" y="147712"/>
                    </a:cubicBezTo>
                    <a:lnTo>
                      <a:pt x="286552" y="155929"/>
                    </a:lnTo>
                    <a:lnTo>
                      <a:pt x="274814" y="199558"/>
                    </a:lnTo>
                    <a:cubicBezTo>
                      <a:pt x="274187" y="201996"/>
                      <a:pt x="272646" y="204098"/>
                      <a:pt x="270509" y="205428"/>
                    </a:cubicBezTo>
                    <a:lnTo>
                      <a:pt x="217685" y="237514"/>
                    </a:lnTo>
                    <a:lnTo>
                      <a:pt x="186773" y="268426"/>
                    </a:lnTo>
                    <a:lnTo>
                      <a:pt x="176208" y="286816"/>
                    </a:lnTo>
                    <a:lnTo>
                      <a:pt x="357767" y="286816"/>
                    </a:lnTo>
                    <a:close/>
                  </a:path>
                </a:pathLst>
              </a:custGeom>
              <a:solidFill>
                <a:srgbClr val="002060"/>
              </a:solidFill>
              <a:ln w="3175" cap="flat">
                <a:solidFill>
                  <a:srgbClr val="FFFFFF"/>
                </a:solid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 name="Group 60">
              <a:extLst>
                <a:ext uri="{FF2B5EF4-FFF2-40B4-BE49-F238E27FC236}">
                  <a16:creationId xmlns:a16="http://schemas.microsoft.com/office/drawing/2014/main" id="{DC9FAAEC-DF2E-EC6F-9044-C6F1E8507D70}"/>
                </a:ext>
              </a:extLst>
            </p:cNvPr>
            <p:cNvGrpSpPr>
              <a:grpSpLocks/>
            </p:cNvGrpSpPr>
            <p:nvPr/>
          </p:nvGrpSpPr>
          <p:grpSpPr>
            <a:xfrm>
              <a:off x="9901095" y="1372763"/>
              <a:ext cx="870553" cy="974865"/>
              <a:chOff x="10306784" y="1608648"/>
              <a:chExt cx="870553" cy="974865"/>
            </a:xfrm>
          </p:grpSpPr>
          <p:sp>
            <p:nvSpPr>
              <p:cNvPr id="32" name="Rectangle: Rounded Corners 31">
                <a:extLst>
                  <a:ext uri="{FF2B5EF4-FFF2-40B4-BE49-F238E27FC236}">
                    <a16:creationId xmlns:a16="http://schemas.microsoft.com/office/drawing/2014/main" id="{A0C02FD3-3ECD-2298-325F-A37A4ACF05C4}"/>
                  </a:ext>
                </a:extLst>
              </p:cNvPr>
              <p:cNvSpPr/>
              <p:nvPr/>
            </p:nvSpPr>
            <p:spPr>
              <a:xfrm>
                <a:off x="10306784" y="1608648"/>
                <a:ext cx="870553" cy="974865"/>
              </a:xfrm>
              <a:prstGeom prst="roundRect">
                <a:avLst/>
              </a:prstGeom>
              <a:solidFill>
                <a:schemeClr val="accent6">
                  <a:lumMod val="20000"/>
                  <a:lumOff val="80000"/>
                </a:schemeClr>
              </a:solidFill>
              <a:ln w="12700" cap="flat" cmpd="sng" algn="ctr">
                <a:solidFill>
                  <a:srgbClr val="00B0F0"/>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Land</a:t>
                </a:r>
              </a:p>
            </p:txBody>
          </p:sp>
          <p:grpSp>
            <p:nvGrpSpPr>
              <p:cNvPr id="40" name="Graphic 112">
                <a:extLst>
                  <a:ext uri="{FF2B5EF4-FFF2-40B4-BE49-F238E27FC236}">
                    <a16:creationId xmlns:a16="http://schemas.microsoft.com/office/drawing/2014/main" id="{E36B32C4-E86C-F2DF-A830-56DEA3351753}"/>
                  </a:ext>
                </a:extLst>
              </p:cNvPr>
              <p:cNvGrpSpPr/>
              <p:nvPr/>
            </p:nvGrpSpPr>
            <p:grpSpPr>
              <a:xfrm>
                <a:off x="10514771" y="1742248"/>
                <a:ext cx="430229" cy="368768"/>
                <a:chOff x="8528358" y="3892326"/>
                <a:chExt cx="446894" cy="383053"/>
              </a:xfrm>
              <a:solidFill>
                <a:schemeClr val="tx2"/>
              </a:solidFill>
            </p:grpSpPr>
            <p:sp>
              <p:nvSpPr>
                <p:cNvPr id="41" name="Freeform: Shape 40">
                  <a:extLst>
                    <a:ext uri="{FF2B5EF4-FFF2-40B4-BE49-F238E27FC236}">
                      <a16:creationId xmlns:a16="http://schemas.microsoft.com/office/drawing/2014/main" id="{F8D95CA6-05EA-0FE4-FE35-B0C0E090657A}"/>
                    </a:ext>
                  </a:extLst>
                </p:cNvPr>
                <p:cNvSpPr/>
                <p:nvPr/>
              </p:nvSpPr>
              <p:spPr>
                <a:xfrm>
                  <a:off x="8528358" y="4115774"/>
                  <a:ext cx="446894" cy="159605"/>
                </a:xfrm>
                <a:custGeom>
                  <a:avLst/>
                  <a:gdLst>
                    <a:gd name="connsiteX0" fmla="*/ 350562 w 446894"/>
                    <a:gd name="connsiteY0" fmla="*/ -260 h 159605"/>
                    <a:gd name="connsiteX1" fmla="*/ 286720 w 446894"/>
                    <a:gd name="connsiteY1" fmla="*/ -260 h 159605"/>
                    <a:gd name="connsiteX2" fmla="*/ 286720 w 446894"/>
                    <a:gd name="connsiteY2" fmla="*/ 15701 h 159605"/>
                    <a:gd name="connsiteX3" fmla="*/ 341528 w 446894"/>
                    <a:gd name="connsiteY3" fmla="*/ 15701 h 159605"/>
                    <a:gd name="connsiteX4" fmla="*/ 418139 w 446894"/>
                    <a:gd name="connsiteY4" fmla="*/ 143385 h 159605"/>
                    <a:gd name="connsiteX5" fmla="*/ 27616 w 446894"/>
                    <a:gd name="connsiteY5" fmla="*/ 143385 h 159605"/>
                    <a:gd name="connsiteX6" fmla="*/ 104227 w 446894"/>
                    <a:gd name="connsiteY6" fmla="*/ 15701 h 159605"/>
                    <a:gd name="connsiteX7" fmla="*/ 238838 w 446894"/>
                    <a:gd name="connsiteY7" fmla="*/ 15701 h 159605"/>
                    <a:gd name="connsiteX8" fmla="*/ 238838 w 446894"/>
                    <a:gd name="connsiteY8" fmla="*/ -260 h 159605"/>
                    <a:gd name="connsiteX9" fmla="*/ 95193 w 446894"/>
                    <a:gd name="connsiteY9" fmla="*/ -260 h 159605"/>
                    <a:gd name="connsiteX10" fmla="*/ -570 w 446894"/>
                    <a:gd name="connsiteY10" fmla="*/ 159346 h 159605"/>
                    <a:gd name="connsiteX11" fmla="*/ 446325 w 446894"/>
                    <a:gd name="connsiteY11" fmla="*/ 159346 h 15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894" h="159605">
                      <a:moveTo>
                        <a:pt x="350562" y="-260"/>
                      </a:moveTo>
                      <a:lnTo>
                        <a:pt x="286720" y="-260"/>
                      </a:lnTo>
                      <a:lnTo>
                        <a:pt x="286720" y="15701"/>
                      </a:lnTo>
                      <a:lnTo>
                        <a:pt x="341528" y="15701"/>
                      </a:lnTo>
                      <a:lnTo>
                        <a:pt x="418139" y="143385"/>
                      </a:lnTo>
                      <a:lnTo>
                        <a:pt x="27616" y="143385"/>
                      </a:lnTo>
                      <a:lnTo>
                        <a:pt x="104227" y="15701"/>
                      </a:lnTo>
                      <a:lnTo>
                        <a:pt x="238838" y="15701"/>
                      </a:lnTo>
                      <a:lnTo>
                        <a:pt x="238838" y="-260"/>
                      </a:lnTo>
                      <a:lnTo>
                        <a:pt x="95193" y="-260"/>
                      </a:lnTo>
                      <a:lnTo>
                        <a:pt x="-570" y="159346"/>
                      </a:lnTo>
                      <a:lnTo>
                        <a:pt x="446325" y="159346"/>
                      </a:lnTo>
                      <a:close/>
                    </a:path>
                  </a:pathLst>
                </a:custGeom>
                <a:grpFill/>
                <a:ln w="1587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Shape 41">
                  <a:extLst>
                    <a:ext uri="{FF2B5EF4-FFF2-40B4-BE49-F238E27FC236}">
                      <a16:creationId xmlns:a16="http://schemas.microsoft.com/office/drawing/2014/main" id="{B7928498-C65D-32EC-9800-6855309F9119}"/>
                    </a:ext>
                  </a:extLst>
                </p:cNvPr>
                <p:cNvSpPr/>
                <p:nvPr/>
              </p:nvSpPr>
              <p:spPr>
                <a:xfrm>
                  <a:off x="8687963" y="3892326"/>
                  <a:ext cx="207486" cy="303250"/>
                </a:xfrm>
                <a:custGeom>
                  <a:avLst/>
                  <a:gdLst>
                    <a:gd name="connsiteX0" fmla="*/ 111154 w 207486"/>
                    <a:gd name="connsiteY0" fmla="*/ 302991 h 303250"/>
                    <a:gd name="connsiteX1" fmla="*/ 111154 w 207486"/>
                    <a:gd name="connsiteY1" fmla="*/ 174141 h 303250"/>
                    <a:gd name="connsiteX2" fmla="*/ 151055 w 207486"/>
                    <a:gd name="connsiteY2" fmla="*/ 191267 h 303250"/>
                    <a:gd name="connsiteX3" fmla="*/ 206917 w 207486"/>
                    <a:gd name="connsiteY3" fmla="*/ 135405 h 303250"/>
                    <a:gd name="connsiteX4" fmla="*/ 153338 w 207486"/>
                    <a:gd name="connsiteY4" fmla="*/ 79782 h 303250"/>
                    <a:gd name="connsiteX5" fmla="*/ 159035 w 207486"/>
                    <a:gd name="connsiteY5" fmla="*/ 55602 h 303250"/>
                    <a:gd name="connsiteX6" fmla="*/ 103173 w 207486"/>
                    <a:gd name="connsiteY6" fmla="*/ -260 h 303250"/>
                    <a:gd name="connsiteX7" fmla="*/ 47312 w 207486"/>
                    <a:gd name="connsiteY7" fmla="*/ 55602 h 303250"/>
                    <a:gd name="connsiteX8" fmla="*/ 53009 w 207486"/>
                    <a:gd name="connsiteY8" fmla="*/ 79782 h 303250"/>
                    <a:gd name="connsiteX9" fmla="*/ -570 w 207486"/>
                    <a:gd name="connsiteY9" fmla="*/ 135405 h 303250"/>
                    <a:gd name="connsiteX10" fmla="*/ 55292 w 207486"/>
                    <a:gd name="connsiteY10" fmla="*/ 191267 h 303250"/>
                    <a:gd name="connsiteX11" fmla="*/ 95193 w 207486"/>
                    <a:gd name="connsiteY11" fmla="*/ 174141 h 303250"/>
                    <a:gd name="connsiteX12" fmla="*/ 95193 w 207486"/>
                    <a:gd name="connsiteY12" fmla="*/ 302991 h 303250"/>
                    <a:gd name="connsiteX13" fmla="*/ 111154 w 207486"/>
                    <a:gd name="connsiteY13" fmla="*/ 302991 h 303250"/>
                    <a:gd name="connsiteX14" fmla="*/ 89463 w 207486"/>
                    <a:gd name="connsiteY14" fmla="*/ 155611 h 303250"/>
                    <a:gd name="connsiteX15" fmla="*/ 55292 w 207486"/>
                    <a:gd name="connsiteY15" fmla="*/ 175306 h 303250"/>
                    <a:gd name="connsiteX16" fmla="*/ 15391 w 207486"/>
                    <a:gd name="connsiteY16" fmla="*/ 135405 h 303250"/>
                    <a:gd name="connsiteX17" fmla="*/ 53664 w 207486"/>
                    <a:gd name="connsiteY17" fmla="*/ 95727 h 303250"/>
                    <a:gd name="connsiteX18" fmla="*/ 77940 w 207486"/>
                    <a:gd name="connsiteY18" fmla="*/ 94737 h 303250"/>
                    <a:gd name="connsiteX19" fmla="*/ 67390 w 207486"/>
                    <a:gd name="connsiteY19" fmla="*/ 72839 h 303250"/>
                    <a:gd name="connsiteX20" fmla="*/ 63272 w 207486"/>
                    <a:gd name="connsiteY20" fmla="*/ 55602 h 303250"/>
                    <a:gd name="connsiteX21" fmla="*/ 103173 w 207486"/>
                    <a:gd name="connsiteY21" fmla="*/ 15701 h 303250"/>
                    <a:gd name="connsiteX22" fmla="*/ 143075 w 207486"/>
                    <a:gd name="connsiteY22" fmla="*/ 55602 h 303250"/>
                    <a:gd name="connsiteX23" fmla="*/ 138957 w 207486"/>
                    <a:gd name="connsiteY23" fmla="*/ 72839 h 303250"/>
                    <a:gd name="connsiteX24" fmla="*/ 128407 w 207486"/>
                    <a:gd name="connsiteY24" fmla="*/ 94737 h 303250"/>
                    <a:gd name="connsiteX25" fmla="*/ 152683 w 207486"/>
                    <a:gd name="connsiteY25" fmla="*/ 95727 h 303250"/>
                    <a:gd name="connsiteX26" fmla="*/ 190956 w 207486"/>
                    <a:gd name="connsiteY26" fmla="*/ 135405 h 303250"/>
                    <a:gd name="connsiteX27" fmla="*/ 151055 w 207486"/>
                    <a:gd name="connsiteY27" fmla="*/ 175306 h 303250"/>
                    <a:gd name="connsiteX28" fmla="*/ 116884 w 207486"/>
                    <a:gd name="connsiteY28" fmla="*/ 155611 h 303250"/>
                    <a:gd name="connsiteX29" fmla="*/ 103173 w 207486"/>
                    <a:gd name="connsiteY29" fmla="*/ 132516 h 303250"/>
                    <a:gd name="connsiteX30" fmla="*/ 89463 w 207486"/>
                    <a:gd name="connsiteY30" fmla="*/ 155611 h 3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486" h="303250">
                      <a:moveTo>
                        <a:pt x="111154" y="302991"/>
                      </a:moveTo>
                      <a:lnTo>
                        <a:pt x="111154" y="174141"/>
                      </a:lnTo>
                      <a:cubicBezTo>
                        <a:pt x="121257" y="184643"/>
                        <a:pt x="135318" y="191267"/>
                        <a:pt x="151055" y="191267"/>
                      </a:cubicBezTo>
                      <a:cubicBezTo>
                        <a:pt x="181907" y="191267"/>
                        <a:pt x="206917" y="166257"/>
                        <a:pt x="206917" y="135405"/>
                      </a:cubicBezTo>
                      <a:cubicBezTo>
                        <a:pt x="206917" y="105335"/>
                        <a:pt x="183104" y="80995"/>
                        <a:pt x="153338" y="79782"/>
                      </a:cubicBezTo>
                      <a:cubicBezTo>
                        <a:pt x="156881" y="72440"/>
                        <a:pt x="159035" y="64301"/>
                        <a:pt x="159035" y="55602"/>
                      </a:cubicBezTo>
                      <a:cubicBezTo>
                        <a:pt x="159035" y="24750"/>
                        <a:pt x="134025" y="-260"/>
                        <a:pt x="103173" y="-260"/>
                      </a:cubicBezTo>
                      <a:cubicBezTo>
                        <a:pt x="72322" y="-260"/>
                        <a:pt x="47312" y="24750"/>
                        <a:pt x="47312" y="55602"/>
                      </a:cubicBezTo>
                      <a:cubicBezTo>
                        <a:pt x="47312" y="64301"/>
                        <a:pt x="49482" y="72440"/>
                        <a:pt x="53009" y="79782"/>
                      </a:cubicBezTo>
                      <a:cubicBezTo>
                        <a:pt x="23243" y="80995"/>
                        <a:pt x="-570" y="105351"/>
                        <a:pt x="-570" y="135405"/>
                      </a:cubicBezTo>
                      <a:cubicBezTo>
                        <a:pt x="-570" y="166257"/>
                        <a:pt x="24440" y="191267"/>
                        <a:pt x="55292" y="191267"/>
                      </a:cubicBezTo>
                      <a:cubicBezTo>
                        <a:pt x="71029" y="191267"/>
                        <a:pt x="85090" y="184643"/>
                        <a:pt x="95193" y="174141"/>
                      </a:cubicBezTo>
                      <a:lnTo>
                        <a:pt x="95193" y="302991"/>
                      </a:lnTo>
                      <a:lnTo>
                        <a:pt x="111154" y="302991"/>
                      </a:lnTo>
                      <a:close/>
                      <a:moveTo>
                        <a:pt x="89463" y="155611"/>
                      </a:moveTo>
                      <a:cubicBezTo>
                        <a:pt x="82122" y="167932"/>
                        <a:pt x="69353" y="175306"/>
                        <a:pt x="55292" y="175306"/>
                      </a:cubicBezTo>
                      <a:cubicBezTo>
                        <a:pt x="33282" y="175306"/>
                        <a:pt x="15391" y="157414"/>
                        <a:pt x="15391" y="135405"/>
                      </a:cubicBezTo>
                      <a:cubicBezTo>
                        <a:pt x="15391" y="114034"/>
                        <a:pt x="32213" y="96589"/>
                        <a:pt x="53664" y="95727"/>
                      </a:cubicBezTo>
                      <a:lnTo>
                        <a:pt x="77940" y="94737"/>
                      </a:lnTo>
                      <a:lnTo>
                        <a:pt x="67390" y="72839"/>
                      </a:lnTo>
                      <a:cubicBezTo>
                        <a:pt x="64660" y="67173"/>
                        <a:pt x="63272" y="61364"/>
                        <a:pt x="63272" y="55602"/>
                      </a:cubicBezTo>
                      <a:cubicBezTo>
                        <a:pt x="63272" y="33592"/>
                        <a:pt x="81163" y="15701"/>
                        <a:pt x="103173" y="15701"/>
                      </a:cubicBezTo>
                      <a:cubicBezTo>
                        <a:pt x="125183" y="15701"/>
                        <a:pt x="143075" y="33592"/>
                        <a:pt x="143075" y="55602"/>
                      </a:cubicBezTo>
                      <a:cubicBezTo>
                        <a:pt x="143075" y="61364"/>
                        <a:pt x="141687" y="67173"/>
                        <a:pt x="138957" y="72839"/>
                      </a:cubicBezTo>
                      <a:lnTo>
                        <a:pt x="128407" y="94737"/>
                      </a:lnTo>
                      <a:lnTo>
                        <a:pt x="152683" y="95727"/>
                      </a:lnTo>
                      <a:cubicBezTo>
                        <a:pt x="174150" y="96605"/>
                        <a:pt x="190956" y="114034"/>
                        <a:pt x="190956" y="135405"/>
                      </a:cubicBezTo>
                      <a:cubicBezTo>
                        <a:pt x="190956" y="157414"/>
                        <a:pt x="173065" y="175306"/>
                        <a:pt x="151055" y="175306"/>
                      </a:cubicBezTo>
                      <a:cubicBezTo>
                        <a:pt x="136994" y="175306"/>
                        <a:pt x="124225" y="167932"/>
                        <a:pt x="116884" y="155611"/>
                      </a:cubicBezTo>
                      <a:lnTo>
                        <a:pt x="103173" y="132516"/>
                      </a:lnTo>
                      <a:lnTo>
                        <a:pt x="89463" y="155611"/>
                      </a:lnTo>
                      <a:close/>
                    </a:path>
                  </a:pathLst>
                </a:custGeom>
                <a:grpFill/>
                <a:ln w="1587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0" name="Group 59">
              <a:extLst>
                <a:ext uri="{FF2B5EF4-FFF2-40B4-BE49-F238E27FC236}">
                  <a16:creationId xmlns:a16="http://schemas.microsoft.com/office/drawing/2014/main" id="{D4166594-49B0-07CA-D10E-D32FBD068141}"/>
                </a:ext>
              </a:extLst>
            </p:cNvPr>
            <p:cNvGrpSpPr/>
            <p:nvPr/>
          </p:nvGrpSpPr>
          <p:grpSpPr>
            <a:xfrm>
              <a:off x="10944705" y="1372763"/>
              <a:ext cx="870553" cy="974865"/>
              <a:chOff x="11456365" y="1608648"/>
              <a:chExt cx="870553" cy="974865"/>
            </a:xfrm>
          </p:grpSpPr>
          <p:sp>
            <p:nvSpPr>
              <p:cNvPr id="37" name="Rectangle: Rounded Corners 36">
                <a:extLst>
                  <a:ext uri="{FF2B5EF4-FFF2-40B4-BE49-F238E27FC236}">
                    <a16:creationId xmlns:a16="http://schemas.microsoft.com/office/drawing/2014/main" id="{B1CAC6D4-D0E0-B93F-E5D4-071C7AE7B104}"/>
                  </a:ext>
                </a:extLst>
              </p:cNvPr>
              <p:cNvSpPr/>
              <p:nvPr/>
            </p:nvSpPr>
            <p:spPr>
              <a:xfrm>
                <a:off x="11456365" y="1608648"/>
                <a:ext cx="870553" cy="974865"/>
              </a:xfrm>
              <a:prstGeom prst="roundRect">
                <a:avLst/>
              </a:prstGeom>
              <a:solidFill>
                <a:schemeClr val="accent6">
                  <a:lumMod val="20000"/>
                  <a:lumOff val="80000"/>
                </a:schemeClr>
              </a:solidFill>
              <a:ln w="12700" cap="flat" cmpd="sng" algn="ctr">
                <a:solidFill>
                  <a:srgbClr val="00B0F0"/>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Water</a:t>
                </a:r>
              </a:p>
            </p:txBody>
          </p:sp>
          <p:grpSp>
            <p:nvGrpSpPr>
              <p:cNvPr id="43" name="Graphic 113">
                <a:extLst>
                  <a:ext uri="{FF2B5EF4-FFF2-40B4-BE49-F238E27FC236}">
                    <a16:creationId xmlns:a16="http://schemas.microsoft.com/office/drawing/2014/main" id="{71BB85FD-6E49-3E5E-1781-A28B70517E71}"/>
                  </a:ext>
                </a:extLst>
              </p:cNvPr>
              <p:cNvGrpSpPr>
                <a:grpSpLocks/>
              </p:cNvGrpSpPr>
              <p:nvPr/>
            </p:nvGrpSpPr>
            <p:grpSpPr>
              <a:xfrm>
                <a:off x="11685018" y="1664000"/>
                <a:ext cx="456158" cy="456157"/>
                <a:chOff x="9397541" y="3849642"/>
                <a:chExt cx="473828" cy="473827"/>
              </a:xfrm>
              <a:solidFill>
                <a:schemeClr val="tx2"/>
              </a:solidFill>
            </p:grpSpPr>
            <p:sp>
              <p:nvSpPr>
                <p:cNvPr id="44" name="Freeform: Shape 43">
                  <a:extLst>
                    <a:ext uri="{FF2B5EF4-FFF2-40B4-BE49-F238E27FC236}">
                      <a16:creationId xmlns:a16="http://schemas.microsoft.com/office/drawing/2014/main" id="{057FA3B0-D707-944A-20DD-0CC7652B07D3}"/>
                    </a:ext>
                  </a:extLst>
                </p:cNvPr>
                <p:cNvSpPr/>
                <p:nvPr/>
              </p:nvSpPr>
              <p:spPr>
                <a:xfrm>
                  <a:off x="9611528" y="4064064"/>
                  <a:ext cx="61139" cy="91273"/>
                </a:xfrm>
                <a:custGeom>
                  <a:avLst/>
                  <a:gdLst>
                    <a:gd name="connsiteX0" fmla="*/ 61139 w 61139"/>
                    <a:gd name="connsiteY0" fmla="*/ 60703 h 91273"/>
                    <a:gd name="connsiteX1" fmla="*/ 61139 w 61139"/>
                    <a:gd name="connsiteY1" fmla="*/ 59412 h 91273"/>
                    <a:gd name="connsiteX2" fmla="*/ 56783 w 61139"/>
                    <a:gd name="connsiteY2" fmla="*/ 43676 h 91273"/>
                    <a:gd name="connsiteX3" fmla="*/ 30570 w 61139"/>
                    <a:gd name="connsiteY3" fmla="*/ 0 h 91273"/>
                    <a:gd name="connsiteX4" fmla="*/ 4356 w 61139"/>
                    <a:gd name="connsiteY4" fmla="*/ 43684 h 91273"/>
                    <a:gd name="connsiteX5" fmla="*/ 0 w 61139"/>
                    <a:gd name="connsiteY5" fmla="*/ 59412 h 91273"/>
                    <a:gd name="connsiteX6" fmla="*/ 0 w 61139"/>
                    <a:gd name="connsiteY6" fmla="*/ 60703 h 91273"/>
                    <a:gd name="connsiteX7" fmla="*/ 30570 w 61139"/>
                    <a:gd name="connsiteY7" fmla="*/ 91273 h 91273"/>
                    <a:gd name="connsiteX8" fmla="*/ 61139 w 61139"/>
                    <a:gd name="connsiteY8" fmla="*/ 60703 h 91273"/>
                    <a:gd name="connsiteX9" fmla="*/ 15285 w 61139"/>
                    <a:gd name="connsiteY9" fmla="*/ 60703 h 91273"/>
                    <a:gd name="connsiteX10" fmla="*/ 15285 w 61139"/>
                    <a:gd name="connsiteY10" fmla="*/ 59412 h 91273"/>
                    <a:gd name="connsiteX11" fmla="*/ 17463 w 61139"/>
                    <a:gd name="connsiteY11" fmla="*/ 51548 h 91273"/>
                    <a:gd name="connsiteX12" fmla="*/ 30570 w 61139"/>
                    <a:gd name="connsiteY12" fmla="*/ 29698 h 91273"/>
                    <a:gd name="connsiteX13" fmla="*/ 43676 w 61139"/>
                    <a:gd name="connsiteY13" fmla="*/ 51540 h 91273"/>
                    <a:gd name="connsiteX14" fmla="*/ 45854 w 61139"/>
                    <a:gd name="connsiteY14" fmla="*/ 59412 h 91273"/>
                    <a:gd name="connsiteX15" fmla="*/ 45854 w 61139"/>
                    <a:gd name="connsiteY15" fmla="*/ 60703 h 91273"/>
                    <a:gd name="connsiteX16" fmla="*/ 30570 w 61139"/>
                    <a:gd name="connsiteY16" fmla="*/ 75988 h 91273"/>
                    <a:gd name="connsiteX17" fmla="*/ 15285 w 61139"/>
                    <a:gd name="connsiteY17" fmla="*/ 60703 h 9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39" h="91273">
                      <a:moveTo>
                        <a:pt x="61139" y="60703"/>
                      </a:moveTo>
                      <a:lnTo>
                        <a:pt x="61139" y="59412"/>
                      </a:lnTo>
                      <a:cubicBezTo>
                        <a:pt x="61139" y="53864"/>
                        <a:pt x="59634" y="48422"/>
                        <a:pt x="56783" y="43676"/>
                      </a:cubicBezTo>
                      <a:lnTo>
                        <a:pt x="30570" y="0"/>
                      </a:lnTo>
                      <a:lnTo>
                        <a:pt x="4356" y="43684"/>
                      </a:lnTo>
                      <a:cubicBezTo>
                        <a:pt x="1506" y="48430"/>
                        <a:pt x="0" y="53864"/>
                        <a:pt x="0" y="59412"/>
                      </a:cubicBezTo>
                      <a:lnTo>
                        <a:pt x="0" y="60703"/>
                      </a:lnTo>
                      <a:cubicBezTo>
                        <a:pt x="0" y="77563"/>
                        <a:pt x="13710" y="91273"/>
                        <a:pt x="30570" y="91273"/>
                      </a:cubicBezTo>
                      <a:cubicBezTo>
                        <a:pt x="47429" y="91273"/>
                        <a:pt x="61139" y="77563"/>
                        <a:pt x="61139" y="60703"/>
                      </a:cubicBezTo>
                      <a:close/>
                      <a:moveTo>
                        <a:pt x="15285" y="60703"/>
                      </a:moveTo>
                      <a:lnTo>
                        <a:pt x="15285" y="59412"/>
                      </a:lnTo>
                      <a:cubicBezTo>
                        <a:pt x="15285" y="56645"/>
                        <a:pt x="16041" y="53917"/>
                        <a:pt x="17463" y="51548"/>
                      </a:cubicBezTo>
                      <a:lnTo>
                        <a:pt x="30570" y="29698"/>
                      </a:lnTo>
                      <a:lnTo>
                        <a:pt x="43676" y="51540"/>
                      </a:lnTo>
                      <a:cubicBezTo>
                        <a:pt x="45098" y="53917"/>
                        <a:pt x="45854" y="56645"/>
                        <a:pt x="45854" y="59412"/>
                      </a:cubicBezTo>
                      <a:lnTo>
                        <a:pt x="45854" y="60703"/>
                      </a:lnTo>
                      <a:cubicBezTo>
                        <a:pt x="45854" y="69133"/>
                        <a:pt x="38999" y="75988"/>
                        <a:pt x="30570" y="75988"/>
                      </a:cubicBezTo>
                      <a:cubicBezTo>
                        <a:pt x="22140" y="75988"/>
                        <a:pt x="15285" y="69133"/>
                        <a:pt x="15285" y="60703"/>
                      </a:cubicBez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9D5C31E2-55EB-9517-644B-1BEBE3348212}"/>
                    </a:ext>
                  </a:extLst>
                </p:cNvPr>
                <p:cNvSpPr/>
                <p:nvPr/>
              </p:nvSpPr>
              <p:spPr>
                <a:xfrm>
                  <a:off x="9437954" y="4231761"/>
                  <a:ext cx="61139" cy="61139"/>
                </a:xfrm>
                <a:custGeom>
                  <a:avLst/>
                  <a:gdLst>
                    <a:gd name="connsiteX0" fmla="*/ 30570 w 61139"/>
                    <a:gd name="connsiteY0" fmla="*/ 61139 h 61139"/>
                    <a:gd name="connsiteX1" fmla="*/ 61139 w 61139"/>
                    <a:gd name="connsiteY1" fmla="*/ 30570 h 61139"/>
                    <a:gd name="connsiteX2" fmla="*/ 30570 w 61139"/>
                    <a:gd name="connsiteY2" fmla="*/ 0 h 61139"/>
                    <a:gd name="connsiteX3" fmla="*/ 0 w 61139"/>
                    <a:gd name="connsiteY3" fmla="*/ 30570 h 61139"/>
                    <a:gd name="connsiteX4" fmla="*/ 30570 w 61139"/>
                    <a:gd name="connsiteY4" fmla="*/ 61139 h 61139"/>
                    <a:gd name="connsiteX5" fmla="*/ 30570 w 61139"/>
                    <a:gd name="connsiteY5" fmla="*/ 15285 h 61139"/>
                    <a:gd name="connsiteX6" fmla="*/ 45854 w 61139"/>
                    <a:gd name="connsiteY6" fmla="*/ 30570 h 61139"/>
                    <a:gd name="connsiteX7" fmla="*/ 30570 w 61139"/>
                    <a:gd name="connsiteY7" fmla="*/ 45854 h 61139"/>
                    <a:gd name="connsiteX8" fmla="*/ 15285 w 61139"/>
                    <a:gd name="connsiteY8" fmla="*/ 30570 h 61139"/>
                    <a:gd name="connsiteX9" fmla="*/ 30570 w 61139"/>
                    <a:gd name="connsiteY9" fmla="*/ 15285 h 6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9" h="61139">
                      <a:moveTo>
                        <a:pt x="30570" y="61139"/>
                      </a:moveTo>
                      <a:cubicBezTo>
                        <a:pt x="47429" y="61139"/>
                        <a:pt x="61139" y="47429"/>
                        <a:pt x="61139" y="30570"/>
                      </a:cubicBezTo>
                      <a:cubicBezTo>
                        <a:pt x="61139" y="13710"/>
                        <a:pt x="47429" y="0"/>
                        <a:pt x="30570" y="0"/>
                      </a:cubicBezTo>
                      <a:cubicBezTo>
                        <a:pt x="13710" y="0"/>
                        <a:pt x="0" y="13710"/>
                        <a:pt x="0" y="30570"/>
                      </a:cubicBezTo>
                      <a:cubicBezTo>
                        <a:pt x="0" y="47429"/>
                        <a:pt x="13710" y="61139"/>
                        <a:pt x="30570" y="61139"/>
                      </a:cubicBezTo>
                      <a:close/>
                      <a:moveTo>
                        <a:pt x="30570" y="15285"/>
                      </a:moveTo>
                      <a:cubicBezTo>
                        <a:pt x="38999" y="15285"/>
                        <a:pt x="45854" y="22140"/>
                        <a:pt x="45854" y="30570"/>
                      </a:cubicBezTo>
                      <a:cubicBezTo>
                        <a:pt x="45854" y="38999"/>
                        <a:pt x="38999" y="45854"/>
                        <a:pt x="30570" y="45854"/>
                      </a:cubicBezTo>
                      <a:cubicBezTo>
                        <a:pt x="22140" y="45854"/>
                        <a:pt x="15285" y="38999"/>
                        <a:pt x="15285" y="30570"/>
                      </a:cubicBezTo>
                      <a:cubicBezTo>
                        <a:pt x="15285" y="22140"/>
                        <a:pt x="22148" y="15285"/>
                        <a:pt x="30570" y="15285"/>
                      </a:cubicBez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DA83D751-B18D-401B-EB26-A28335E5691E}"/>
                    </a:ext>
                  </a:extLst>
                </p:cNvPr>
                <p:cNvSpPr/>
                <p:nvPr/>
              </p:nvSpPr>
              <p:spPr>
                <a:xfrm>
                  <a:off x="9397541" y="4166226"/>
                  <a:ext cx="420352" cy="157243"/>
                </a:xfrm>
                <a:custGeom>
                  <a:avLst/>
                  <a:gdLst>
                    <a:gd name="connsiteX0" fmla="*/ 417978 w 420352"/>
                    <a:gd name="connsiteY0" fmla="*/ 50640 h 157243"/>
                    <a:gd name="connsiteX1" fmla="*/ 396235 w 420352"/>
                    <a:gd name="connsiteY1" fmla="*/ 34965 h 157243"/>
                    <a:gd name="connsiteX2" fmla="*/ 390656 w 420352"/>
                    <a:gd name="connsiteY2" fmla="*/ 34965 h 157243"/>
                    <a:gd name="connsiteX3" fmla="*/ 374500 w 420352"/>
                    <a:gd name="connsiteY3" fmla="*/ 41637 h 157243"/>
                    <a:gd name="connsiteX4" fmla="*/ 374225 w 420352"/>
                    <a:gd name="connsiteY4" fmla="*/ 39665 h 157243"/>
                    <a:gd name="connsiteX5" fmla="*/ 374064 w 420352"/>
                    <a:gd name="connsiteY5" fmla="*/ 38863 h 157243"/>
                    <a:gd name="connsiteX6" fmla="*/ 360087 w 420352"/>
                    <a:gd name="connsiteY6" fmla="*/ 23043 h 157243"/>
                    <a:gd name="connsiteX7" fmla="*/ 339108 w 420352"/>
                    <a:gd name="connsiteY7" fmla="*/ 25359 h 157243"/>
                    <a:gd name="connsiteX8" fmla="*/ 337610 w 420352"/>
                    <a:gd name="connsiteY8" fmla="*/ 26360 h 157243"/>
                    <a:gd name="connsiteX9" fmla="*/ 329815 w 420352"/>
                    <a:gd name="connsiteY9" fmla="*/ 35179 h 157243"/>
                    <a:gd name="connsiteX10" fmla="*/ 312513 w 420352"/>
                    <a:gd name="connsiteY10" fmla="*/ 69784 h 157243"/>
                    <a:gd name="connsiteX11" fmla="*/ 272665 w 420352"/>
                    <a:gd name="connsiteY11" fmla="*/ 65802 h 157243"/>
                    <a:gd name="connsiteX12" fmla="*/ 269371 w 420352"/>
                    <a:gd name="connsiteY12" fmla="*/ 65237 h 157243"/>
                    <a:gd name="connsiteX13" fmla="*/ 252329 w 420352"/>
                    <a:gd name="connsiteY13" fmla="*/ 60972 h 157243"/>
                    <a:gd name="connsiteX14" fmla="*/ 253628 w 420352"/>
                    <a:gd name="connsiteY14" fmla="*/ 59948 h 157243"/>
                    <a:gd name="connsiteX15" fmla="*/ 272596 w 420352"/>
                    <a:gd name="connsiteY15" fmla="*/ 47300 h 157243"/>
                    <a:gd name="connsiteX16" fmla="*/ 282119 w 420352"/>
                    <a:gd name="connsiteY16" fmla="*/ 22669 h 157243"/>
                    <a:gd name="connsiteX17" fmla="*/ 280789 w 420352"/>
                    <a:gd name="connsiteY17" fmla="*/ 17372 h 157243"/>
                    <a:gd name="connsiteX18" fmla="*/ 252986 w 420352"/>
                    <a:gd name="connsiteY18" fmla="*/ 697 h 157243"/>
                    <a:gd name="connsiteX19" fmla="*/ 240491 w 420352"/>
                    <a:gd name="connsiteY19" fmla="*/ 3815 h 157243"/>
                    <a:gd name="connsiteX20" fmla="*/ 231717 w 420352"/>
                    <a:gd name="connsiteY20" fmla="*/ 8148 h 157243"/>
                    <a:gd name="connsiteX21" fmla="*/ 174644 w 420352"/>
                    <a:gd name="connsiteY21" fmla="*/ 53811 h 157243"/>
                    <a:gd name="connsiteX22" fmla="*/ 141247 w 420352"/>
                    <a:gd name="connsiteY22" fmla="*/ 65535 h 157243"/>
                    <a:gd name="connsiteX23" fmla="*/ 129921 w 420352"/>
                    <a:gd name="connsiteY23" fmla="*/ 65535 h 157243"/>
                    <a:gd name="connsiteX24" fmla="*/ 129921 w 420352"/>
                    <a:gd name="connsiteY24" fmla="*/ 34965 h 157243"/>
                    <a:gd name="connsiteX25" fmla="*/ 0 w 420352"/>
                    <a:gd name="connsiteY25" fmla="*/ 34965 h 157243"/>
                    <a:gd name="connsiteX26" fmla="*/ 0 w 420352"/>
                    <a:gd name="connsiteY26" fmla="*/ 157243 h 157243"/>
                    <a:gd name="connsiteX27" fmla="*/ 129921 w 420352"/>
                    <a:gd name="connsiteY27" fmla="*/ 157243 h 157243"/>
                    <a:gd name="connsiteX28" fmla="*/ 129921 w 420352"/>
                    <a:gd name="connsiteY28" fmla="*/ 135906 h 157243"/>
                    <a:gd name="connsiteX29" fmla="*/ 144074 w 420352"/>
                    <a:gd name="connsiteY29" fmla="*/ 139444 h 157243"/>
                    <a:gd name="connsiteX30" fmla="*/ 164464 w 420352"/>
                    <a:gd name="connsiteY30" fmla="*/ 141959 h 157243"/>
                    <a:gd name="connsiteX31" fmla="*/ 287858 w 420352"/>
                    <a:gd name="connsiteY31" fmla="*/ 141959 h 157243"/>
                    <a:gd name="connsiteX32" fmla="*/ 314446 w 420352"/>
                    <a:gd name="connsiteY32" fmla="*/ 137648 h 157243"/>
                    <a:gd name="connsiteX33" fmla="*/ 354339 w 420352"/>
                    <a:gd name="connsiteY33" fmla="*/ 124351 h 157243"/>
                    <a:gd name="connsiteX34" fmla="*/ 387202 w 420352"/>
                    <a:gd name="connsiteY34" fmla="*/ 104045 h 157243"/>
                    <a:gd name="connsiteX35" fmla="*/ 413621 w 420352"/>
                    <a:gd name="connsiteY35" fmla="*/ 77625 h 157243"/>
                    <a:gd name="connsiteX36" fmla="*/ 419162 w 420352"/>
                    <a:gd name="connsiteY36" fmla="*/ 54163 h 157243"/>
                    <a:gd name="connsiteX37" fmla="*/ 417978 w 420352"/>
                    <a:gd name="connsiteY37" fmla="*/ 50640 h 157243"/>
                    <a:gd name="connsiteX38" fmla="*/ 343487 w 420352"/>
                    <a:gd name="connsiteY38" fmla="*/ 42012 h 157243"/>
                    <a:gd name="connsiteX39" fmla="*/ 346086 w 420352"/>
                    <a:gd name="connsiteY39" fmla="*/ 39069 h 157243"/>
                    <a:gd name="connsiteX40" fmla="*/ 347584 w 420352"/>
                    <a:gd name="connsiteY40" fmla="*/ 38068 h 157243"/>
                    <a:gd name="connsiteX41" fmla="*/ 354576 w 420352"/>
                    <a:gd name="connsiteY41" fmla="*/ 37296 h 157243"/>
                    <a:gd name="connsiteX42" fmla="*/ 359154 w 420352"/>
                    <a:gd name="connsiteY42" fmla="*/ 42233 h 157243"/>
                    <a:gd name="connsiteX43" fmla="*/ 360942 w 420352"/>
                    <a:gd name="connsiteY43" fmla="*/ 55164 h 157243"/>
                    <a:gd name="connsiteX44" fmla="*/ 350946 w 420352"/>
                    <a:gd name="connsiteY44" fmla="*/ 65160 h 157243"/>
                    <a:gd name="connsiteX45" fmla="*/ 332452 w 420352"/>
                    <a:gd name="connsiteY45" fmla="*/ 71763 h 157243"/>
                    <a:gd name="connsiteX46" fmla="*/ 328783 w 420352"/>
                    <a:gd name="connsiteY46" fmla="*/ 71396 h 157243"/>
                    <a:gd name="connsiteX47" fmla="*/ 343487 w 420352"/>
                    <a:gd name="connsiteY47" fmla="*/ 42012 h 157243"/>
                    <a:gd name="connsiteX48" fmla="*/ 114636 w 420352"/>
                    <a:gd name="connsiteY48" fmla="*/ 141959 h 157243"/>
                    <a:gd name="connsiteX49" fmla="*/ 15285 w 420352"/>
                    <a:gd name="connsiteY49" fmla="*/ 141959 h 157243"/>
                    <a:gd name="connsiteX50" fmla="*/ 15285 w 420352"/>
                    <a:gd name="connsiteY50" fmla="*/ 50250 h 157243"/>
                    <a:gd name="connsiteX51" fmla="*/ 22927 w 420352"/>
                    <a:gd name="connsiteY51" fmla="*/ 50250 h 157243"/>
                    <a:gd name="connsiteX52" fmla="*/ 22927 w 420352"/>
                    <a:gd name="connsiteY52" fmla="*/ 88462 h 157243"/>
                    <a:gd name="connsiteX53" fmla="*/ 38212 w 420352"/>
                    <a:gd name="connsiteY53" fmla="*/ 88462 h 157243"/>
                    <a:gd name="connsiteX54" fmla="*/ 38212 w 420352"/>
                    <a:gd name="connsiteY54" fmla="*/ 50250 h 157243"/>
                    <a:gd name="connsiteX55" fmla="*/ 114636 w 420352"/>
                    <a:gd name="connsiteY55" fmla="*/ 50250 h 157243"/>
                    <a:gd name="connsiteX56" fmla="*/ 114636 w 420352"/>
                    <a:gd name="connsiteY56" fmla="*/ 141959 h 157243"/>
                    <a:gd name="connsiteX57" fmla="*/ 402808 w 420352"/>
                    <a:gd name="connsiteY57" fmla="*/ 66811 h 157243"/>
                    <a:gd name="connsiteX58" fmla="*/ 376388 w 420352"/>
                    <a:gd name="connsiteY58" fmla="*/ 93231 h 157243"/>
                    <a:gd name="connsiteX59" fmla="*/ 349502 w 420352"/>
                    <a:gd name="connsiteY59" fmla="*/ 109845 h 157243"/>
                    <a:gd name="connsiteX60" fmla="*/ 309601 w 420352"/>
                    <a:gd name="connsiteY60" fmla="*/ 123143 h 157243"/>
                    <a:gd name="connsiteX61" fmla="*/ 287851 w 420352"/>
                    <a:gd name="connsiteY61" fmla="*/ 126674 h 157243"/>
                    <a:gd name="connsiteX62" fmla="*/ 164464 w 420352"/>
                    <a:gd name="connsiteY62" fmla="*/ 126674 h 157243"/>
                    <a:gd name="connsiteX63" fmla="*/ 147773 w 420352"/>
                    <a:gd name="connsiteY63" fmla="*/ 124618 h 157243"/>
                    <a:gd name="connsiteX64" fmla="*/ 129921 w 420352"/>
                    <a:gd name="connsiteY64" fmla="*/ 120163 h 157243"/>
                    <a:gd name="connsiteX65" fmla="*/ 129921 w 420352"/>
                    <a:gd name="connsiteY65" fmla="*/ 80820 h 157243"/>
                    <a:gd name="connsiteX66" fmla="*/ 141247 w 420352"/>
                    <a:gd name="connsiteY66" fmla="*/ 80820 h 157243"/>
                    <a:gd name="connsiteX67" fmla="*/ 184212 w 420352"/>
                    <a:gd name="connsiteY67" fmla="*/ 65749 h 157243"/>
                    <a:gd name="connsiteX68" fmla="*/ 241286 w 420352"/>
                    <a:gd name="connsiteY68" fmla="*/ 20086 h 157243"/>
                    <a:gd name="connsiteX69" fmla="*/ 244205 w 420352"/>
                    <a:gd name="connsiteY69" fmla="*/ 18641 h 157243"/>
                    <a:gd name="connsiteX70" fmla="*/ 256716 w 420352"/>
                    <a:gd name="connsiteY70" fmla="*/ 15515 h 157243"/>
                    <a:gd name="connsiteX71" fmla="*/ 265978 w 420352"/>
                    <a:gd name="connsiteY71" fmla="*/ 21079 h 157243"/>
                    <a:gd name="connsiteX72" fmla="*/ 267308 w 420352"/>
                    <a:gd name="connsiteY72" fmla="*/ 26375 h 157243"/>
                    <a:gd name="connsiteX73" fmla="*/ 264129 w 420352"/>
                    <a:gd name="connsiteY73" fmla="*/ 34583 h 157243"/>
                    <a:gd name="connsiteX74" fmla="*/ 245168 w 420352"/>
                    <a:gd name="connsiteY74" fmla="*/ 47224 h 157243"/>
                    <a:gd name="connsiteX75" fmla="*/ 229295 w 420352"/>
                    <a:gd name="connsiteY75" fmla="*/ 88279 h 157243"/>
                    <a:gd name="connsiteX76" fmla="*/ 231710 w 420352"/>
                    <a:gd name="connsiteY76" fmla="*/ 97954 h 157243"/>
                    <a:gd name="connsiteX77" fmla="*/ 246528 w 420352"/>
                    <a:gd name="connsiteY77" fmla="*/ 94255 h 157243"/>
                    <a:gd name="connsiteX78" fmla="*/ 244113 w 420352"/>
                    <a:gd name="connsiteY78" fmla="*/ 84572 h 157243"/>
                    <a:gd name="connsiteX79" fmla="*/ 243899 w 420352"/>
                    <a:gd name="connsiteY79" fmla="*/ 74606 h 157243"/>
                    <a:gd name="connsiteX80" fmla="*/ 265680 w 420352"/>
                    <a:gd name="connsiteY80" fmla="*/ 80055 h 157243"/>
                    <a:gd name="connsiteX81" fmla="*/ 271144 w 420352"/>
                    <a:gd name="connsiteY81" fmla="*/ 81011 h 157243"/>
                    <a:gd name="connsiteX82" fmla="*/ 330938 w 420352"/>
                    <a:gd name="connsiteY82" fmla="*/ 86987 h 157243"/>
                    <a:gd name="connsiteX83" fmla="*/ 361760 w 420352"/>
                    <a:gd name="connsiteY83" fmla="*/ 75982 h 157243"/>
                    <a:gd name="connsiteX84" fmla="*/ 385245 w 420352"/>
                    <a:gd name="connsiteY84" fmla="*/ 52497 h 157243"/>
                    <a:gd name="connsiteX85" fmla="*/ 390648 w 420352"/>
                    <a:gd name="connsiteY85" fmla="*/ 50250 h 157243"/>
                    <a:gd name="connsiteX86" fmla="*/ 396227 w 420352"/>
                    <a:gd name="connsiteY86" fmla="*/ 50250 h 157243"/>
                    <a:gd name="connsiteX87" fmla="*/ 403480 w 420352"/>
                    <a:gd name="connsiteY87" fmla="*/ 55477 h 157243"/>
                    <a:gd name="connsiteX88" fmla="*/ 404642 w 420352"/>
                    <a:gd name="connsiteY88" fmla="*/ 58985 h 157243"/>
                    <a:gd name="connsiteX89" fmla="*/ 402808 w 420352"/>
                    <a:gd name="connsiteY89" fmla="*/ 66811 h 15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20352" h="157243">
                      <a:moveTo>
                        <a:pt x="417978" y="50640"/>
                      </a:moveTo>
                      <a:cubicBezTo>
                        <a:pt x="414852" y="41263"/>
                        <a:pt x="406117" y="34965"/>
                        <a:pt x="396235" y="34965"/>
                      </a:cubicBezTo>
                      <a:lnTo>
                        <a:pt x="390656" y="34965"/>
                      </a:lnTo>
                      <a:cubicBezTo>
                        <a:pt x="384557" y="34965"/>
                        <a:pt x="378826" y="37342"/>
                        <a:pt x="374500" y="41637"/>
                      </a:cubicBezTo>
                      <a:lnTo>
                        <a:pt x="374225" y="39665"/>
                      </a:lnTo>
                      <a:lnTo>
                        <a:pt x="374064" y="38863"/>
                      </a:lnTo>
                      <a:cubicBezTo>
                        <a:pt x="372261" y="31641"/>
                        <a:pt x="367026" y="25726"/>
                        <a:pt x="360087" y="23043"/>
                      </a:cubicBezTo>
                      <a:cubicBezTo>
                        <a:pt x="353117" y="20353"/>
                        <a:pt x="345283" y="21224"/>
                        <a:pt x="339108" y="25359"/>
                      </a:cubicBezTo>
                      <a:lnTo>
                        <a:pt x="337610" y="26360"/>
                      </a:lnTo>
                      <a:cubicBezTo>
                        <a:pt x="334293" y="28569"/>
                        <a:pt x="331603" y="31618"/>
                        <a:pt x="329815" y="35179"/>
                      </a:cubicBezTo>
                      <a:lnTo>
                        <a:pt x="312513" y="69784"/>
                      </a:lnTo>
                      <a:lnTo>
                        <a:pt x="272665" y="65802"/>
                      </a:lnTo>
                      <a:cubicBezTo>
                        <a:pt x="271549" y="65688"/>
                        <a:pt x="270457" y="65504"/>
                        <a:pt x="269371" y="65237"/>
                      </a:cubicBezTo>
                      <a:lnTo>
                        <a:pt x="252329" y="60972"/>
                      </a:lnTo>
                      <a:cubicBezTo>
                        <a:pt x="252764" y="60636"/>
                        <a:pt x="253162" y="60262"/>
                        <a:pt x="253628" y="59948"/>
                      </a:cubicBezTo>
                      <a:lnTo>
                        <a:pt x="272596" y="47300"/>
                      </a:lnTo>
                      <a:cubicBezTo>
                        <a:pt x="280636" y="41935"/>
                        <a:pt x="284457" y="32031"/>
                        <a:pt x="282119" y="22669"/>
                      </a:cubicBezTo>
                      <a:lnTo>
                        <a:pt x="280789" y="17372"/>
                      </a:lnTo>
                      <a:cubicBezTo>
                        <a:pt x="277724" y="5114"/>
                        <a:pt x="265244" y="-2398"/>
                        <a:pt x="252986" y="697"/>
                      </a:cubicBezTo>
                      <a:lnTo>
                        <a:pt x="240491" y="3815"/>
                      </a:lnTo>
                      <a:cubicBezTo>
                        <a:pt x="237266" y="4617"/>
                        <a:pt x="234308" y="6077"/>
                        <a:pt x="231717" y="8148"/>
                      </a:cubicBezTo>
                      <a:lnTo>
                        <a:pt x="174644" y="53811"/>
                      </a:lnTo>
                      <a:cubicBezTo>
                        <a:pt x="165213" y="61370"/>
                        <a:pt x="153345" y="65535"/>
                        <a:pt x="141247" y="65535"/>
                      </a:cubicBezTo>
                      <a:lnTo>
                        <a:pt x="129921" y="65535"/>
                      </a:lnTo>
                      <a:lnTo>
                        <a:pt x="129921" y="34965"/>
                      </a:lnTo>
                      <a:lnTo>
                        <a:pt x="0" y="34965"/>
                      </a:lnTo>
                      <a:lnTo>
                        <a:pt x="0" y="157243"/>
                      </a:lnTo>
                      <a:lnTo>
                        <a:pt x="129921" y="157243"/>
                      </a:lnTo>
                      <a:lnTo>
                        <a:pt x="129921" y="135906"/>
                      </a:lnTo>
                      <a:lnTo>
                        <a:pt x="144074" y="139444"/>
                      </a:lnTo>
                      <a:cubicBezTo>
                        <a:pt x="150739" y="141118"/>
                        <a:pt x="157594" y="141959"/>
                        <a:pt x="164464" y="141959"/>
                      </a:cubicBezTo>
                      <a:lnTo>
                        <a:pt x="287858" y="141959"/>
                      </a:lnTo>
                      <a:cubicBezTo>
                        <a:pt x="296915" y="141959"/>
                        <a:pt x="305856" y="140514"/>
                        <a:pt x="314446" y="137648"/>
                      </a:cubicBezTo>
                      <a:lnTo>
                        <a:pt x="354339" y="124351"/>
                      </a:lnTo>
                      <a:cubicBezTo>
                        <a:pt x="366651" y="120247"/>
                        <a:pt x="378016" y="113231"/>
                        <a:pt x="387202" y="104045"/>
                      </a:cubicBezTo>
                      <a:lnTo>
                        <a:pt x="413621" y="77625"/>
                      </a:lnTo>
                      <a:cubicBezTo>
                        <a:pt x="419804" y="71442"/>
                        <a:pt x="421921" y="62463"/>
                        <a:pt x="419162" y="54163"/>
                      </a:cubicBezTo>
                      <a:lnTo>
                        <a:pt x="417978" y="50640"/>
                      </a:lnTo>
                      <a:close/>
                      <a:moveTo>
                        <a:pt x="343487" y="42012"/>
                      </a:moveTo>
                      <a:cubicBezTo>
                        <a:pt x="344076" y="40827"/>
                        <a:pt x="344978" y="39810"/>
                        <a:pt x="346086" y="39069"/>
                      </a:cubicBezTo>
                      <a:lnTo>
                        <a:pt x="347584" y="38068"/>
                      </a:lnTo>
                      <a:cubicBezTo>
                        <a:pt x="349678" y="36662"/>
                        <a:pt x="352223" y="36387"/>
                        <a:pt x="354576" y="37296"/>
                      </a:cubicBezTo>
                      <a:cubicBezTo>
                        <a:pt x="356816" y="38160"/>
                        <a:pt x="358474" y="39956"/>
                        <a:pt x="359154" y="42233"/>
                      </a:cubicBezTo>
                      <a:lnTo>
                        <a:pt x="360942" y="55164"/>
                      </a:lnTo>
                      <a:lnTo>
                        <a:pt x="350946" y="65160"/>
                      </a:lnTo>
                      <a:cubicBezTo>
                        <a:pt x="346063" y="70044"/>
                        <a:pt x="339322" y="72413"/>
                        <a:pt x="332452" y="71763"/>
                      </a:cubicBezTo>
                      <a:lnTo>
                        <a:pt x="328783" y="71396"/>
                      </a:lnTo>
                      <a:lnTo>
                        <a:pt x="343487" y="42012"/>
                      </a:lnTo>
                      <a:close/>
                      <a:moveTo>
                        <a:pt x="114636" y="141959"/>
                      </a:moveTo>
                      <a:lnTo>
                        <a:pt x="15285" y="141959"/>
                      </a:lnTo>
                      <a:lnTo>
                        <a:pt x="15285" y="50250"/>
                      </a:lnTo>
                      <a:lnTo>
                        <a:pt x="22927" y="50250"/>
                      </a:lnTo>
                      <a:lnTo>
                        <a:pt x="22927" y="88462"/>
                      </a:lnTo>
                      <a:lnTo>
                        <a:pt x="38212" y="88462"/>
                      </a:lnTo>
                      <a:lnTo>
                        <a:pt x="38212" y="50250"/>
                      </a:lnTo>
                      <a:lnTo>
                        <a:pt x="114636" y="50250"/>
                      </a:lnTo>
                      <a:lnTo>
                        <a:pt x="114636" y="141959"/>
                      </a:lnTo>
                      <a:close/>
                      <a:moveTo>
                        <a:pt x="402808" y="66811"/>
                      </a:moveTo>
                      <a:lnTo>
                        <a:pt x="376388" y="93231"/>
                      </a:lnTo>
                      <a:cubicBezTo>
                        <a:pt x="368875" y="100743"/>
                        <a:pt x="359582" y="106483"/>
                        <a:pt x="349502" y="109845"/>
                      </a:cubicBezTo>
                      <a:lnTo>
                        <a:pt x="309601" y="123143"/>
                      </a:lnTo>
                      <a:cubicBezTo>
                        <a:pt x="302585" y="125489"/>
                        <a:pt x="295264" y="126674"/>
                        <a:pt x="287851" y="126674"/>
                      </a:cubicBezTo>
                      <a:lnTo>
                        <a:pt x="164464" y="126674"/>
                      </a:lnTo>
                      <a:cubicBezTo>
                        <a:pt x="158855" y="126674"/>
                        <a:pt x="153230" y="125978"/>
                        <a:pt x="147773" y="124618"/>
                      </a:cubicBezTo>
                      <a:lnTo>
                        <a:pt x="129921" y="120163"/>
                      </a:lnTo>
                      <a:lnTo>
                        <a:pt x="129921" y="80820"/>
                      </a:lnTo>
                      <a:lnTo>
                        <a:pt x="141247" y="80820"/>
                      </a:lnTo>
                      <a:cubicBezTo>
                        <a:pt x="156799" y="80820"/>
                        <a:pt x="172053" y="75470"/>
                        <a:pt x="184212" y="65749"/>
                      </a:cubicBezTo>
                      <a:lnTo>
                        <a:pt x="241286" y="20086"/>
                      </a:lnTo>
                      <a:cubicBezTo>
                        <a:pt x="242141" y="19390"/>
                        <a:pt x="243120" y="18909"/>
                        <a:pt x="244205" y="18641"/>
                      </a:cubicBezTo>
                      <a:lnTo>
                        <a:pt x="256716" y="15515"/>
                      </a:lnTo>
                      <a:cubicBezTo>
                        <a:pt x="260781" y="14522"/>
                        <a:pt x="264954" y="16990"/>
                        <a:pt x="265978" y="21079"/>
                      </a:cubicBezTo>
                      <a:lnTo>
                        <a:pt x="267308" y="26375"/>
                      </a:lnTo>
                      <a:cubicBezTo>
                        <a:pt x="268087" y="29493"/>
                        <a:pt x="266811" y="32795"/>
                        <a:pt x="264129" y="34583"/>
                      </a:cubicBezTo>
                      <a:lnTo>
                        <a:pt x="245168" y="47224"/>
                      </a:lnTo>
                      <a:cubicBezTo>
                        <a:pt x="231763" y="56158"/>
                        <a:pt x="225382" y="72657"/>
                        <a:pt x="229295" y="88279"/>
                      </a:cubicBezTo>
                      <a:lnTo>
                        <a:pt x="231710" y="97954"/>
                      </a:lnTo>
                      <a:lnTo>
                        <a:pt x="246528" y="94255"/>
                      </a:lnTo>
                      <a:lnTo>
                        <a:pt x="244113" y="84572"/>
                      </a:lnTo>
                      <a:cubicBezTo>
                        <a:pt x="243280" y="81240"/>
                        <a:pt x="243257" y="77847"/>
                        <a:pt x="243899" y="74606"/>
                      </a:cubicBezTo>
                      <a:lnTo>
                        <a:pt x="265680" y="80055"/>
                      </a:lnTo>
                      <a:cubicBezTo>
                        <a:pt x="267461" y="80506"/>
                        <a:pt x="269295" y="80827"/>
                        <a:pt x="271144" y="81011"/>
                      </a:cubicBezTo>
                      <a:lnTo>
                        <a:pt x="330938" y="86987"/>
                      </a:lnTo>
                      <a:cubicBezTo>
                        <a:pt x="342356" y="88110"/>
                        <a:pt x="353621" y="84113"/>
                        <a:pt x="361760" y="75982"/>
                      </a:cubicBezTo>
                      <a:lnTo>
                        <a:pt x="385245" y="52497"/>
                      </a:lnTo>
                      <a:cubicBezTo>
                        <a:pt x="386674" y="51060"/>
                        <a:pt x="388646" y="50250"/>
                        <a:pt x="390648" y="50250"/>
                      </a:cubicBezTo>
                      <a:lnTo>
                        <a:pt x="396227" y="50250"/>
                      </a:lnTo>
                      <a:cubicBezTo>
                        <a:pt x="399521" y="50250"/>
                        <a:pt x="402433" y="52344"/>
                        <a:pt x="403480" y="55477"/>
                      </a:cubicBezTo>
                      <a:lnTo>
                        <a:pt x="404642" y="58985"/>
                      </a:lnTo>
                      <a:cubicBezTo>
                        <a:pt x="405574" y="61752"/>
                        <a:pt x="404871" y="64748"/>
                        <a:pt x="402808" y="66811"/>
                      </a:cubicBez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311B99D7-8164-4345-64D6-B4A335A21E15}"/>
                    </a:ext>
                  </a:extLst>
                </p:cNvPr>
                <p:cNvSpPr/>
                <p:nvPr/>
              </p:nvSpPr>
              <p:spPr>
                <a:xfrm>
                  <a:off x="9420468" y="4269973"/>
                  <a:ext cx="15284" cy="15284"/>
                </a:xfrm>
                <a:custGeom>
                  <a:avLst/>
                  <a:gdLst>
                    <a:gd name="connsiteX0" fmla="*/ 0 w 15284"/>
                    <a:gd name="connsiteY0" fmla="*/ 0 h 15284"/>
                    <a:gd name="connsiteX1" fmla="*/ 15285 w 15284"/>
                    <a:gd name="connsiteY1" fmla="*/ 0 h 15284"/>
                    <a:gd name="connsiteX2" fmla="*/ 15285 w 15284"/>
                    <a:gd name="connsiteY2" fmla="*/ 15285 h 15284"/>
                    <a:gd name="connsiteX3" fmla="*/ 0 w 15284"/>
                    <a:gd name="connsiteY3" fmla="*/ 15285 h 15284"/>
                  </a:gdLst>
                  <a:ahLst/>
                  <a:cxnLst>
                    <a:cxn ang="0">
                      <a:pos x="connsiteX0" y="connsiteY0"/>
                    </a:cxn>
                    <a:cxn ang="0">
                      <a:pos x="connsiteX1" y="connsiteY1"/>
                    </a:cxn>
                    <a:cxn ang="0">
                      <a:pos x="connsiteX2" y="connsiteY2"/>
                    </a:cxn>
                    <a:cxn ang="0">
                      <a:pos x="connsiteX3" y="connsiteY3"/>
                    </a:cxn>
                  </a:cxnLst>
                  <a:rect l="l" t="t" r="r" b="b"/>
                  <a:pathLst>
                    <a:path w="15284" h="15284">
                      <a:moveTo>
                        <a:pt x="0" y="0"/>
                      </a:moveTo>
                      <a:lnTo>
                        <a:pt x="15285" y="0"/>
                      </a:lnTo>
                      <a:lnTo>
                        <a:pt x="15285" y="15285"/>
                      </a:lnTo>
                      <a:lnTo>
                        <a:pt x="0" y="15285"/>
                      </a:ln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872DE281-5965-295B-0A20-54C2EDAEABA9}"/>
                    </a:ext>
                  </a:extLst>
                </p:cNvPr>
                <p:cNvSpPr/>
                <p:nvPr/>
              </p:nvSpPr>
              <p:spPr>
                <a:xfrm>
                  <a:off x="9558031" y="3849642"/>
                  <a:ext cx="313338" cy="191059"/>
                </a:xfrm>
                <a:custGeom>
                  <a:avLst/>
                  <a:gdLst>
                    <a:gd name="connsiteX0" fmla="*/ 313338 w 313338"/>
                    <a:gd name="connsiteY0" fmla="*/ 76424 h 191059"/>
                    <a:gd name="connsiteX1" fmla="*/ 313338 w 313338"/>
                    <a:gd name="connsiteY1" fmla="*/ 61139 h 191059"/>
                    <a:gd name="connsiteX2" fmla="*/ 281362 w 313338"/>
                    <a:gd name="connsiteY2" fmla="*/ 61139 h 191059"/>
                    <a:gd name="connsiteX3" fmla="*/ 259841 w 313338"/>
                    <a:gd name="connsiteY3" fmla="*/ 45854 h 191059"/>
                    <a:gd name="connsiteX4" fmla="*/ 229272 w 313338"/>
                    <a:gd name="connsiteY4" fmla="*/ 45854 h 191059"/>
                    <a:gd name="connsiteX5" fmla="*/ 207751 w 313338"/>
                    <a:gd name="connsiteY5" fmla="*/ 61139 h 191059"/>
                    <a:gd name="connsiteX6" fmla="*/ 168133 w 313338"/>
                    <a:gd name="connsiteY6" fmla="*/ 61139 h 191059"/>
                    <a:gd name="connsiteX7" fmla="*/ 168133 w 313338"/>
                    <a:gd name="connsiteY7" fmla="*/ 38212 h 191059"/>
                    <a:gd name="connsiteX8" fmla="*/ 129921 w 313338"/>
                    <a:gd name="connsiteY8" fmla="*/ 0 h 191059"/>
                    <a:gd name="connsiteX9" fmla="*/ 22927 w 313338"/>
                    <a:gd name="connsiteY9" fmla="*/ 0 h 191059"/>
                    <a:gd name="connsiteX10" fmla="*/ 0 w 313338"/>
                    <a:gd name="connsiteY10" fmla="*/ 22927 h 191059"/>
                    <a:gd name="connsiteX11" fmla="*/ 22927 w 313338"/>
                    <a:gd name="connsiteY11" fmla="*/ 45854 h 191059"/>
                    <a:gd name="connsiteX12" fmla="*/ 106993 w 313338"/>
                    <a:gd name="connsiteY12" fmla="*/ 45854 h 191059"/>
                    <a:gd name="connsiteX13" fmla="*/ 106993 w 313338"/>
                    <a:gd name="connsiteY13" fmla="*/ 61139 h 191059"/>
                    <a:gd name="connsiteX14" fmla="*/ 91709 w 313338"/>
                    <a:gd name="connsiteY14" fmla="*/ 61139 h 191059"/>
                    <a:gd name="connsiteX15" fmla="*/ 53497 w 313338"/>
                    <a:gd name="connsiteY15" fmla="*/ 99351 h 191059"/>
                    <a:gd name="connsiteX16" fmla="*/ 53497 w 313338"/>
                    <a:gd name="connsiteY16" fmla="*/ 191060 h 191059"/>
                    <a:gd name="connsiteX17" fmla="*/ 114636 w 313338"/>
                    <a:gd name="connsiteY17" fmla="*/ 191060 h 191059"/>
                    <a:gd name="connsiteX18" fmla="*/ 114636 w 313338"/>
                    <a:gd name="connsiteY18" fmla="*/ 122278 h 191059"/>
                    <a:gd name="connsiteX19" fmla="*/ 207751 w 313338"/>
                    <a:gd name="connsiteY19" fmla="*/ 122278 h 191059"/>
                    <a:gd name="connsiteX20" fmla="*/ 229272 w 313338"/>
                    <a:gd name="connsiteY20" fmla="*/ 137563 h 191059"/>
                    <a:gd name="connsiteX21" fmla="*/ 259841 w 313338"/>
                    <a:gd name="connsiteY21" fmla="*/ 137563 h 191059"/>
                    <a:gd name="connsiteX22" fmla="*/ 281362 w 313338"/>
                    <a:gd name="connsiteY22" fmla="*/ 122278 h 191059"/>
                    <a:gd name="connsiteX23" fmla="*/ 313338 w 313338"/>
                    <a:gd name="connsiteY23" fmla="*/ 122278 h 191059"/>
                    <a:gd name="connsiteX24" fmla="*/ 313338 w 313338"/>
                    <a:gd name="connsiteY24" fmla="*/ 106993 h 191059"/>
                    <a:gd name="connsiteX25" fmla="*/ 282768 w 313338"/>
                    <a:gd name="connsiteY25" fmla="*/ 106993 h 191059"/>
                    <a:gd name="connsiteX26" fmla="*/ 282768 w 313338"/>
                    <a:gd name="connsiteY26" fmla="*/ 76424 h 191059"/>
                    <a:gd name="connsiteX27" fmla="*/ 313338 w 313338"/>
                    <a:gd name="connsiteY27" fmla="*/ 76424 h 191059"/>
                    <a:gd name="connsiteX28" fmla="*/ 22927 w 313338"/>
                    <a:gd name="connsiteY28" fmla="*/ 30570 h 191059"/>
                    <a:gd name="connsiteX29" fmla="*/ 15285 w 313338"/>
                    <a:gd name="connsiteY29" fmla="*/ 22927 h 191059"/>
                    <a:gd name="connsiteX30" fmla="*/ 22927 w 313338"/>
                    <a:gd name="connsiteY30" fmla="*/ 15285 h 191059"/>
                    <a:gd name="connsiteX31" fmla="*/ 129921 w 313338"/>
                    <a:gd name="connsiteY31" fmla="*/ 15285 h 191059"/>
                    <a:gd name="connsiteX32" fmla="*/ 152848 w 313338"/>
                    <a:gd name="connsiteY32" fmla="*/ 38212 h 191059"/>
                    <a:gd name="connsiteX33" fmla="*/ 152848 w 313338"/>
                    <a:gd name="connsiteY33" fmla="*/ 45854 h 191059"/>
                    <a:gd name="connsiteX34" fmla="*/ 122278 w 313338"/>
                    <a:gd name="connsiteY34" fmla="*/ 45854 h 191059"/>
                    <a:gd name="connsiteX35" fmla="*/ 122278 w 313338"/>
                    <a:gd name="connsiteY35" fmla="*/ 30570 h 191059"/>
                    <a:gd name="connsiteX36" fmla="*/ 22927 w 313338"/>
                    <a:gd name="connsiteY36" fmla="*/ 30570 h 191059"/>
                    <a:gd name="connsiteX37" fmla="*/ 68782 w 313338"/>
                    <a:gd name="connsiteY37" fmla="*/ 175775 h 191059"/>
                    <a:gd name="connsiteX38" fmla="*/ 68782 w 313338"/>
                    <a:gd name="connsiteY38" fmla="*/ 160490 h 191059"/>
                    <a:gd name="connsiteX39" fmla="*/ 99351 w 313338"/>
                    <a:gd name="connsiteY39" fmla="*/ 160490 h 191059"/>
                    <a:gd name="connsiteX40" fmla="*/ 99351 w 313338"/>
                    <a:gd name="connsiteY40" fmla="*/ 175775 h 191059"/>
                    <a:gd name="connsiteX41" fmla="*/ 68782 w 313338"/>
                    <a:gd name="connsiteY41" fmla="*/ 175775 h 191059"/>
                    <a:gd name="connsiteX42" fmla="*/ 99351 w 313338"/>
                    <a:gd name="connsiteY42" fmla="*/ 122278 h 191059"/>
                    <a:gd name="connsiteX43" fmla="*/ 99351 w 313338"/>
                    <a:gd name="connsiteY43" fmla="*/ 145205 h 191059"/>
                    <a:gd name="connsiteX44" fmla="*/ 68782 w 313338"/>
                    <a:gd name="connsiteY44" fmla="*/ 145205 h 191059"/>
                    <a:gd name="connsiteX45" fmla="*/ 68782 w 313338"/>
                    <a:gd name="connsiteY45" fmla="*/ 99351 h 191059"/>
                    <a:gd name="connsiteX46" fmla="*/ 91709 w 313338"/>
                    <a:gd name="connsiteY46" fmla="*/ 76424 h 191059"/>
                    <a:gd name="connsiteX47" fmla="*/ 122278 w 313338"/>
                    <a:gd name="connsiteY47" fmla="*/ 76424 h 191059"/>
                    <a:gd name="connsiteX48" fmla="*/ 122278 w 313338"/>
                    <a:gd name="connsiteY48" fmla="*/ 61139 h 191059"/>
                    <a:gd name="connsiteX49" fmla="*/ 152848 w 313338"/>
                    <a:gd name="connsiteY49" fmla="*/ 61139 h 191059"/>
                    <a:gd name="connsiteX50" fmla="*/ 152848 w 313338"/>
                    <a:gd name="connsiteY50" fmla="*/ 76424 h 191059"/>
                    <a:gd name="connsiteX51" fmla="*/ 206345 w 313338"/>
                    <a:gd name="connsiteY51" fmla="*/ 76424 h 191059"/>
                    <a:gd name="connsiteX52" fmla="*/ 206345 w 313338"/>
                    <a:gd name="connsiteY52" fmla="*/ 106993 h 191059"/>
                    <a:gd name="connsiteX53" fmla="*/ 114636 w 313338"/>
                    <a:gd name="connsiteY53" fmla="*/ 106993 h 191059"/>
                    <a:gd name="connsiteX54" fmla="*/ 99351 w 313338"/>
                    <a:gd name="connsiteY54" fmla="*/ 122278 h 191059"/>
                    <a:gd name="connsiteX55" fmla="*/ 267484 w 313338"/>
                    <a:gd name="connsiteY55" fmla="*/ 114636 h 191059"/>
                    <a:gd name="connsiteX56" fmla="*/ 259841 w 313338"/>
                    <a:gd name="connsiteY56" fmla="*/ 122278 h 191059"/>
                    <a:gd name="connsiteX57" fmla="*/ 229272 w 313338"/>
                    <a:gd name="connsiteY57" fmla="*/ 122278 h 191059"/>
                    <a:gd name="connsiteX58" fmla="*/ 221629 w 313338"/>
                    <a:gd name="connsiteY58" fmla="*/ 114636 h 191059"/>
                    <a:gd name="connsiteX59" fmla="*/ 221629 w 313338"/>
                    <a:gd name="connsiteY59" fmla="*/ 68781 h 191059"/>
                    <a:gd name="connsiteX60" fmla="*/ 229272 w 313338"/>
                    <a:gd name="connsiteY60" fmla="*/ 61139 h 191059"/>
                    <a:gd name="connsiteX61" fmla="*/ 259841 w 313338"/>
                    <a:gd name="connsiteY61" fmla="*/ 61139 h 191059"/>
                    <a:gd name="connsiteX62" fmla="*/ 267484 w 313338"/>
                    <a:gd name="connsiteY62" fmla="*/ 68781 h 191059"/>
                    <a:gd name="connsiteX63" fmla="*/ 267484 w 313338"/>
                    <a:gd name="connsiteY63" fmla="*/ 114636 h 19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13338" h="191059">
                      <a:moveTo>
                        <a:pt x="313338" y="76424"/>
                      </a:moveTo>
                      <a:lnTo>
                        <a:pt x="313338" y="61139"/>
                      </a:lnTo>
                      <a:lnTo>
                        <a:pt x="281362" y="61139"/>
                      </a:lnTo>
                      <a:cubicBezTo>
                        <a:pt x="278198" y="52266"/>
                        <a:pt x="269792" y="45854"/>
                        <a:pt x="259841" y="45854"/>
                      </a:cubicBezTo>
                      <a:lnTo>
                        <a:pt x="229272" y="45854"/>
                      </a:lnTo>
                      <a:cubicBezTo>
                        <a:pt x="219321" y="45854"/>
                        <a:pt x="210915" y="52266"/>
                        <a:pt x="207751" y="61139"/>
                      </a:cubicBezTo>
                      <a:lnTo>
                        <a:pt x="168133" y="61139"/>
                      </a:lnTo>
                      <a:lnTo>
                        <a:pt x="168133" y="38212"/>
                      </a:lnTo>
                      <a:cubicBezTo>
                        <a:pt x="168133" y="17142"/>
                        <a:pt x="150991" y="0"/>
                        <a:pt x="129921" y="0"/>
                      </a:cubicBezTo>
                      <a:lnTo>
                        <a:pt x="22927" y="0"/>
                      </a:lnTo>
                      <a:cubicBezTo>
                        <a:pt x="10287" y="0"/>
                        <a:pt x="0" y="10287"/>
                        <a:pt x="0" y="22927"/>
                      </a:cubicBezTo>
                      <a:cubicBezTo>
                        <a:pt x="0" y="35568"/>
                        <a:pt x="10287" y="45854"/>
                        <a:pt x="22927" y="45854"/>
                      </a:cubicBezTo>
                      <a:lnTo>
                        <a:pt x="106993" y="45854"/>
                      </a:lnTo>
                      <a:lnTo>
                        <a:pt x="106993" y="61139"/>
                      </a:lnTo>
                      <a:lnTo>
                        <a:pt x="91709" y="61139"/>
                      </a:lnTo>
                      <a:cubicBezTo>
                        <a:pt x="70639" y="61139"/>
                        <a:pt x="53497" y="78281"/>
                        <a:pt x="53497" y="99351"/>
                      </a:cubicBezTo>
                      <a:lnTo>
                        <a:pt x="53497" y="191060"/>
                      </a:lnTo>
                      <a:lnTo>
                        <a:pt x="114636" y="191060"/>
                      </a:lnTo>
                      <a:lnTo>
                        <a:pt x="114636" y="122278"/>
                      </a:lnTo>
                      <a:lnTo>
                        <a:pt x="207751" y="122278"/>
                      </a:lnTo>
                      <a:cubicBezTo>
                        <a:pt x="210915" y="131151"/>
                        <a:pt x="219321" y="137563"/>
                        <a:pt x="229272" y="137563"/>
                      </a:cubicBezTo>
                      <a:lnTo>
                        <a:pt x="259841" y="137563"/>
                      </a:lnTo>
                      <a:cubicBezTo>
                        <a:pt x="269792" y="137563"/>
                        <a:pt x="278198" y="131151"/>
                        <a:pt x="281362" y="122278"/>
                      </a:cubicBezTo>
                      <a:lnTo>
                        <a:pt x="313338" y="122278"/>
                      </a:lnTo>
                      <a:lnTo>
                        <a:pt x="313338" y="106993"/>
                      </a:lnTo>
                      <a:lnTo>
                        <a:pt x="282768" y="106993"/>
                      </a:lnTo>
                      <a:lnTo>
                        <a:pt x="282768" y="76424"/>
                      </a:lnTo>
                      <a:lnTo>
                        <a:pt x="313338" y="76424"/>
                      </a:lnTo>
                      <a:close/>
                      <a:moveTo>
                        <a:pt x="22927" y="30570"/>
                      </a:moveTo>
                      <a:cubicBezTo>
                        <a:pt x="18709" y="30570"/>
                        <a:pt x="15285" y="27146"/>
                        <a:pt x="15285" y="22927"/>
                      </a:cubicBezTo>
                      <a:cubicBezTo>
                        <a:pt x="15285" y="18709"/>
                        <a:pt x="18709" y="15285"/>
                        <a:pt x="22927" y="15285"/>
                      </a:cubicBezTo>
                      <a:lnTo>
                        <a:pt x="129921" y="15285"/>
                      </a:lnTo>
                      <a:cubicBezTo>
                        <a:pt x="142561" y="15285"/>
                        <a:pt x="152848" y="25571"/>
                        <a:pt x="152848" y="38212"/>
                      </a:cubicBezTo>
                      <a:lnTo>
                        <a:pt x="152848" y="45854"/>
                      </a:lnTo>
                      <a:lnTo>
                        <a:pt x="122278" y="45854"/>
                      </a:lnTo>
                      <a:lnTo>
                        <a:pt x="122278" y="30570"/>
                      </a:lnTo>
                      <a:lnTo>
                        <a:pt x="22927" y="30570"/>
                      </a:lnTo>
                      <a:close/>
                      <a:moveTo>
                        <a:pt x="68782" y="175775"/>
                      </a:moveTo>
                      <a:lnTo>
                        <a:pt x="68782" y="160490"/>
                      </a:lnTo>
                      <a:lnTo>
                        <a:pt x="99351" y="160490"/>
                      </a:lnTo>
                      <a:lnTo>
                        <a:pt x="99351" y="175775"/>
                      </a:lnTo>
                      <a:lnTo>
                        <a:pt x="68782" y="175775"/>
                      </a:lnTo>
                      <a:close/>
                      <a:moveTo>
                        <a:pt x="99351" y="122278"/>
                      </a:moveTo>
                      <a:lnTo>
                        <a:pt x="99351" y="145205"/>
                      </a:lnTo>
                      <a:lnTo>
                        <a:pt x="68782" y="145205"/>
                      </a:lnTo>
                      <a:lnTo>
                        <a:pt x="68782" y="99351"/>
                      </a:lnTo>
                      <a:cubicBezTo>
                        <a:pt x="68782" y="86711"/>
                        <a:pt x="79068" y="76424"/>
                        <a:pt x="91709" y="76424"/>
                      </a:cubicBezTo>
                      <a:lnTo>
                        <a:pt x="122278" y="76424"/>
                      </a:lnTo>
                      <a:lnTo>
                        <a:pt x="122278" y="61139"/>
                      </a:lnTo>
                      <a:lnTo>
                        <a:pt x="152848" y="61139"/>
                      </a:lnTo>
                      <a:lnTo>
                        <a:pt x="152848" y="76424"/>
                      </a:lnTo>
                      <a:lnTo>
                        <a:pt x="206345" y="76424"/>
                      </a:lnTo>
                      <a:lnTo>
                        <a:pt x="206345" y="106993"/>
                      </a:lnTo>
                      <a:lnTo>
                        <a:pt x="114636" y="106993"/>
                      </a:lnTo>
                      <a:cubicBezTo>
                        <a:pt x="106206" y="106993"/>
                        <a:pt x="99351" y="113849"/>
                        <a:pt x="99351" y="122278"/>
                      </a:cubicBezTo>
                      <a:close/>
                      <a:moveTo>
                        <a:pt x="267484" y="114636"/>
                      </a:moveTo>
                      <a:cubicBezTo>
                        <a:pt x="267484" y="118854"/>
                        <a:pt x="264060" y="122278"/>
                        <a:pt x="259841" y="122278"/>
                      </a:cubicBezTo>
                      <a:lnTo>
                        <a:pt x="229272" y="122278"/>
                      </a:lnTo>
                      <a:cubicBezTo>
                        <a:pt x="225053" y="122278"/>
                        <a:pt x="221629" y="118854"/>
                        <a:pt x="221629" y="114636"/>
                      </a:cubicBezTo>
                      <a:lnTo>
                        <a:pt x="221629" y="68781"/>
                      </a:lnTo>
                      <a:cubicBezTo>
                        <a:pt x="221629" y="64563"/>
                        <a:pt x="225053" y="61139"/>
                        <a:pt x="229272" y="61139"/>
                      </a:cubicBezTo>
                      <a:lnTo>
                        <a:pt x="259841" y="61139"/>
                      </a:lnTo>
                      <a:cubicBezTo>
                        <a:pt x="264060" y="61139"/>
                        <a:pt x="267484" y="64563"/>
                        <a:pt x="267484" y="68781"/>
                      </a:cubicBezTo>
                      <a:lnTo>
                        <a:pt x="267484" y="114636"/>
                      </a:ln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a:extLst>
                    <a:ext uri="{FF2B5EF4-FFF2-40B4-BE49-F238E27FC236}">
                      <a16:creationId xmlns:a16="http://schemas.microsoft.com/office/drawing/2014/main" id="{AC9480C0-0F0D-4013-E37A-D2A110430DB6}"/>
                    </a:ext>
                  </a:extLst>
                </p:cNvPr>
                <p:cNvSpPr/>
                <p:nvPr/>
              </p:nvSpPr>
              <p:spPr>
                <a:xfrm>
                  <a:off x="9794945" y="3926066"/>
                  <a:ext cx="15284" cy="30569"/>
                </a:xfrm>
                <a:custGeom>
                  <a:avLst/>
                  <a:gdLst>
                    <a:gd name="connsiteX0" fmla="*/ 0 w 15284"/>
                    <a:gd name="connsiteY0" fmla="*/ 0 h 30569"/>
                    <a:gd name="connsiteX1" fmla="*/ 15285 w 15284"/>
                    <a:gd name="connsiteY1" fmla="*/ 0 h 30569"/>
                    <a:gd name="connsiteX2" fmla="*/ 15285 w 15284"/>
                    <a:gd name="connsiteY2" fmla="*/ 30570 h 30569"/>
                    <a:gd name="connsiteX3" fmla="*/ 0 w 15284"/>
                    <a:gd name="connsiteY3" fmla="*/ 30570 h 30569"/>
                  </a:gdLst>
                  <a:ahLst/>
                  <a:cxnLst>
                    <a:cxn ang="0">
                      <a:pos x="connsiteX0" y="connsiteY0"/>
                    </a:cxn>
                    <a:cxn ang="0">
                      <a:pos x="connsiteX1" y="connsiteY1"/>
                    </a:cxn>
                    <a:cxn ang="0">
                      <a:pos x="connsiteX2" y="connsiteY2"/>
                    </a:cxn>
                    <a:cxn ang="0">
                      <a:pos x="connsiteX3" y="connsiteY3"/>
                    </a:cxn>
                  </a:cxnLst>
                  <a:rect l="l" t="t" r="r" b="b"/>
                  <a:pathLst>
                    <a:path w="15284" h="30569">
                      <a:moveTo>
                        <a:pt x="0" y="0"/>
                      </a:moveTo>
                      <a:lnTo>
                        <a:pt x="15285" y="0"/>
                      </a:lnTo>
                      <a:lnTo>
                        <a:pt x="15285" y="30570"/>
                      </a:lnTo>
                      <a:lnTo>
                        <a:pt x="0" y="30570"/>
                      </a:lnTo>
                      <a:close/>
                    </a:path>
                  </a:pathLst>
                </a:custGeom>
                <a:grpFill/>
                <a:ln w="759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4" name="Group 63">
              <a:extLst>
                <a:ext uri="{FF2B5EF4-FFF2-40B4-BE49-F238E27FC236}">
                  <a16:creationId xmlns:a16="http://schemas.microsoft.com/office/drawing/2014/main" id="{7E245C75-DCB2-F994-33B7-A0C3D31DD29A}"/>
                </a:ext>
              </a:extLst>
            </p:cNvPr>
            <p:cNvGrpSpPr>
              <a:grpSpLocks/>
            </p:cNvGrpSpPr>
            <p:nvPr/>
          </p:nvGrpSpPr>
          <p:grpSpPr>
            <a:xfrm>
              <a:off x="6770261" y="1362300"/>
              <a:ext cx="870553" cy="974865"/>
              <a:chOff x="6798340" y="1598185"/>
              <a:chExt cx="870553" cy="974865"/>
            </a:xfrm>
          </p:grpSpPr>
          <p:sp>
            <p:nvSpPr>
              <p:cNvPr id="34" name="Rectangle: Rounded Corners 33">
                <a:extLst>
                  <a:ext uri="{FF2B5EF4-FFF2-40B4-BE49-F238E27FC236}">
                    <a16:creationId xmlns:a16="http://schemas.microsoft.com/office/drawing/2014/main" id="{AFC7829C-15CD-3842-641F-07516632BCE2}"/>
                  </a:ext>
                </a:extLst>
              </p:cNvPr>
              <p:cNvSpPr/>
              <p:nvPr/>
            </p:nvSpPr>
            <p:spPr>
              <a:xfrm>
                <a:off x="6798340" y="1598185"/>
                <a:ext cx="870553" cy="974865"/>
              </a:xfrm>
              <a:prstGeom prst="roundRect">
                <a:avLst/>
              </a:prstGeom>
              <a:solidFill>
                <a:srgbClr val="FFFFFF"/>
              </a:solidFill>
              <a:ln w="12700" cap="flat" cmpd="sng" algn="ctr">
                <a:solidFill>
                  <a:srgbClr val="00B0F0"/>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Fossil fuels</a:t>
                </a:r>
              </a:p>
            </p:txBody>
          </p:sp>
          <p:pic>
            <p:nvPicPr>
              <p:cNvPr id="54" name="Graphic 53" descr="Fuel outline">
                <a:extLst>
                  <a:ext uri="{FF2B5EF4-FFF2-40B4-BE49-F238E27FC236}">
                    <a16:creationId xmlns:a16="http://schemas.microsoft.com/office/drawing/2014/main" id="{0E70F9B3-A7AF-492F-5A40-7A133D8D547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02794" y="1639383"/>
                <a:ext cx="511983" cy="511983"/>
              </a:xfrm>
              <a:prstGeom prst="rect">
                <a:avLst/>
              </a:prstGeom>
            </p:spPr>
          </p:pic>
        </p:grpSp>
        <p:grpSp>
          <p:nvGrpSpPr>
            <p:cNvPr id="62" name="Group 61">
              <a:extLst>
                <a:ext uri="{FF2B5EF4-FFF2-40B4-BE49-F238E27FC236}">
                  <a16:creationId xmlns:a16="http://schemas.microsoft.com/office/drawing/2014/main" id="{674849F1-342E-CBD1-34EA-9B1DE0AE6966}"/>
                </a:ext>
              </a:extLst>
            </p:cNvPr>
            <p:cNvGrpSpPr>
              <a:grpSpLocks/>
            </p:cNvGrpSpPr>
            <p:nvPr/>
          </p:nvGrpSpPr>
          <p:grpSpPr>
            <a:xfrm>
              <a:off x="8857484" y="1372763"/>
              <a:ext cx="870553" cy="974865"/>
              <a:chOff x="9157203" y="1608648"/>
              <a:chExt cx="870553" cy="974865"/>
            </a:xfrm>
          </p:grpSpPr>
          <p:sp>
            <p:nvSpPr>
              <p:cNvPr id="36" name="Rectangle: Rounded Corners 35">
                <a:extLst>
                  <a:ext uri="{FF2B5EF4-FFF2-40B4-BE49-F238E27FC236}">
                    <a16:creationId xmlns:a16="http://schemas.microsoft.com/office/drawing/2014/main" id="{B3DA4DBB-E496-F5C3-CCF8-CC839B68974E}"/>
                  </a:ext>
                </a:extLst>
              </p:cNvPr>
              <p:cNvSpPr/>
              <p:nvPr/>
            </p:nvSpPr>
            <p:spPr>
              <a:xfrm>
                <a:off x="9157203" y="1608648"/>
                <a:ext cx="870553" cy="974865"/>
              </a:xfrm>
              <a:prstGeom prst="roundRect">
                <a:avLst/>
              </a:prstGeom>
              <a:solidFill>
                <a:srgbClr val="FFFFFF"/>
              </a:solidFill>
              <a:ln w="12700" cap="flat" cmpd="sng" algn="ctr">
                <a:solidFill>
                  <a:srgbClr val="00B0F0"/>
                </a:solidFill>
                <a:prstDash val="sysDot"/>
              </a:ln>
              <a:effectLst/>
            </p:spPr>
            <p:txBody>
              <a:bodyPr lIns="0" rIns="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Non-metallic minerals</a:t>
                </a:r>
              </a:p>
            </p:txBody>
          </p:sp>
          <p:pic>
            <p:nvPicPr>
              <p:cNvPr id="55" name="Graphic 54" descr="Crystals outline">
                <a:extLst>
                  <a:ext uri="{FF2B5EF4-FFF2-40B4-BE49-F238E27FC236}">
                    <a16:creationId xmlns:a16="http://schemas.microsoft.com/office/drawing/2014/main" id="{2D16B958-E3C8-057D-7E09-92C67EB1A23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377163" y="1608649"/>
                <a:ext cx="427291" cy="427291"/>
              </a:xfrm>
              <a:prstGeom prst="rect">
                <a:avLst/>
              </a:prstGeom>
            </p:spPr>
          </p:pic>
        </p:grpSp>
      </p:grpSp>
      <p:grpSp>
        <p:nvGrpSpPr>
          <p:cNvPr id="57" name="Group 56">
            <a:extLst>
              <a:ext uri="{FF2B5EF4-FFF2-40B4-BE49-F238E27FC236}">
                <a16:creationId xmlns:a16="http://schemas.microsoft.com/office/drawing/2014/main" id="{AFF1A08E-C727-2442-A077-DCF2D3984D3C}"/>
              </a:ext>
            </a:extLst>
          </p:cNvPr>
          <p:cNvGrpSpPr/>
          <p:nvPr/>
        </p:nvGrpSpPr>
        <p:grpSpPr>
          <a:xfrm>
            <a:off x="5660404" y="3006462"/>
            <a:ext cx="6213639" cy="1279594"/>
            <a:chOff x="5660404" y="3006462"/>
            <a:chExt cx="6213639" cy="1279594"/>
          </a:xfrm>
        </p:grpSpPr>
        <p:sp>
          <p:nvSpPr>
            <p:cNvPr id="8" name="Rectangle 7">
              <a:extLst>
                <a:ext uri="{FF2B5EF4-FFF2-40B4-BE49-F238E27FC236}">
                  <a16:creationId xmlns:a16="http://schemas.microsoft.com/office/drawing/2014/main" id="{E61003A5-545B-689A-9F8D-70A771D62254}"/>
                </a:ext>
              </a:extLst>
            </p:cNvPr>
            <p:cNvSpPr>
              <a:spLocks/>
            </p:cNvSpPr>
            <p:nvPr/>
          </p:nvSpPr>
          <p:spPr>
            <a:xfrm>
              <a:off x="5660404" y="3356972"/>
              <a:ext cx="6193899" cy="929084"/>
            </a:xfrm>
            <a:prstGeom prst="rect">
              <a:avLst/>
            </a:prstGeom>
            <a:solidFill>
              <a:srgbClr val="FFFFFF">
                <a:lumMod val="95000"/>
              </a:srgbClr>
            </a:solidFill>
            <a:ln w="25400" cap="flat" cmpd="sng" algn="ctr">
              <a:noFill/>
              <a:prstDash val="solid"/>
            </a:ln>
            <a:effectLst/>
          </p:spPr>
          <p:txBody>
            <a:bodyPr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48475886-7C20-E368-A8D5-431F17DE7FB5}"/>
                </a:ext>
              </a:extLst>
            </p:cNvPr>
            <p:cNvSpPr>
              <a:spLocks/>
            </p:cNvSpPr>
            <p:nvPr/>
          </p:nvSpPr>
          <p:spPr>
            <a:xfrm>
              <a:off x="5680143" y="3006462"/>
              <a:ext cx="6193900" cy="300535"/>
            </a:xfrm>
            <a:prstGeom prst="rect">
              <a:avLst/>
            </a:prstGeom>
            <a:solidFill>
              <a:srgbClr val="00146D"/>
            </a:solidFill>
            <a:ln w="25400" cap="flat" cmpd="sng" algn="ctr">
              <a:noFill/>
              <a:prstDash val="solid"/>
            </a:ln>
            <a:effectLst/>
          </p:spPr>
          <p:txBody>
            <a:bodyPr rtlCol="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FFFFFF"/>
                  </a:solidFill>
                  <a:effectLst/>
                  <a:uLnTx/>
                  <a:uFillTx/>
                  <a:latin typeface="Arial"/>
                  <a:ea typeface="+mn-ea"/>
                  <a:cs typeface="+mn-cs"/>
                  <a:sym typeface="Arial"/>
                </a:rPr>
                <a:t>Provisioning systems</a:t>
              </a:r>
            </a:p>
          </p:txBody>
        </p:sp>
        <p:grpSp>
          <p:nvGrpSpPr>
            <p:cNvPr id="69" name="Group 68">
              <a:extLst>
                <a:ext uri="{FF2B5EF4-FFF2-40B4-BE49-F238E27FC236}">
                  <a16:creationId xmlns:a16="http://schemas.microsoft.com/office/drawing/2014/main" id="{C9BB7E00-7276-CE92-512E-403FF8868446}"/>
                </a:ext>
              </a:extLst>
            </p:cNvPr>
            <p:cNvGrpSpPr>
              <a:grpSpLocks/>
            </p:cNvGrpSpPr>
            <p:nvPr/>
          </p:nvGrpSpPr>
          <p:grpSpPr>
            <a:xfrm>
              <a:off x="8818861" y="3433018"/>
              <a:ext cx="1412638" cy="794716"/>
              <a:chOff x="4699239" y="5155825"/>
              <a:chExt cx="1412638" cy="794716"/>
            </a:xfrm>
          </p:grpSpPr>
          <p:sp>
            <p:nvSpPr>
              <p:cNvPr id="10" name="Rectangle: Rounded Corners 9">
                <a:extLst>
                  <a:ext uri="{FF2B5EF4-FFF2-40B4-BE49-F238E27FC236}">
                    <a16:creationId xmlns:a16="http://schemas.microsoft.com/office/drawing/2014/main" id="{5060CF99-CE07-667A-E7B1-E7E84B1B4C05}"/>
                  </a:ext>
                </a:extLst>
              </p:cNvPr>
              <p:cNvSpPr>
                <a:spLocks/>
              </p:cNvSpPr>
              <p:nvPr/>
            </p:nvSpPr>
            <p:spPr>
              <a:xfrm>
                <a:off x="4699239" y="5155825"/>
                <a:ext cx="1412638" cy="794716"/>
              </a:xfrm>
              <a:prstGeom prst="roundRect">
                <a:avLst/>
              </a:prstGeom>
              <a:solidFill>
                <a:srgbClr val="EBEFFF"/>
              </a:solidFill>
              <a:ln w="12700" cap="flat" cmpd="sng" algn="ctr">
                <a:solidFill>
                  <a:srgbClr val="00146D"/>
                </a:solidFill>
                <a:prstDash val="sysDot"/>
              </a:ln>
              <a:effectLst/>
            </p:spPr>
            <p:txBody>
              <a:bodyPr lIns="36000" rIns="36000" bIns="108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146D"/>
                    </a:solidFill>
                    <a:effectLst/>
                    <a:uLnTx/>
                    <a:uFillTx/>
                    <a:latin typeface="Arial"/>
                    <a:ea typeface="+mn-ea"/>
                    <a:cs typeface="+mn-cs"/>
                    <a:sym typeface="Arial"/>
                  </a:rPr>
                  <a:t>Mobility</a:t>
                </a:r>
              </a:p>
            </p:txBody>
          </p:sp>
          <p:grpSp>
            <p:nvGrpSpPr>
              <p:cNvPr id="24" name="Graphic 63">
                <a:extLst>
                  <a:ext uri="{FF2B5EF4-FFF2-40B4-BE49-F238E27FC236}">
                    <a16:creationId xmlns:a16="http://schemas.microsoft.com/office/drawing/2014/main" id="{1B5D3420-75EA-071B-A41C-8429D27DC850}"/>
                  </a:ext>
                </a:extLst>
              </p:cNvPr>
              <p:cNvGrpSpPr>
                <a:grpSpLocks noChangeAspect="1"/>
              </p:cNvGrpSpPr>
              <p:nvPr/>
            </p:nvGrpSpPr>
            <p:grpSpPr>
              <a:xfrm>
                <a:off x="5217833" y="5221649"/>
                <a:ext cx="313285" cy="313285"/>
                <a:chOff x="-2021057" y="2899669"/>
                <a:chExt cx="499826" cy="499827"/>
              </a:xfrm>
              <a:solidFill>
                <a:srgbClr val="00146D"/>
              </a:solidFill>
            </p:grpSpPr>
            <p:sp>
              <p:nvSpPr>
                <p:cNvPr id="25" name="Freeform: Shape 24">
                  <a:extLst>
                    <a:ext uri="{FF2B5EF4-FFF2-40B4-BE49-F238E27FC236}">
                      <a16:creationId xmlns:a16="http://schemas.microsoft.com/office/drawing/2014/main" id="{9E9253D7-D798-989F-9838-295932E72E5F}"/>
                    </a:ext>
                  </a:extLst>
                </p:cNvPr>
                <p:cNvSpPr/>
                <p:nvPr/>
              </p:nvSpPr>
              <p:spPr>
                <a:xfrm>
                  <a:off x="-1971074" y="3232887"/>
                  <a:ext cx="66643" cy="66643"/>
                </a:xfrm>
                <a:custGeom>
                  <a:avLst/>
                  <a:gdLst>
                    <a:gd name="connsiteX0" fmla="*/ 66644 w 66643"/>
                    <a:gd name="connsiteY0" fmla="*/ 33322 h 66643"/>
                    <a:gd name="connsiteX1" fmla="*/ 33322 w 66643"/>
                    <a:gd name="connsiteY1" fmla="*/ 66644 h 66643"/>
                    <a:gd name="connsiteX2" fmla="*/ 0 w 66643"/>
                    <a:gd name="connsiteY2" fmla="*/ 33322 h 66643"/>
                    <a:gd name="connsiteX3" fmla="*/ 33322 w 66643"/>
                    <a:gd name="connsiteY3" fmla="*/ 0 h 66643"/>
                    <a:gd name="connsiteX4" fmla="*/ 66644 w 66643"/>
                    <a:gd name="connsiteY4" fmla="*/ 33322 h 66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3" h="66643">
                      <a:moveTo>
                        <a:pt x="66644" y="33322"/>
                      </a:moveTo>
                      <a:cubicBezTo>
                        <a:pt x="66644" y="51725"/>
                        <a:pt x="51725" y="66644"/>
                        <a:pt x="33322" y="66644"/>
                      </a:cubicBezTo>
                      <a:cubicBezTo>
                        <a:pt x="14919" y="66644"/>
                        <a:pt x="0" y="51725"/>
                        <a:pt x="0" y="33322"/>
                      </a:cubicBezTo>
                      <a:cubicBezTo>
                        <a:pt x="0" y="14919"/>
                        <a:pt x="14919" y="0"/>
                        <a:pt x="33322" y="0"/>
                      </a:cubicBezTo>
                      <a:cubicBezTo>
                        <a:pt x="51725" y="0"/>
                        <a:pt x="66644" y="14919"/>
                        <a:pt x="66644" y="33322"/>
                      </a:cubicBezTo>
                      <a:close/>
                    </a:path>
                  </a:pathLst>
                </a:custGeom>
                <a:grpFill/>
                <a:ln w="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Freeform: Shape 25">
                  <a:extLst>
                    <a:ext uri="{FF2B5EF4-FFF2-40B4-BE49-F238E27FC236}">
                      <a16:creationId xmlns:a16="http://schemas.microsoft.com/office/drawing/2014/main" id="{8E1808DF-420A-F21E-507A-2AE99C6279DB}"/>
                    </a:ext>
                  </a:extLst>
                </p:cNvPr>
                <p:cNvSpPr/>
                <p:nvPr/>
              </p:nvSpPr>
              <p:spPr>
                <a:xfrm>
                  <a:off x="-2021057" y="2899669"/>
                  <a:ext cx="499826" cy="499827"/>
                </a:xfrm>
                <a:custGeom>
                  <a:avLst/>
                  <a:gdLst>
                    <a:gd name="connsiteX0" fmla="*/ 416522 w 499826"/>
                    <a:gd name="connsiteY0" fmla="*/ 0 h 499827"/>
                    <a:gd name="connsiteX1" fmla="*/ 333218 w 499826"/>
                    <a:gd name="connsiteY1" fmla="*/ 83305 h 499827"/>
                    <a:gd name="connsiteX2" fmla="*/ 370871 w 499826"/>
                    <a:gd name="connsiteY2" fmla="*/ 183270 h 499827"/>
                    <a:gd name="connsiteX3" fmla="*/ 274904 w 499826"/>
                    <a:gd name="connsiteY3" fmla="*/ 183270 h 499827"/>
                    <a:gd name="connsiteX4" fmla="*/ 183270 w 499826"/>
                    <a:gd name="connsiteY4" fmla="*/ 274905 h 499827"/>
                    <a:gd name="connsiteX5" fmla="*/ 274904 w 499826"/>
                    <a:gd name="connsiteY5" fmla="*/ 366540 h 499827"/>
                    <a:gd name="connsiteX6" fmla="*/ 349878 w 499826"/>
                    <a:gd name="connsiteY6" fmla="*/ 366540 h 499827"/>
                    <a:gd name="connsiteX7" fmla="*/ 399861 w 499826"/>
                    <a:gd name="connsiteY7" fmla="*/ 416523 h 499827"/>
                    <a:gd name="connsiteX8" fmla="*/ 349878 w 499826"/>
                    <a:gd name="connsiteY8" fmla="*/ 466505 h 499827"/>
                    <a:gd name="connsiteX9" fmla="*/ 128955 w 499826"/>
                    <a:gd name="connsiteY9" fmla="*/ 466505 h 499827"/>
                    <a:gd name="connsiteX10" fmla="*/ 166609 w 499826"/>
                    <a:gd name="connsiteY10" fmla="*/ 366540 h 499827"/>
                    <a:gd name="connsiteX11" fmla="*/ 83304 w 499826"/>
                    <a:gd name="connsiteY11" fmla="*/ 283235 h 499827"/>
                    <a:gd name="connsiteX12" fmla="*/ 0 w 499826"/>
                    <a:gd name="connsiteY12" fmla="*/ 366540 h 499827"/>
                    <a:gd name="connsiteX13" fmla="*/ 75474 w 499826"/>
                    <a:gd name="connsiteY13" fmla="*/ 497828 h 499827"/>
                    <a:gd name="connsiteX14" fmla="*/ 83304 w 499826"/>
                    <a:gd name="connsiteY14" fmla="*/ 499827 h 499827"/>
                    <a:gd name="connsiteX15" fmla="*/ 349878 w 499826"/>
                    <a:gd name="connsiteY15" fmla="*/ 499827 h 499827"/>
                    <a:gd name="connsiteX16" fmla="*/ 433183 w 499826"/>
                    <a:gd name="connsiteY16" fmla="*/ 416523 h 499827"/>
                    <a:gd name="connsiteX17" fmla="*/ 349878 w 499826"/>
                    <a:gd name="connsiteY17" fmla="*/ 333218 h 499827"/>
                    <a:gd name="connsiteX18" fmla="*/ 274904 w 499826"/>
                    <a:gd name="connsiteY18" fmla="*/ 333218 h 499827"/>
                    <a:gd name="connsiteX19" fmla="*/ 216591 w 499826"/>
                    <a:gd name="connsiteY19" fmla="*/ 274905 h 499827"/>
                    <a:gd name="connsiteX20" fmla="*/ 274904 w 499826"/>
                    <a:gd name="connsiteY20" fmla="*/ 216592 h 499827"/>
                    <a:gd name="connsiteX21" fmla="*/ 416522 w 499826"/>
                    <a:gd name="connsiteY21" fmla="*/ 216592 h 499827"/>
                    <a:gd name="connsiteX22" fmla="*/ 424352 w 499826"/>
                    <a:gd name="connsiteY22" fmla="*/ 214592 h 499827"/>
                    <a:gd name="connsiteX23" fmla="*/ 499826 w 499826"/>
                    <a:gd name="connsiteY23" fmla="*/ 83305 h 499827"/>
                    <a:gd name="connsiteX24" fmla="*/ 416522 w 499826"/>
                    <a:gd name="connsiteY24" fmla="*/ 0 h 499827"/>
                    <a:gd name="connsiteX25" fmla="*/ 33322 w 499826"/>
                    <a:gd name="connsiteY25" fmla="*/ 366540 h 499827"/>
                    <a:gd name="connsiteX26" fmla="*/ 83304 w 499826"/>
                    <a:gd name="connsiteY26" fmla="*/ 316557 h 499827"/>
                    <a:gd name="connsiteX27" fmla="*/ 133287 w 499826"/>
                    <a:gd name="connsiteY27" fmla="*/ 366540 h 499827"/>
                    <a:gd name="connsiteX28" fmla="*/ 83304 w 499826"/>
                    <a:gd name="connsiteY28" fmla="*/ 463340 h 499827"/>
                    <a:gd name="connsiteX29" fmla="*/ 33322 w 499826"/>
                    <a:gd name="connsiteY29" fmla="*/ 366540 h 499827"/>
                    <a:gd name="connsiteX30" fmla="*/ 416522 w 499826"/>
                    <a:gd name="connsiteY30" fmla="*/ 180104 h 499827"/>
                    <a:gd name="connsiteX31" fmla="*/ 366539 w 499826"/>
                    <a:gd name="connsiteY31" fmla="*/ 83305 h 499827"/>
                    <a:gd name="connsiteX32" fmla="*/ 416522 w 499826"/>
                    <a:gd name="connsiteY32" fmla="*/ 33322 h 499827"/>
                    <a:gd name="connsiteX33" fmla="*/ 466505 w 499826"/>
                    <a:gd name="connsiteY33" fmla="*/ 83305 h 499827"/>
                    <a:gd name="connsiteX34" fmla="*/ 416522 w 499826"/>
                    <a:gd name="connsiteY34" fmla="*/ 180104 h 4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9826" h="499827">
                      <a:moveTo>
                        <a:pt x="416522" y="0"/>
                      </a:moveTo>
                      <a:cubicBezTo>
                        <a:pt x="370514" y="0"/>
                        <a:pt x="333218" y="37297"/>
                        <a:pt x="333218" y="83305"/>
                      </a:cubicBezTo>
                      <a:cubicBezTo>
                        <a:pt x="332865" y="120156"/>
                        <a:pt x="346295" y="155809"/>
                        <a:pt x="370871" y="183270"/>
                      </a:cubicBezTo>
                      <a:lnTo>
                        <a:pt x="274904" y="183270"/>
                      </a:lnTo>
                      <a:cubicBezTo>
                        <a:pt x="224296" y="183270"/>
                        <a:pt x="183270" y="224296"/>
                        <a:pt x="183270" y="274905"/>
                      </a:cubicBezTo>
                      <a:cubicBezTo>
                        <a:pt x="183270" y="325513"/>
                        <a:pt x="224296" y="366540"/>
                        <a:pt x="274904" y="366540"/>
                      </a:cubicBezTo>
                      <a:lnTo>
                        <a:pt x="349878" y="366540"/>
                      </a:lnTo>
                      <a:cubicBezTo>
                        <a:pt x="377483" y="366540"/>
                        <a:pt x="399861" y="388918"/>
                        <a:pt x="399861" y="416523"/>
                      </a:cubicBezTo>
                      <a:cubicBezTo>
                        <a:pt x="399861" y="444127"/>
                        <a:pt x="377483" y="466505"/>
                        <a:pt x="349878" y="466505"/>
                      </a:cubicBezTo>
                      <a:lnTo>
                        <a:pt x="128955" y="466505"/>
                      </a:lnTo>
                      <a:cubicBezTo>
                        <a:pt x="153532" y="439044"/>
                        <a:pt x="166961" y="403391"/>
                        <a:pt x="166609" y="366540"/>
                      </a:cubicBezTo>
                      <a:cubicBezTo>
                        <a:pt x="166609" y="320532"/>
                        <a:pt x="129312" y="283235"/>
                        <a:pt x="83304" y="283235"/>
                      </a:cubicBezTo>
                      <a:cubicBezTo>
                        <a:pt x="37297" y="283235"/>
                        <a:pt x="0" y="320532"/>
                        <a:pt x="0" y="366540"/>
                      </a:cubicBezTo>
                      <a:cubicBezTo>
                        <a:pt x="39" y="420605"/>
                        <a:pt x="28772" y="470588"/>
                        <a:pt x="75474" y="497828"/>
                      </a:cubicBezTo>
                      <a:cubicBezTo>
                        <a:pt x="77921" y="499020"/>
                        <a:pt x="80585" y="499701"/>
                        <a:pt x="83304" y="499827"/>
                      </a:cubicBezTo>
                      <a:lnTo>
                        <a:pt x="349878" y="499827"/>
                      </a:lnTo>
                      <a:cubicBezTo>
                        <a:pt x="395886" y="499827"/>
                        <a:pt x="433183" y="462530"/>
                        <a:pt x="433183" y="416523"/>
                      </a:cubicBezTo>
                      <a:cubicBezTo>
                        <a:pt x="433183" y="370515"/>
                        <a:pt x="395886" y="333218"/>
                        <a:pt x="349878" y="333218"/>
                      </a:cubicBezTo>
                      <a:lnTo>
                        <a:pt x="274904" y="333218"/>
                      </a:lnTo>
                      <a:cubicBezTo>
                        <a:pt x="242699" y="333218"/>
                        <a:pt x="216591" y="307110"/>
                        <a:pt x="216591" y="274905"/>
                      </a:cubicBezTo>
                      <a:cubicBezTo>
                        <a:pt x="216591" y="242699"/>
                        <a:pt x="242699" y="216592"/>
                        <a:pt x="274904" y="216592"/>
                      </a:cubicBezTo>
                      <a:lnTo>
                        <a:pt x="416522" y="216592"/>
                      </a:lnTo>
                      <a:cubicBezTo>
                        <a:pt x="419239" y="216452"/>
                        <a:pt x="421901" y="215772"/>
                        <a:pt x="424352" y="214592"/>
                      </a:cubicBezTo>
                      <a:cubicBezTo>
                        <a:pt x="471054" y="187352"/>
                        <a:pt x="499788" y="137370"/>
                        <a:pt x="499826" y="83305"/>
                      </a:cubicBezTo>
                      <a:cubicBezTo>
                        <a:pt x="499826" y="37297"/>
                        <a:pt x="462530" y="0"/>
                        <a:pt x="416522" y="0"/>
                      </a:cubicBezTo>
                      <a:close/>
                      <a:moveTo>
                        <a:pt x="33322" y="366540"/>
                      </a:moveTo>
                      <a:cubicBezTo>
                        <a:pt x="33322" y="338935"/>
                        <a:pt x="55700" y="316557"/>
                        <a:pt x="83304" y="316557"/>
                      </a:cubicBezTo>
                      <a:cubicBezTo>
                        <a:pt x="110909" y="316557"/>
                        <a:pt x="133287" y="338935"/>
                        <a:pt x="133287" y="366540"/>
                      </a:cubicBezTo>
                      <a:cubicBezTo>
                        <a:pt x="133388" y="405022"/>
                        <a:pt x="114738" y="441141"/>
                        <a:pt x="83304" y="463340"/>
                      </a:cubicBezTo>
                      <a:cubicBezTo>
                        <a:pt x="51958" y="441065"/>
                        <a:pt x="33333" y="404995"/>
                        <a:pt x="33322" y="366540"/>
                      </a:cubicBezTo>
                      <a:close/>
                      <a:moveTo>
                        <a:pt x="416522" y="180104"/>
                      </a:moveTo>
                      <a:cubicBezTo>
                        <a:pt x="385175" y="157830"/>
                        <a:pt x="366550" y="121759"/>
                        <a:pt x="366539" y="83305"/>
                      </a:cubicBezTo>
                      <a:cubicBezTo>
                        <a:pt x="366539" y="55700"/>
                        <a:pt x="388917" y="33322"/>
                        <a:pt x="416522" y="33322"/>
                      </a:cubicBezTo>
                      <a:cubicBezTo>
                        <a:pt x="444127" y="33322"/>
                        <a:pt x="466505" y="55700"/>
                        <a:pt x="466505" y="83305"/>
                      </a:cubicBezTo>
                      <a:cubicBezTo>
                        <a:pt x="466606" y="121786"/>
                        <a:pt x="447955" y="157905"/>
                        <a:pt x="416522" y="180104"/>
                      </a:cubicBezTo>
                      <a:close/>
                    </a:path>
                  </a:pathLst>
                </a:custGeom>
                <a:grpFill/>
                <a:ln w="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Freeform: Shape 26">
                  <a:extLst>
                    <a:ext uri="{FF2B5EF4-FFF2-40B4-BE49-F238E27FC236}">
                      <a16:creationId xmlns:a16="http://schemas.microsoft.com/office/drawing/2014/main" id="{937CDD47-343C-5933-7227-17D14DEB4E3C}"/>
                    </a:ext>
                  </a:extLst>
                </p:cNvPr>
                <p:cNvSpPr/>
                <p:nvPr/>
              </p:nvSpPr>
              <p:spPr>
                <a:xfrm>
                  <a:off x="-1637857" y="2949652"/>
                  <a:ext cx="66643" cy="66643"/>
                </a:xfrm>
                <a:custGeom>
                  <a:avLst/>
                  <a:gdLst>
                    <a:gd name="connsiteX0" fmla="*/ 66644 w 66643"/>
                    <a:gd name="connsiteY0" fmla="*/ 33322 h 66643"/>
                    <a:gd name="connsiteX1" fmla="*/ 33322 w 66643"/>
                    <a:gd name="connsiteY1" fmla="*/ 66644 h 66643"/>
                    <a:gd name="connsiteX2" fmla="*/ 0 w 66643"/>
                    <a:gd name="connsiteY2" fmla="*/ 33322 h 66643"/>
                    <a:gd name="connsiteX3" fmla="*/ 33322 w 66643"/>
                    <a:gd name="connsiteY3" fmla="*/ 0 h 66643"/>
                    <a:gd name="connsiteX4" fmla="*/ 66644 w 66643"/>
                    <a:gd name="connsiteY4" fmla="*/ 33322 h 66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3" h="66643">
                      <a:moveTo>
                        <a:pt x="66644" y="33322"/>
                      </a:moveTo>
                      <a:cubicBezTo>
                        <a:pt x="66644" y="51725"/>
                        <a:pt x="51725" y="66644"/>
                        <a:pt x="33322" y="66644"/>
                      </a:cubicBezTo>
                      <a:cubicBezTo>
                        <a:pt x="14919" y="66644"/>
                        <a:pt x="0" y="51725"/>
                        <a:pt x="0" y="33322"/>
                      </a:cubicBezTo>
                      <a:cubicBezTo>
                        <a:pt x="0" y="14919"/>
                        <a:pt x="14919" y="0"/>
                        <a:pt x="33322" y="0"/>
                      </a:cubicBezTo>
                      <a:cubicBezTo>
                        <a:pt x="51725" y="0"/>
                        <a:pt x="66644" y="14919"/>
                        <a:pt x="66644" y="33322"/>
                      </a:cubicBezTo>
                      <a:close/>
                    </a:path>
                  </a:pathLst>
                </a:custGeom>
                <a:grpFill/>
                <a:ln w="0"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roup 66">
              <a:extLst>
                <a:ext uri="{FF2B5EF4-FFF2-40B4-BE49-F238E27FC236}">
                  <a16:creationId xmlns:a16="http://schemas.microsoft.com/office/drawing/2014/main" id="{02F69DF9-663B-296A-C16C-11B0A47F570A}"/>
                </a:ext>
              </a:extLst>
            </p:cNvPr>
            <p:cNvGrpSpPr>
              <a:grpSpLocks/>
            </p:cNvGrpSpPr>
            <p:nvPr/>
          </p:nvGrpSpPr>
          <p:grpSpPr>
            <a:xfrm>
              <a:off x="7291156" y="3424156"/>
              <a:ext cx="1412638" cy="794716"/>
              <a:chOff x="6170673" y="4303134"/>
              <a:chExt cx="1412638" cy="794716"/>
            </a:xfrm>
          </p:grpSpPr>
          <p:sp>
            <p:nvSpPr>
              <p:cNvPr id="11" name="Rectangle: Rounded Corners 10">
                <a:extLst>
                  <a:ext uri="{FF2B5EF4-FFF2-40B4-BE49-F238E27FC236}">
                    <a16:creationId xmlns:a16="http://schemas.microsoft.com/office/drawing/2014/main" id="{4A0652E8-909E-0410-27CF-DE210B85F83D}"/>
                  </a:ext>
                </a:extLst>
              </p:cNvPr>
              <p:cNvSpPr/>
              <p:nvPr/>
            </p:nvSpPr>
            <p:spPr>
              <a:xfrm>
                <a:off x="6170673" y="4303134"/>
                <a:ext cx="1412638" cy="794716"/>
              </a:xfrm>
              <a:prstGeom prst="roundRect">
                <a:avLst/>
              </a:prstGeom>
              <a:solidFill>
                <a:srgbClr val="EBEFFF"/>
              </a:solidFill>
              <a:ln w="12700" cap="flat" cmpd="sng" algn="ctr">
                <a:solidFill>
                  <a:srgbClr val="00146D"/>
                </a:solidFill>
                <a:prstDash val="sysDot"/>
              </a:ln>
              <a:effectLst/>
            </p:spPr>
            <p:txBody>
              <a:bodyPr lIns="36000" rIns="36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146D"/>
                    </a:solidFill>
                    <a:effectLst/>
                    <a:uLnTx/>
                    <a:uFillTx/>
                    <a:latin typeface="Arial"/>
                    <a:ea typeface="+mn-ea"/>
                    <a:cs typeface="+mn-cs"/>
                    <a:sym typeface="Arial"/>
                  </a:rPr>
                  <a:t>Built </a:t>
                </a:r>
                <a:br>
                  <a:rPr kumimoji="0" lang="en-GB" sz="1200" b="1" i="0" u="none" strike="noStrike" kern="0" cap="none" spc="0" normalizeH="0" baseline="0" noProof="0">
                    <a:ln>
                      <a:noFill/>
                    </a:ln>
                    <a:solidFill>
                      <a:srgbClr val="00146D"/>
                    </a:solidFill>
                    <a:effectLst/>
                    <a:uLnTx/>
                    <a:uFillTx/>
                    <a:latin typeface="Arial"/>
                    <a:ea typeface="+mn-ea"/>
                    <a:cs typeface="+mn-cs"/>
                    <a:sym typeface="Arial"/>
                  </a:rPr>
                </a:br>
                <a:r>
                  <a:rPr kumimoji="0" lang="en-GB" sz="1200" b="1" i="0" u="none" strike="noStrike" kern="0" cap="none" spc="0" normalizeH="0" baseline="0" noProof="0">
                    <a:ln>
                      <a:noFill/>
                    </a:ln>
                    <a:solidFill>
                      <a:srgbClr val="00146D"/>
                    </a:solidFill>
                    <a:effectLst/>
                    <a:uLnTx/>
                    <a:uFillTx/>
                    <a:latin typeface="Arial"/>
                    <a:ea typeface="+mn-ea"/>
                    <a:cs typeface="+mn-cs"/>
                    <a:sym typeface="Arial"/>
                  </a:rPr>
                  <a:t>environment</a:t>
                </a:r>
              </a:p>
            </p:txBody>
          </p:sp>
          <p:sp>
            <p:nvSpPr>
              <p:cNvPr id="28" name="Freeform: Shape 27">
                <a:extLst>
                  <a:ext uri="{FF2B5EF4-FFF2-40B4-BE49-F238E27FC236}">
                    <a16:creationId xmlns:a16="http://schemas.microsoft.com/office/drawing/2014/main" id="{17E47994-A725-016F-06F6-14283C752891}"/>
                  </a:ext>
                </a:extLst>
              </p:cNvPr>
              <p:cNvSpPr>
                <a:spLocks noChangeAspect="1"/>
              </p:cNvSpPr>
              <p:nvPr/>
            </p:nvSpPr>
            <p:spPr>
              <a:xfrm>
                <a:off x="6731922" y="4376738"/>
                <a:ext cx="290140" cy="290227"/>
              </a:xfrm>
              <a:custGeom>
                <a:avLst/>
                <a:gdLst>
                  <a:gd name="connsiteX0" fmla="*/ 595085 w 604147"/>
                  <a:gd name="connsiteY0" fmla="*/ 586024 h 604327"/>
                  <a:gd name="connsiteX1" fmla="*/ 555406 w 604147"/>
                  <a:gd name="connsiteY1" fmla="*/ 586024 h 604327"/>
                  <a:gd name="connsiteX2" fmla="*/ 555406 w 604147"/>
                  <a:gd name="connsiteY2" fmla="*/ 299264 h 604327"/>
                  <a:gd name="connsiteX3" fmla="*/ 595085 w 604147"/>
                  <a:gd name="connsiteY3" fmla="*/ 299264 h 604327"/>
                  <a:gd name="connsiteX4" fmla="*/ 604146 w 604147"/>
                  <a:gd name="connsiteY4" fmla="*/ 289891 h 604327"/>
                  <a:gd name="connsiteX5" fmla="*/ 601418 w 604147"/>
                  <a:gd name="connsiteY5" fmla="*/ 283500 h 604327"/>
                  <a:gd name="connsiteX6" fmla="*/ 505974 w 604147"/>
                  <a:gd name="connsiteY6" fmla="*/ 191903 h 604327"/>
                  <a:gd name="connsiteX7" fmla="*/ 506562 w 604147"/>
                  <a:gd name="connsiteY7" fmla="*/ 167855 h 604327"/>
                  <a:gd name="connsiteX8" fmla="*/ 471318 w 604147"/>
                  <a:gd name="connsiteY8" fmla="*/ 158690 h 604327"/>
                  <a:gd name="connsiteX9" fmla="*/ 308406 w 604147"/>
                  <a:gd name="connsiteY9" fmla="*/ 2672 h 604327"/>
                  <a:gd name="connsiteX10" fmla="*/ 295741 w 604147"/>
                  <a:gd name="connsiteY10" fmla="*/ 2672 h 604327"/>
                  <a:gd name="connsiteX11" fmla="*/ 189128 w 604147"/>
                  <a:gd name="connsiteY11" fmla="*/ 104716 h 604327"/>
                  <a:gd name="connsiteX12" fmla="*/ 189128 w 604147"/>
                  <a:gd name="connsiteY12" fmla="*/ 18303 h 604327"/>
                  <a:gd name="connsiteX13" fmla="*/ 198266 w 604147"/>
                  <a:gd name="connsiteY13" fmla="*/ 18303 h 604327"/>
                  <a:gd name="connsiteX14" fmla="*/ 206923 w 604147"/>
                  <a:gd name="connsiteY14" fmla="*/ 8657 h 604327"/>
                  <a:gd name="connsiteX15" fmla="*/ 198266 w 604147"/>
                  <a:gd name="connsiteY15" fmla="*/ 0 h 604327"/>
                  <a:gd name="connsiteX16" fmla="*/ 88394 w 604147"/>
                  <a:gd name="connsiteY16" fmla="*/ 0 h 604327"/>
                  <a:gd name="connsiteX17" fmla="*/ 79737 w 604147"/>
                  <a:gd name="connsiteY17" fmla="*/ 9646 h 604327"/>
                  <a:gd name="connsiteX18" fmla="*/ 88394 w 604147"/>
                  <a:gd name="connsiteY18" fmla="*/ 18303 h 604327"/>
                  <a:gd name="connsiteX19" fmla="*/ 97559 w 604147"/>
                  <a:gd name="connsiteY19" fmla="*/ 18303 h 604327"/>
                  <a:gd name="connsiteX20" fmla="*/ 97559 w 604147"/>
                  <a:gd name="connsiteY20" fmla="*/ 192384 h 604327"/>
                  <a:gd name="connsiteX21" fmla="*/ 2729 w 604147"/>
                  <a:gd name="connsiteY21" fmla="*/ 283232 h 604327"/>
                  <a:gd name="connsiteX22" fmla="*/ 2671 w 604147"/>
                  <a:gd name="connsiteY22" fmla="*/ 296269 h 604327"/>
                  <a:gd name="connsiteX23" fmla="*/ 9062 w 604147"/>
                  <a:gd name="connsiteY23" fmla="*/ 298997 h 604327"/>
                  <a:gd name="connsiteX24" fmla="*/ 48715 w 604147"/>
                  <a:gd name="connsiteY24" fmla="*/ 298997 h 604327"/>
                  <a:gd name="connsiteX25" fmla="*/ 48715 w 604147"/>
                  <a:gd name="connsiteY25" fmla="*/ 586024 h 604327"/>
                  <a:gd name="connsiteX26" fmla="*/ 9062 w 604147"/>
                  <a:gd name="connsiteY26" fmla="*/ 586024 h 604327"/>
                  <a:gd name="connsiteX27" fmla="*/ 405 w 604147"/>
                  <a:gd name="connsiteY27" fmla="*/ 595670 h 604327"/>
                  <a:gd name="connsiteX28" fmla="*/ 9062 w 604147"/>
                  <a:gd name="connsiteY28" fmla="*/ 604327 h 604327"/>
                  <a:gd name="connsiteX29" fmla="*/ 595085 w 604147"/>
                  <a:gd name="connsiteY29" fmla="*/ 604327 h 604327"/>
                  <a:gd name="connsiteX30" fmla="*/ 603742 w 604147"/>
                  <a:gd name="connsiteY30" fmla="*/ 594681 h 604327"/>
                  <a:gd name="connsiteX31" fmla="*/ 595085 w 604147"/>
                  <a:gd name="connsiteY31" fmla="*/ 586024 h 604327"/>
                  <a:gd name="connsiteX32" fmla="*/ 488205 w 604147"/>
                  <a:gd name="connsiteY32" fmla="*/ 176994 h 604327"/>
                  <a:gd name="connsiteX33" fmla="*/ 390075 w 604147"/>
                  <a:gd name="connsiteY33" fmla="*/ 280735 h 604327"/>
                  <a:gd name="connsiteX34" fmla="*/ 387497 w 604147"/>
                  <a:gd name="connsiteY34" fmla="*/ 280774 h 604327"/>
                  <a:gd name="connsiteX35" fmla="*/ 312681 w 604147"/>
                  <a:gd name="connsiteY35" fmla="*/ 280774 h 604327"/>
                  <a:gd name="connsiteX36" fmla="*/ 399655 w 604147"/>
                  <a:gd name="connsiteY36" fmla="*/ 238022 h 604327"/>
                  <a:gd name="connsiteX37" fmla="*/ 419428 w 604147"/>
                  <a:gd name="connsiteY37" fmla="*/ 238022 h 604327"/>
                  <a:gd name="connsiteX38" fmla="*/ 428593 w 604147"/>
                  <a:gd name="connsiteY38" fmla="*/ 228857 h 604327"/>
                  <a:gd name="connsiteX39" fmla="*/ 399896 w 604147"/>
                  <a:gd name="connsiteY39" fmla="*/ 219692 h 604327"/>
                  <a:gd name="connsiteX40" fmla="*/ 316796 w 604147"/>
                  <a:gd name="connsiteY40" fmla="*/ 245343 h 604327"/>
                  <a:gd name="connsiteX41" fmla="*/ 411946 w 604147"/>
                  <a:gd name="connsiteY41" fmla="*/ 176994 h 604327"/>
                  <a:gd name="connsiteX42" fmla="*/ 115862 w 604147"/>
                  <a:gd name="connsiteY42" fmla="*/ 18303 h 604327"/>
                  <a:gd name="connsiteX43" fmla="*/ 170932 w 604147"/>
                  <a:gd name="connsiteY43" fmla="*/ 18303 h 604327"/>
                  <a:gd name="connsiteX44" fmla="*/ 170932 w 604147"/>
                  <a:gd name="connsiteY44" fmla="*/ 122271 h 604327"/>
                  <a:gd name="connsiteX45" fmla="*/ 115862 w 604147"/>
                  <a:gd name="connsiteY45" fmla="*/ 174909 h 604327"/>
                  <a:gd name="connsiteX46" fmla="*/ 67045 w 604147"/>
                  <a:gd name="connsiteY46" fmla="*/ 586024 h 604327"/>
                  <a:gd name="connsiteX47" fmla="*/ 67045 w 604147"/>
                  <a:gd name="connsiteY47" fmla="*/ 289966 h 604327"/>
                  <a:gd name="connsiteX48" fmla="*/ 31828 w 604147"/>
                  <a:gd name="connsiteY48" fmla="*/ 280801 h 604327"/>
                  <a:gd name="connsiteX49" fmla="*/ 302074 w 604147"/>
                  <a:gd name="connsiteY49" fmla="*/ 21830 h 604327"/>
                  <a:gd name="connsiteX50" fmla="*/ 444865 w 604147"/>
                  <a:gd name="connsiteY50" fmla="*/ 158690 h 604327"/>
                  <a:gd name="connsiteX51" fmla="*/ 411946 w 604147"/>
                  <a:gd name="connsiteY51" fmla="*/ 158690 h 604327"/>
                  <a:gd name="connsiteX52" fmla="*/ 292909 w 604147"/>
                  <a:gd name="connsiteY52" fmla="*/ 277728 h 604327"/>
                  <a:gd name="connsiteX53" fmla="*/ 292909 w 604147"/>
                  <a:gd name="connsiteY53" fmla="*/ 336672 h 604327"/>
                  <a:gd name="connsiteX54" fmla="*/ 192308 w 604147"/>
                  <a:gd name="connsiteY54" fmla="*/ 280774 h 604327"/>
                  <a:gd name="connsiteX55" fmla="*/ 106804 w 604147"/>
                  <a:gd name="connsiteY55" fmla="*/ 280774 h 604327"/>
                  <a:gd name="connsiteX56" fmla="*/ 97639 w 604147"/>
                  <a:gd name="connsiteY56" fmla="*/ 302150 h 604327"/>
                  <a:gd name="connsiteX57" fmla="*/ 216677 w 604147"/>
                  <a:gd name="connsiteY57" fmla="*/ 421188 h 604327"/>
                  <a:gd name="connsiteX58" fmla="*/ 292989 w 604147"/>
                  <a:gd name="connsiteY58" fmla="*/ 421188 h 604327"/>
                  <a:gd name="connsiteX59" fmla="*/ 292989 w 604147"/>
                  <a:gd name="connsiteY59" fmla="*/ 586024 h 604327"/>
                  <a:gd name="connsiteX60" fmla="*/ 184826 w 604147"/>
                  <a:gd name="connsiteY60" fmla="*/ 360133 h 604327"/>
                  <a:gd name="connsiteX61" fmla="*/ 204359 w 604147"/>
                  <a:gd name="connsiteY61" fmla="*/ 360133 h 604327"/>
                  <a:gd name="connsiteX62" fmla="*/ 291332 w 604147"/>
                  <a:gd name="connsiteY62" fmla="*/ 402885 h 604327"/>
                  <a:gd name="connsiteX63" fmla="*/ 216516 w 604147"/>
                  <a:gd name="connsiteY63" fmla="*/ 402885 h 604327"/>
                  <a:gd name="connsiteX64" fmla="*/ 115744 w 604147"/>
                  <a:gd name="connsiteY64" fmla="*/ 301654 h 604327"/>
                  <a:gd name="connsiteX65" fmla="*/ 115782 w 604147"/>
                  <a:gd name="connsiteY65" fmla="*/ 299104 h 604327"/>
                  <a:gd name="connsiteX66" fmla="*/ 192308 w 604147"/>
                  <a:gd name="connsiteY66" fmla="*/ 299104 h 604327"/>
                  <a:gd name="connsiteX67" fmla="*/ 287591 w 604147"/>
                  <a:gd name="connsiteY67" fmla="*/ 367481 h 604327"/>
                  <a:gd name="connsiteX68" fmla="*/ 184960 w 604147"/>
                  <a:gd name="connsiteY68" fmla="*/ 341829 h 604327"/>
                  <a:gd name="connsiteX69" fmla="*/ 176228 w 604147"/>
                  <a:gd name="connsiteY69" fmla="*/ 351408 h 604327"/>
                  <a:gd name="connsiteX70" fmla="*/ 184826 w 604147"/>
                  <a:gd name="connsiteY70" fmla="*/ 360133 h 604327"/>
                  <a:gd name="connsiteX71" fmla="*/ 536996 w 604147"/>
                  <a:gd name="connsiteY71" fmla="*/ 289966 h 604327"/>
                  <a:gd name="connsiteX72" fmla="*/ 536996 w 604147"/>
                  <a:gd name="connsiteY72" fmla="*/ 586024 h 604327"/>
                  <a:gd name="connsiteX73" fmla="*/ 311212 w 604147"/>
                  <a:gd name="connsiteY73" fmla="*/ 586024 h 604327"/>
                  <a:gd name="connsiteX74" fmla="*/ 311212 w 604147"/>
                  <a:gd name="connsiteY74" fmla="*/ 543272 h 604327"/>
                  <a:gd name="connsiteX75" fmla="*/ 387551 w 604147"/>
                  <a:gd name="connsiteY75" fmla="*/ 543272 h 604327"/>
                  <a:gd name="connsiteX76" fmla="*/ 506562 w 604147"/>
                  <a:gd name="connsiteY76" fmla="*/ 424234 h 604327"/>
                  <a:gd name="connsiteX77" fmla="*/ 497424 w 604147"/>
                  <a:gd name="connsiteY77" fmla="*/ 402858 h 604327"/>
                  <a:gd name="connsiteX78" fmla="*/ 411920 w 604147"/>
                  <a:gd name="connsiteY78" fmla="*/ 402858 h 604327"/>
                  <a:gd name="connsiteX79" fmla="*/ 311185 w 604147"/>
                  <a:gd name="connsiteY79" fmla="*/ 458756 h 604327"/>
                  <a:gd name="connsiteX80" fmla="*/ 311185 w 604147"/>
                  <a:gd name="connsiteY80" fmla="*/ 299077 h 604327"/>
                  <a:gd name="connsiteX81" fmla="*/ 387497 w 604147"/>
                  <a:gd name="connsiteY81" fmla="*/ 299077 h 604327"/>
                  <a:gd name="connsiteX82" fmla="*/ 501779 w 604147"/>
                  <a:gd name="connsiteY82" fmla="*/ 213226 h 604327"/>
                  <a:gd name="connsiteX83" fmla="*/ 572293 w 604147"/>
                  <a:gd name="connsiteY83" fmla="*/ 280801 h 604327"/>
                  <a:gd name="connsiteX84" fmla="*/ 536996 w 604147"/>
                  <a:gd name="connsiteY84" fmla="*/ 289966 h 604327"/>
                  <a:gd name="connsiteX85" fmla="*/ 419428 w 604147"/>
                  <a:gd name="connsiteY85" fmla="*/ 463940 h 604327"/>
                  <a:gd name="connsiteX86" fmla="*/ 316796 w 604147"/>
                  <a:gd name="connsiteY86" fmla="*/ 489565 h 604327"/>
                  <a:gd name="connsiteX87" fmla="*/ 412080 w 604147"/>
                  <a:gd name="connsiteY87" fmla="*/ 421188 h 604327"/>
                  <a:gd name="connsiteX88" fmla="*/ 488392 w 604147"/>
                  <a:gd name="connsiteY88" fmla="*/ 421188 h 604327"/>
                  <a:gd name="connsiteX89" fmla="*/ 390262 w 604147"/>
                  <a:gd name="connsiteY89" fmla="*/ 524930 h 604327"/>
                  <a:gd name="connsiteX90" fmla="*/ 387685 w 604147"/>
                  <a:gd name="connsiteY90" fmla="*/ 524969 h 604327"/>
                  <a:gd name="connsiteX91" fmla="*/ 312869 w 604147"/>
                  <a:gd name="connsiteY91" fmla="*/ 524969 h 604327"/>
                  <a:gd name="connsiteX92" fmla="*/ 399842 w 604147"/>
                  <a:gd name="connsiteY92" fmla="*/ 482217 h 604327"/>
                  <a:gd name="connsiteX93" fmla="*/ 419428 w 604147"/>
                  <a:gd name="connsiteY93" fmla="*/ 482217 h 604327"/>
                  <a:gd name="connsiteX94" fmla="*/ 427867 w 604147"/>
                  <a:gd name="connsiteY94" fmla="*/ 472379 h 604327"/>
                  <a:gd name="connsiteX95" fmla="*/ 419428 w 604147"/>
                  <a:gd name="connsiteY95" fmla="*/ 463940 h 60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4147" h="604327">
                    <a:moveTo>
                      <a:pt x="595085" y="586024"/>
                    </a:moveTo>
                    <a:lnTo>
                      <a:pt x="555406" y="586024"/>
                    </a:lnTo>
                    <a:lnTo>
                      <a:pt x="555406" y="299264"/>
                    </a:lnTo>
                    <a:lnTo>
                      <a:pt x="595085" y="299264"/>
                    </a:lnTo>
                    <a:cubicBezTo>
                      <a:pt x="600176" y="299178"/>
                      <a:pt x="604232" y="294981"/>
                      <a:pt x="604146" y="289891"/>
                    </a:cubicBezTo>
                    <a:cubicBezTo>
                      <a:pt x="604105" y="287486"/>
                      <a:pt x="603126" y="285193"/>
                      <a:pt x="601418" y="283500"/>
                    </a:cubicBezTo>
                    <a:lnTo>
                      <a:pt x="505974" y="191903"/>
                    </a:lnTo>
                    <a:cubicBezTo>
                      <a:pt x="506572" y="183902"/>
                      <a:pt x="506768" y="175876"/>
                      <a:pt x="506562" y="167855"/>
                    </a:cubicBezTo>
                    <a:cubicBezTo>
                      <a:pt x="506562" y="153801"/>
                      <a:pt x="484865" y="159839"/>
                      <a:pt x="471318" y="158690"/>
                    </a:cubicBezTo>
                    <a:lnTo>
                      <a:pt x="308406" y="2672"/>
                    </a:lnTo>
                    <a:cubicBezTo>
                      <a:pt x="304875" y="-742"/>
                      <a:pt x="299273" y="-742"/>
                      <a:pt x="295741" y="2672"/>
                    </a:cubicBezTo>
                    <a:lnTo>
                      <a:pt x="189128" y="104716"/>
                    </a:lnTo>
                    <a:lnTo>
                      <a:pt x="189128" y="18303"/>
                    </a:lnTo>
                    <a:lnTo>
                      <a:pt x="198266" y="18303"/>
                    </a:lnTo>
                    <a:cubicBezTo>
                      <a:pt x="203321" y="18030"/>
                      <a:pt x="207197" y="13711"/>
                      <a:pt x="206923" y="8657"/>
                    </a:cubicBezTo>
                    <a:cubicBezTo>
                      <a:pt x="206671" y="3984"/>
                      <a:pt x="202939" y="253"/>
                      <a:pt x="198266" y="0"/>
                    </a:cubicBezTo>
                    <a:lnTo>
                      <a:pt x="88394" y="0"/>
                    </a:lnTo>
                    <a:cubicBezTo>
                      <a:pt x="83340" y="273"/>
                      <a:pt x="79464" y="4592"/>
                      <a:pt x="79737" y="9646"/>
                    </a:cubicBezTo>
                    <a:cubicBezTo>
                      <a:pt x="79989" y="14319"/>
                      <a:pt x="83721" y="18051"/>
                      <a:pt x="88394" y="18303"/>
                    </a:cubicBezTo>
                    <a:lnTo>
                      <a:pt x="97559" y="18303"/>
                    </a:lnTo>
                    <a:lnTo>
                      <a:pt x="97559" y="192384"/>
                    </a:lnTo>
                    <a:lnTo>
                      <a:pt x="2729" y="283232"/>
                    </a:lnTo>
                    <a:cubicBezTo>
                      <a:pt x="-887" y="286816"/>
                      <a:pt x="-913" y="292653"/>
                      <a:pt x="2671" y="296269"/>
                    </a:cubicBezTo>
                    <a:cubicBezTo>
                      <a:pt x="4364" y="297977"/>
                      <a:pt x="6657" y="298956"/>
                      <a:pt x="9062" y="298997"/>
                    </a:cubicBezTo>
                    <a:lnTo>
                      <a:pt x="48715" y="298997"/>
                    </a:lnTo>
                    <a:lnTo>
                      <a:pt x="48715" y="586024"/>
                    </a:lnTo>
                    <a:lnTo>
                      <a:pt x="9062" y="586024"/>
                    </a:lnTo>
                    <a:cubicBezTo>
                      <a:pt x="4008" y="586297"/>
                      <a:pt x="132" y="590616"/>
                      <a:pt x="405" y="595670"/>
                    </a:cubicBezTo>
                    <a:cubicBezTo>
                      <a:pt x="658" y="600343"/>
                      <a:pt x="4390" y="604074"/>
                      <a:pt x="9062" y="604327"/>
                    </a:cubicBezTo>
                    <a:lnTo>
                      <a:pt x="595085" y="604327"/>
                    </a:lnTo>
                    <a:cubicBezTo>
                      <a:pt x="600139" y="604054"/>
                      <a:pt x="604015" y="599735"/>
                      <a:pt x="603742" y="594681"/>
                    </a:cubicBezTo>
                    <a:cubicBezTo>
                      <a:pt x="603490" y="590008"/>
                      <a:pt x="599758" y="586276"/>
                      <a:pt x="595085" y="586024"/>
                    </a:cubicBezTo>
                    <a:close/>
                    <a:moveTo>
                      <a:pt x="488205" y="176994"/>
                    </a:moveTo>
                    <a:cubicBezTo>
                      <a:pt x="489755" y="232739"/>
                      <a:pt x="445821" y="279186"/>
                      <a:pt x="390075" y="280735"/>
                    </a:cubicBezTo>
                    <a:cubicBezTo>
                      <a:pt x="389216" y="280759"/>
                      <a:pt x="388357" y="280772"/>
                      <a:pt x="387497" y="280774"/>
                    </a:cubicBezTo>
                    <a:lnTo>
                      <a:pt x="312681" y="280774"/>
                    </a:lnTo>
                    <a:cubicBezTo>
                      <a:pt x="320323" y="256726"/>
                      <a:pt x="357010" y="238022"/>
                      <a:pt x="399655" y="238022"/>
                    </a:cubicBezTo>
                    <a:lnTo>
                      <a:pt x="419428" y="238022"/>
                    </a:lnTo>
                    <a:cubicBezTo>
                      <a:pt x="424483" y="238007"/>
                      <a:pt x="428578" y="233913"/>
                      <a:pt x="428593" y="228857"/>
                    </a:cubicBezTo>
                    <a:cubicBezTo>
                      <a:pt x="428593" y="215497"/>
                      <a:pt x="407912" y="220681"/>
                      <a:pt x="399896" y="219692"/>
                    </a:cubicBezTo>
                    <a:cubicBezTo>
                      <a:pt x="370108" y="218717"/>
                      <a:pt x="340852" y="227747"/>
                      <a:pt x="316796" y="245343"/>
                    </a:cubicBezTo>
                    <a:cubicBezTo>
                      <a:pt x="330676" y="204588"/>
                      <a:pt x="368893" y="177136"/>
                      <a:pt x="411946" y="176994"/>
                    </a:cubicBezTo>
                    <a:close/>
                    <a:moveTo>
                      <a:pt x="115862" y="18303"/>
                    </a:moveTo>
                    <a:lnTo>
                      <a:pt x="170932" y="18303"/>
                    </a:lnTo>
                    <a:lnTo>
                      <a:pt x="170932" y="122271"/>
                    </a:lnTo>
                    <a:lnTo>
                      <a:pt x="115862" y="174909"/>
                    </a:lnTo>
                    <a:close/>
                    <a:moveTo>
                      <a:pt x="67045" y="586024"/>
                    </a:moveTo>
                    <a:lnTo>
                      <a:pt x="67045" y="289966"/>
                    </a:lnTo>
                    <a:cubicBezTo>
                      <a:pt x="66884" y="275911"/>
                      <a:pt x="45375" y="281950"/>
                      <a:pt x="31828" y="280801"/>
                    </a:cubicBezTo>
                    <a:lnTo>
                      <a:pt x="302074" y="21830"/>
                    </a:lnTo>
                    <a:lnTo>
                      <a:pt x="444865" y="158690"/>
                    </a:lnTo>
                    <a:lnTo>
                      <a:pt x="411946" y="158690"/>
                    </a:lnTo>
                    <a:cubicBezTo>
                      <a:pt x="346240" y="158779"/>
                      <a:pt x="292997" y="212022"/>
                      <a:pt x="292909" y="277728"/>
                    </a:cubicBezTo>
                    <a:lnTo>
                      <a:pt x="292909" y="336672"/>
                    </a:lnTo>
                    <a:cubicBezTo>
                      <a:pt x="271216" y="301983"/>
                      <a:pt x="233222" y="280871"/>
                      <a:pt x="192308" y="280774"/>
                    </a:cubicBezTo>
                    <a:lnTo>
                      <a:pt x="106804" y="280774"/>
                    </a:lnTo>
                    <a:cubicBezTo>
                      <a:pt x="95501" y="280774"/>
                      <a:pt x="97719" y="294669"/>
                      <a:pt x="97639" y="302150"/>
                    </a:cubicBezTo>
                    <a:cubicBezTo>
                      <a:pt x="97727" y="367856"/>
                      <a:pt x="150970" y="421100"/>
                      <a:pt x="216677" y="421188"/>
                    </a:cubicBezTo>
                    <a:lnTo>
                      <a:pt x="292989" y="421188"/>
                    </a:lnTo>
                    <a:lnTo>
                      <a:pt x="292989" y="586024"/>
                    </a:lnTo>
                    <a:close/>
                    <a:moveTo>
                      <a:pt x="184826" y="360133"/>
                    </a:moveTo>
                    <a:lnTo>
                      <a:pt x="204359" y="360133"/>
                    </a:lnTo>
                    <a:cubicBezTo>
                      <a:pt x="247111" y="360133"/>
                      <a:pt x="283717" y="378837"/>
                      <a:pt x="291332" y="402885"/>
                    </a:cubicBezTo>
                    <a:lnTo>
                      <a:pt x="216516" y="402885"/>
                    </a:lnTo>
                    <a:cubicBezTo>
                      <a:pt x="160735" y="402758"/>
                      <a:pt x="115617" y="357436"/>
                      <a:pt x="115744" y="301654"/>
                    </a:cubicBezTo>
                    <a:cubicBezTo>
                      <a:pt x="115746" y="300804"/>
                      <a:pt x="115758" y="299954"/>
                      <a:pt x="115782" y="299104"/>
                    </a:cubicBezTo>
                    <a:lnTo>
                      <a:pt x="192308" y="299104"/>
                    </a:lnTo>
                    <a:cubicBezTo>
                      <a:pt x="235425" y="299169"/>
                      <a:pt x="273726" y="326654"/>
                      <a:pt x="287591" y="367481"/>
                    </a:cubicBezTo>
                    <a:cubicBezTo>
                      <a:pt x="257491" y="347061"/>
                      <a:pt x="221127" y="337973"/>
                      <a:pt x="184960" y="341829"/>
                    </a:cubicBezTo>
                    <a:cubicBezTo>
                      <a:pt x="179904" y="342063"/>
                      <a:pt x="175994" y="346352"/>
                      <a:pt x="176228" y="351408"/>
                    </a:cubicBezTo>
                    <a:cubicBezTo>
                      <a:pt x="176444" y="356086"/>
                      <a:pt x="180152" y="359848"/>
                      <a:pt x="184826" y="360133"/>
                    </a:cubicBezTo>
                    <a:close/>
                    <a:moveTo>
                      <a:pt x="536996" y="289966"/>
                    </a:moveTo>
                    <a:lnTo>
                      <a:pt x="536996" y="586024"/>
                    </a:lnTo>
                    <a:lnTo>
                      <a:pt x="311212" y="586024"/>
                    </a:lnTo>
                    <a:lnTo>
                      <a:pt x="311212" y="543272"/>
                    </a:lnTo>
                    <a:lnTo>
                      <a:pt x="387551" y="543272"/>
                    </a:lnTo>
                    <a:cubicBezTo>
                      <a:pt x="453253" y="543183"/>
                      <a:pt x="506488" y="489936"/>
                      <a:pt x="506562" y="424234"/>
                    </a:cubicBezTo>
                    <a:cubicBezTo>
                      <a:pt x="506562" y="416806"/>
                      <a:pt x="508780" y="402858"/>
                      <a:pt x="497424" y="402858"/>
                    </a:cubicBezTo>
                    <a:lnTo>
                      <a:pt x="411920" y="402858"/>
                    </a:lnTo>
                    <a:cubicBezTo>
                      <a:pt x="370959" y="402914"/>
                      <a:pt x="332907" y="424030"/>
                      <a:pt x="311185" y="458756"/>
                    </a:cubicBezTo>
                    <a:lnTo>
                      <a:pt x="311185" y="299077"/>
                    </a:lnTo>
                    <a:lnTo>
                      <a:pt x="387497" y="299077"/>
                    </a:lnTo>
                    <a:cubicBezTo>
                      <a:pt x="440433" y="299025"/>
                      <a:pt x="486987" y="264053"/>
                      <a:pt x="501779" y="213226"/>
                    </a:cubicBezTo>
                    <a:lnTo>
                      <a:pt x="572293" y="280801"/>
                    </a:lnTo>
                    <a:cubicBezTo>
                      <a:pt x="558719" y="282057"/>
                      <a:pt x="537236" y="275911"/>
                      <a:pt x="536996" y="289966"/>
                    </a:cubicBezTo>
                    <a:close/>
                    <a:moveTo>
                      <a:pt x="419428" y="463940"/>
                    </a:moveTo>
                    <a:cubicBezTo>
                      <a:pt x="383264" y="460085"/>
                      <a:pt x="346904" y="469163"/>
                      <a:pt x="316796" y="489565"/>
                    </a:cubicBezTo>
                    <a:cubicBezTo>
                      <a:pt x="330683" y="448753"/>
                      <a:pt x="368970" y="421277"/>
                      <a:pt x="412080" y="421188"/>
                    </a:cubicBezTo>
                    <a:lnTo>
                      <a:pt x="488392" y="421188"/>
                    </a:lnTo>
                    <a:cubicBezTo>
                      <a:pt x="489942" y="476933"/>
                      <a:pt x="446008" y="523380"/>
                      <a:pt x="390262" y="524930"/>
                    </a:cubicBezTo>
                    <a:cubicBezTo>
                      <a:pt x="389403" y="524954"/>
                      <a:pt x="388544" y="524967"/>
                      <a:pt x="387685" y="524969"/>
                    </a:cubicBezTo>
                    <a:lnTo>
                      <a:pt x="312869" y="524969"/>
                    </a:lnTo>
                    <a:cubicBezTo>
                      <a:pt x="320510" y="500921"/>
                      <a:pt x="357197" y="482217"/>
                      <a:pt x="399842" y="482217"/>
                    </a:cubicBezTo>
                    <a:lnTo>
                      <a:pt x="419428" y="482217"/>
                    </a:lnTo>
                    <a:cubicBezTo>
                      <a:pt x="424475" y="481830"/>
                      <a:pt x="428253" y="477426"/>
                      <a:pt x="427867" y="472379"/>
                    </a:cubicBezTo>
                    <a:cubicBezTo>
                      <a:pt x="427522" y="467869"/>
                      <a:pt x="423938" y="464285"/>
                      <a:pt x="419428" y="463940"/>
                    </a:cubicBezTo>
                    <a:close/>
                  </a:path>
                </a:pathLst>
              </a:custGeom>
              <a:solidFill>
                <a:srgbClr val="00146D"/>
              </a:solidFill>
              <a:ln w="3175" cap="flat">
                <a:solidFill>
                  <a:srgbClr val="00146D"/>
                </a:solid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 name="Group 69">
              <a:extLst>
                <a:ext uri="{FF2B5EF4-FFF2-40B4-BE49-F238E27FC236}">
                  <a16:creationId xmlns:a16="http://schemas.microsoft.com/office/drawing/2014/main" id="{7D31FA45-2325-AEB5-46D7-A29A42BBB78B}"/>
                </a:ext>
              </a:extLst>
            </p:cNvPr>
            <p:cNvGrpSpPr>
              <a:grpSpLocks/>
            </p:cNvGrpSpPr>
            <p:nvPr/>
          </p:nvGrpSpPr>
          <p:grpSpPr>
            <a:xfrm>
              <a:off x="5763452" y="3421418"/>
              <a:ext cx="1412638" cy="794716"/>
              <a:chOff x="4699239" y="4303134"/>
              <a:chExt cx="1412638" cy="794716"/>
            </a:xfrm>
          </p:grpSpPr>
          <p:sp>
            <p:nvSpPr>
              <p:cNvPr id="9" name="Rectangle: Rounded Corners 8">
                <a:extLst>
                  <a:ext uri="{FF2B5EF4-FFF2-40B4-BE49-F238E27FC236}">
                    <a16:creationId xmlns:a16="http://schemas.microsoft.com/office/drawing/2014/main" id="{677DE277-A1C4-5F66-7AF6-410CD2CED1DE}"/>
                  </a:ext>
                </a:extLst>
              </p:cNvPr>
              <p:cNvSpPr>
                <a:spLocks/>
              </p:cNvSpPr>
              <p:nvPr/>
            </p:nvSpPr>
            <p:spPr>
              <a:xfrm>
                <a:off x="4699239" y="4303134"/>
                <a:ext cx="1412638" cy="794716"/>
              </a:xfrm>
              <a:prstGeom prst="roundRect">
                <a:avLst/>
              </a:prstGeom>
              <a:solidFill>
                <a:srgbClr val="EBEFFF"/>
              </a:solidFill>
              <a:ln w="12700" cap="flat" cmpd="sng" algn="ctr">
                <a:solidFill>
                  <a:srgbClr val="00146D"/>
                </a:solidFill>
                <a:prstDash val="sysDot"/>
              </a:ln>
              <a:effectLst/>
            </p:spPr>
            <p:txBody>
              <a:bodyPr lIns="36000" rIns="36000" bIns="108000" rtlCol="0" anchor="b"/>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146D"/>
                    </a:solidFill>
                    <a:effectLst/>
                    <a:uLnTx/>
                    <a:uFillTx/>
                    <a:latin typeface="Arial"/>
                    <a:ea typeface="+mn-ea"/>
                    <a:cs typeface="+mn-cs"/>
                    <a:sym typeface="Arial"/>
                  </a:rPr>
                  <a:t>Nutrition</a:t>
                </a:r>
              </a:p>
            </p:txBody>
          </p:sp>
          <p:grpSp>
            <p:nvGrpSpPr>
              <p:cNvPr id="29" name="Graphic 67">
                <a:extLst>
                  <a:ext uri="{FF2B5EF4-FFF2-40B4-BE49-F238E27FC236}">
                    <a16:creationId xmlns:a16="http://schemas.microsoft.com/office/drawing/2014/main" id="{A276311D-738F-58C3-4C61-CDA92CB3DF1F}"/>
                  </a:ext>
                </a:extLst>
              </p:cNvPr>
              <p:cNvGrpSpPr>
                <a:grpSpLocks noChangeAspect="1"/>
              </p:cNvGrpSpPr>
              <p:nvPr/>
            </p:nvGrpSpPr>
            <p:grpSpPr>
              <a:xfrm>
                <a:off x="5241108" y="4411789"/>
                <a:ext cx="266748" cy="334138"/>
                <a:chOff x="-1186232" y="3354757"/>
                <a:chExt cx="167841" cy="210243"/>
              </a:xfrm>
              <a:solidFill>
                <a:srgbClr val="00146D"/>
              </a:solidFill>
            </p:grpSpPr>
            <p:sp>
              <p:nvSpPr>
                <p:cNvPr id="30" name="Freeform: Shape 29">
                  <a:extLst>
                    <a:ext uri="{FF2B5EF4-FFF2-40B4-BE49-F238E27FC236}">
                      <a16:creationId xmlns:a16="http://schemas.microsoft.com/office/drawing/2014/main" id="{25687898-82A1-2F51-1F15-44F8CA830EFF}"/>
                    </a:ext>
                  </a:extLst>
                </p:cNvPr>
                <p:cNvSpPr/>
                <p:nvPr/>
              </p:nvSpPr>
              <p:spPr>
                <a:xfrm>
                  <a:off x="-1186232" y="3354757"/>
                  <a:ext cx="167841" cy="210243"/>
                </a:xfrm>
                <a:custGeom>
                  <a:avLst/>
                  <a:gdLst>
                    <a:gd name="connsiteX0" fmla="*/ 163232 w 167841"/>
                    <a:gd name="connsiteY0" fmla="*/ 83561 h 210243"/>
                    <a:gd name="connsiteX1" fmla="*/ 146844 w 167841"/>
                    <a:gd name="connsiteY1" fmla="*/ 64431 h 210243"/>
                    <a:gd name="connsiteX2" fmla="*/ 136951 w 167841"/>
                    <a:gd name="connsiteY2" fmla="*/ 60919 h 210243"/>
                    <a:gd name="connsiteX3" fmla="*/ 147527 w 167841"/>
                    <a:gd name="connsiteY3" fmla="*/ 42574 h 210243"/>
                    <a:gd name="connsiteX4" fmla="*/ 151620 w 167841"/>
                    <a:gd name="connsiteY4" fmla="*/ 24050 h 210243"/>
                    <a:gd name="connsiteX5" fmla="*/ 151679 w 167841"/>
                    <a:gd name="connsiteY5" fmla="*/ 3760 h 210243"/>
                    <a:gd name="connsiteX6" fmla="*/ 147460 w 167841"/>
                    <a:gd name="connsiteY6" fmla="*/ 2 h 210243"/>
                    <a:gd name="connsiteX7" fmla="*/ 127312 w 167841"/>
                    <a:gd name="connsiteY7" fmla="*/ 2397 h 210243"/>
                    <a:gd name="connsiteX8" fmla="*/ 109383 w 167841"/>
                    <a:gd name="connsiteY8" fmla="*/ 8598 h 210243"/>
                    <a:gd name="connsiteX9" fmla="*/ 92327 w 167841"/>
                    <a:gd name="connsiteY9" fmla="*/ 21272 h 210243"/>
                    <a:gd name="connsiteX10" fmla="*/ 83430 w 167841"/>
                    <a:gd name="connsiteY10" fmla="*/ 34130 h 210243"/>
                    <a:gd name="connsiteX11" fmla="*/ 74960 w 167841"/>
                    <a:gd name="connsiteY11" fmla="*/ 21910 h 210243"/>
                    <a:gd name="connsiteX12" fmla="*/ 54363 w 167841"/>
                    <a:gd name="connsiteY12" fmla="*/ 5954 h 210243"/>
                    <a:gd name="connsiteX13" fmla="*/ 31254 w 167841"/>
                    <a:gd name="connsiteY13" fmla="*/ 2518 h 210243"/>
                    <a:gd name="connsiteX14" fmla="*/ 24677 w 167841"/>
                    <a:gd name="connsiteY14" fmla="*/ 6553 h 210243"/>
                    <a:gd name="connsiteX15" fmla="*/ 21963 w 167841"/>
                    <a:gd name="connsiteY15" fmla="*/ 21573 h 210243"/>
                    <a:gd name="connsiteX16" fmla="*/ 25849 w 167841"/>
                    <a:gd name="connsiteY16" fmla="*/ 25265 h 210243"/>
                    <a:gd name="connsiteX17" fmla="*/ 49372 w 167841"/>
                    <a:gd name="connsiteY17" fmla="*/ 33880 h 210243"/>
                    <a:gd name="connsiteX18" fmla="*/ 77263 w 167841"/>
                    <a:gd name="connsiteY18" fmla="*/ 71779 h 210243"/>
                    <a:gd name="connsiteX19" fmla="*/ 54048 w 167841"/>
                    <a:gd name="connsiteY19" fmla="*/ 62277 h 210243"/>
                    <a:gd name="connsiteX20" fmla="*/ 21501 w 167841"/>
                    <a:gd name="connsiteY20" fmla="*/ 65099 h 210243"/>
                    <a:gd name="connsiteX21" fmla="*/ 4751 w 167841"/>
                    <a:gd name="connsiteY21" fmla="*/ 84559 h 210243"/>
                    <a:gd name="connsiteX22" fmla="*/ 212 w 167841"/>
                    <a:gd name="connsiteY22" fmla="*/ 120279 h 210243"/>
                    <a:gd name="connsiteX23" fmla="*/ 222 w 167841"/>
                    <a:gd name="connsiteY23" fmla="*/ 120410 h 210243"/>
                    <a:gd name="connsiteX24" fmla="*/ 7005 w 167841"/>
                    <a:gd name="connsiteY24" fmla="*/ 150876 h 210243"/>
                    <a:gd name="connsiteX25" fmla="*/ 20191 w 167841"/>
                    <a:gd name="connsiteY25" fmla="*/ 177614 h 210243"/>
                    <a:gd name="connsiteX26" fmla="*/ 37491 w 167841"/>
                    <a:gd name="connsiteY26" fmla="*/ 197985 h 210243"/>
                    <a:gd name="connsiteX27" fmla="*/ 57090 w 167841"/>
                    <a:gd name="connsiteY27" fmla="*/ 209183 h 210243"/>
                    <a:gd name="connsiteX28" fmla="*/ 64832 w 167841"/>
                    <a:gd name="connsiteY28" fmla="*/ 210244 h 210243"/>
                    <a:gd name="connsiteX29" fmla="*/ 73511 w 167841"/>
                    <a:gd name="connsiteY29" fmla="*/ 208720 h 210243"/>
                    <a:gd name="connsiteX30" fmla="*/ 84074 w 167841"/>
                    <a:gd name="connsiteY30" fmla="*/ 201541 h 210243"/>
                    <a:gd name="connsiteX31" fmla="*/ 95644 w 167841"/>
                    <a:gd name="connsiteY31" fmla="*/ 208509 h 210243"/>
                    <a:gd name="connsiteX32" fmla="*/ 112673 w 167841"/>
                    <a:gd name="connsiteY32" fmla="*/ 208299 h 210243"/>
                    <a:gd name="connsiteX33" fmla="*/ 131975 w 167841"/>
                    <a:gd name="connsiteY33" fmla="*/ 196524 h 210243"/>
                    <a:gd name="connsiteX34" fmla="*/ 148636 w 167841"/>
                    <a:gd name="connsiteY34" fmla="*/ 175871 h 210243"/>
                    <a:gd name="connsiteX35" fmla="*/ 167620 w 167841"/>
                    <a:gd name="connsiteY35" fmla="*/ 118852 h 210243"/>
                    <a:gd name="connsiteX36" fmla="*/ 167630 w 167841"/>
                    <a:gd name="connsiteY36" fmla="*/ 118720 h 210243"/>
                    <a:gd name="connsiteX37" fmla="*/ 163232 w 167841"/>
                    <a:gd name="connsiteY37" fmla="*/ 83561 h 210243"/>
                    <a:gd name="connsiteX38" fmla="*/ 98779 w 167841"/>
                    <a:gd name="connsiteY38" fmla="*/ 27019 h 210243"/>
                    <a:gd name="connsiteX39" fmla="*/ 129013 w 167841"/>
                    <a:gd name="connsiteY39" fmla="*/ 10871 h 210243"/>
                    <a:gd name="connsiteX40" fmla="*/ 143422 w 167841"/>
                    <a:gd name="connsiteY40" fmla="*/ 8782 h 210243"/>
                    <a:gd name="connsiteX41" fmla="*/ 143007 w 167841"/>
                    <a:gd name="connsiteY41" fmla="*/ 23336 h 210243"/>
                    <a:gd name="connsiteX42" fmla="*/ 130450 w 167841"/>
                    <a:gd name="connsiteY42" fmla="*/ 55230 h 210243"/>
                    <a:gd name="connsiteX43" fmla="*/ 125205 w 167841"/>
                    <a:gd name="connsiteY43" fmla="*/ 60157 h 210243"/>
                    <a:gd name="connsiteX44" fmla="*/ 113999 w 167841"/>
                    <a:gd name="connsiteY44" fmla="*/ 61888 h 210243"/>
                    <a:gd name="connsiteX45" fmla="*/ 90804 w 167841"/>
                    <a:gd name="connsiteY45" fmla="*/ 71543 h 210243"/>
                    <a:gd name="connsiteX46" fmla="*/ 91281 w 167841"/>
                    <a:gd name="connsiteY46" fmla="*/ 66150 h 210243"/>
                    <a:gd name="connsiteX47" fmla="*/ 89571 w 167841"/>
                    <a:gd name="connsiteY47" fmla="*/ 49797 h 210243"/>
                    <a:gd name="connsiteX48" fmla="*/ 88265 w 167841"/>
                    <a:gd name="connsiteY48" fmla="*/ 45265 h 210243"/>
                    <a:gd name="connsiteX49" fmla="*/ 98779 w 167841"/>
                    <a:gd name="connsiteY49" fmla="*/ 27019 h 210243"/>
                    <a:gd name="connsiteX50" fmla="*/ 53888 w 167841"/>
                    <a:gd name="connsiteY50" fmla="*/ 26514 h 210243"/>
                    <a:gd name="connsiteX51" fmla="*/ 30255 w 167841"/>
                    <a:gd name="connsiteY51" fmla="*/ 17219 h 210243"/>
                    <a:gd name="connsiteX52" fmla="*/ 32602 w 167841"/>
                    <a:gd name="connsiteY52" fmla="*/ 11053 h 210243"/>
                    <a:gd name="connsiteX53" fmla="*/ 32866 w 167841"/>
                    <a:gd name="connsiteY53" fmla="*/ 11007 h 210243"/>
                    <a:gd name="connsiteX54" fmla="*/ 68416 w 167841"/>
                    <a:gd name="connsiteY54" fmla="*/ 27552 h 210243"/>
                    <a:gd name="connsiteX55" fmla="*/ 82601 w 167841"/>
                    <a:gd name="connsiteY55" fmla="*/ 60829 h 210243"/>
                    <a:gd name="connsiteX56" fmla="*/ 74548 w 167841"/>
                    <a:gd name="connsiteY56" fmla="*/ 45930 h 210243"/>
                    <a:gd name="connsiteX57" fmla="*/ 53888 w 167841"/>
                    <a:gd name="connsiteY57" fmla="*/ 26514 h 210243"/>
                    <a:gd name="connsiteX58" fmla="*/ 159007 w 167841"/>
                    <a:gd name="connsiteY58" fmla="*/ 118164 h 210243"/>
                    <a:gd name="connsiteX59" fmla="*/ 141282 w 167841"/>
                    <a:gd name="connsiteY59" fmla="*/ 171336 h 210243"/>
                    <a:gd name="connsiteX60" fmla="*/ 110150 w 167841"/>
                    <a:gd name="connsiteY60" fmla="*/ 200035 h 210243"/>
                    <a:gd name="connsiteX61" fmla="*/ 87220 w 167841"/>
                    <a:gd name="connsiteY61" fmla="*/ 192226 h 210243"/>
                    <a:gd name="connsiteX62" fmla="*/ 83709 w 167841"/>
                    <a:gd name="connsiteY62" fmla="*/ 190624 h 210243"/>
                    <a:gd name="connsiteX63" fmla="*/ 80319 w 167841"/>
                    <a:gd name="connsiteY63" fmla="*/ 192467 h 210243"/>
                    <a:gd name="connsiteX64" fmla="*/ 59322 w 167841"/>
                    <a:gd name="connsiteY64" fmla="*/ 200836 h 210243"/>
                    <a:gd name="connsiteX65" fmla="*/ 8834 w 167841"/>
                    <a:gd name="connsiteY65" fmla="*/ 119723 h 210243"/>
                    <a:gd name="connsiteX66" fmla="*/ 25585 w 167841"/>
                    <a:gd name="connsiteY66" fmla="*/ 72713 h 210243"/>
                    <a:gd name="connsiteX67" fmla="*/ 80327 w 167841"/>
                    <a:gd name="connsiteY67" fmla="*/ 84091 h 210243"/>
                    <a:gd name="connsiteX68" fmla="*/ 83447 w 167841"/>
                    <a:gd name="connsiteY68" fmla="*/ 85912 h 210243"/>
                    <a:gd name="connsiteX69" fmla="*/ 83862 w 167841"/>
                    <a:gd name="connsiteY69" fmla="*/ 85931 h 210243"/>
                    <a:gd name="connsiteX70" fmla="*/ 87396 w 167841"/>
                    <a:gd name="connsiteY70" fmla="*/ 84088 h 210243"/>
                    <a:gd name="connsiteX71" fmla="*/ 142760 w 167841"/>
                    <a:gd name="connsiteY71" fmla="*/ 72045 h 210243"/>
                    <a:gd name="connsiteX72" fmla="*/ 155220 w 167841"/>
                    <a:gd name="connsiteY72" fmla="*/ 86794 h 210243"/>
                    <a:gd name="connsiteX73" fmla="*/ 159007 w 167841"/>
                    <a:gd name="connsiteY73" fmla="*/ 118164 h 2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7841" h="210243">
                      <a:moveTo>
                        <a:pt x="163232" y="83561"/>
                      </a:moveTo>
                      <a:cubicBezTo>
                        <a:pt x="159700" y="74806"/>
                        <a:pt x="154186" y="68370"/>
                        <a:pt x="146844" y="64431"/>
                      </a:cubicBezTo>
                      <a:cubicBezTo>
                        <a:pt x="143818" y="62808"/>
                        <a:pt x="140503" y="61637"/>
                        <a:pt x="136951" y="60919"/>
                      </a:cubicBezTo>
                      <a:cubicBezTo>
                        <a:pt x="141429" y="55875"/>
                        <a:pt x="144988" y="49704"/>
                        <a:pt x="147527" y="42574"/>
                      </a:cubicBezTo>
                      <a:cubicBezTo>
                        <a:pt x="149529" y="36951"/>
                        <a:pt x="150907" y="30718"/>
                        <a:pt x="151620" y="24050"/>
                      </a:cubicBezTo>
                      <a:cubicBezTo>
                        <a:pt x="152828" y="12763"/>
                        <a:pt x="151726" y="4122"/>
                        <a:pt x="151679" y="3760"/>
                      </a:cubicBezTo>
                      <a:cubicBezTo>
                        <a:pt x="151400" y="1634"/>
                        <a:pt x="149604" y="34"/>
                        <a:pt x="147460" y="2"/>
                      </a:cubicBezTo>
                      <a:cubicBezTo>
                        <a:pt x="147095" y="-3"/>
                        <a:pt x="138384" y="-102"/>
                        <a:pt x="127312" y="2397"/>
                      </a:cubicBezTo>
                      <a:cubicBezTo>
                        <a:pt x="120770" y="3875"/>
                        <a:pt x="114738" y="5961"/>
                        <a:pt x="109383" y="8598"/>
                      </a:cubicBezTo>
                      <a:cubicBezTo>
                        <a:pt x="102567" y="11954"/>
                        <a:pt x="96829" y="16218"/>
                        <a:pt x="92327" y="21272"/>
                      </a:cubicBezTo>
                      <a:cubicBezTo>
                        <a:pt x="88604" y="25452"/>
                        <a:pt x="85680" y="29664"/>
                        <a:pt x="83430" y="34130"/>
                      </a:cubicBezTo>
                      <a:cubicBezTo>
                        <a:pt x="81075" y="29817"/>
                        <a:pt x="78234" y="25709"/>
                        <a:pt x="74960" y="21910"/>
                      </a:cubicBezTo>
                      <a:cubicBezTo>
                        <a:pt x="68954" y="14943"/>
                        <a:pt x="61832" y="9426"/>
                        <a:pt x="54363" y="5954"/>
                      </a:cubicBezTo>
                      <a:cubicBezTo>
                        <a:pt x="46412" y="2257"/>
                        <a:pt x="38424" y="1071"/>
                        <a:pt x="31254" y="2518"/>
                      </a:cubicBezTo>
                      <a:cubicBezTo>
                        <a:pt x="30156" y="2689"/>
                        <a:pt x="27124" y="3430"/>
                        <a:pt x="24677" y="6553"/>
                      </a:cubicBezTo>
                      <a:cubicBezTo>
                        <a:pt x="21950" y="10034"/>
                        <a:pt x="21037" y="15087"/>
                        <a:pt x="21963" y="21573"/>
                      </a:cubicBezTo>
                      <a:cubicBezTo>
                        <a:pt x="22246" y="23555"/>
                        <a:pt x="23854" y="25083"/>
                        <a:pt x="25849" y="25265"/>
                      </a:cubicBezTo>
                      <a:cubicBezTo>
                        <a:pt x="25960" y="25275"/>
                        <a:pt x="37110" y="26362"/>
                        <a:pt x="49372" y="33880"/>
                      </a:cubicBezTo>
                      <a:cubicBezTo>
                        <a:pt x="63110" y="42302"/>
                        <a:pt x="72461" y="55024"/>
                        <a:pt x="77263" y="71779"/>
                      </a:cubicBezTo>
                      <a:cubicBezTo>
                        <a:pt x="69706" y="67365"/>
                        <a:pt x="61720" y="64077"/>
                        <a:pt x="54048" y="62277"/>
                      </a:cubicBezTo>
                      <a:cubicBezTo>
                        <a:pt x="41630" y="59362"/>
                        <a:pt x="30376" y="60339"/>
                        <a:pt x="21501" y="65099"/>
                      </a:cubicBezTo>
                      <a:cubicBezTo>
                        <a:pt x="14010" y="69118"/>
                        <a:pt x="8374" y="75665"/>
                        <a:pt x="4751" y="84559"/>
                      </a:cubicBezTo>
                      <a:cubicBezTo>
                        <a:pt x="926" y="93948"/>
                        <a:pt x="-601" y="105966"/>
                        <a:pt x="212" y="120279"/>
                      </a:cubicBezTo>
                      <a:cubicBezTo>
                        <a:pt x="215" y="120323"/>
                        <a:pt x="218" y="120366"/>
                        <a:pt x="222" y="120410"/>
                      </a:cubicBezTo>
                      <a:cubicBezTo>
                        <a:pt x="1106" y="130517"/>
                        <a:pt x="3388" y="140767"/>
                        <a:pt x="7005" y="150876"/>
                      </a:cubicBezTo>
                      <a:cubicBezTo>
                        <a:pt x="10411" y="160399"/>
                        <a:pt x="14848" y="169395"/>
                        <a:pt x="20191" y="177614"/>
                      </a:cubicBezTo>
                      <a:cubicBezTo>
                        <a:pt x="25455" y="185712"/>
                        <a:pt x="31276" y="192566"/>
                        <a:pt x="37491" y="197985"/>
                      </a:cubicBezTo>
                      <a:cubicBezTo>
                        <a:pt x="44030" y="203686"/>
                        <a:pt x="50624" y="207454"/>
                        <a:pt x="57090" y="209183"/>
                      </a:cubicBezTo>
                      <a:cubicBezTo>
                        <a:pt x="59736" y="209890"/>
                        <a:pt x="62321" y="210244"/>
                        <a:pt x="64832" y="210244"/>
                      </a:cubicBezTo>
                      <a:cubicBezTo>
                        <a:pt x="67841" y="210244"/>
                        <a:pt x="70743" y="209736"/>
                        <a:pt x="73511" y="208720"/>
                      </a:cubicBezTo>
                      <a:cubicBezTo>
                        <a:pt x="77406" y="207291"/>
                        <a:pt x="80944" y="204885"/>
                        <a:pt x="84074" y="201541"/>
                      </a:cubicBezTo>
                      <a:cubicBezTo>
                        <a:pt x="87589" y="204872"/>
                        <a:pt x="91465" y="207209"/>
                        <a:pt x="95644" y="208509"/>
                      </a:cubicBezTo>
                      <a:cubicBezTo>
                        <a:pt x="101013" y="210179"/>
                        <a:pt x="106742" y="210109"/>
                        <a:pt x="112673" y="208299"/>
                      </a:cubicBezTo>
                      <a:cubicBezTo>
                        <a:pt x="119128" y="206329"/>
                        <a:pt x="125622" y="202367"/>
                        <a:pt x="131975" y="196524"/>
                      </a:cubicBezTo>
                      <a:cubicBezTo>
                        <a:pt x="137991" y="190991"/>
                        <a:pt x="143597" y="184042"/>
                        <a:pt x="148636" y="175871"/>
                      </a:cubicBezTo>
                      <a:cubicBezTo>
                        <a:pt x="159153" y="158819"/>
                        <a:pt x="165895" y="138569"/>
                        <a:pt x="167620" y="118852"/>
                      </a:cubicBezTo>
                      <a:cubicBezTo>
                        <a:pt x="167624" y="118808"/>
                        <a:pt x="167627" y="118764"/>
                        <a:pt x="167630" y="118720"/>
                      </a:cubicBezTo>
                      <a:cubicBezTo>
                        <a:pt x="168431" y="104609"/>
                        <a:pt x="166952" y="92780"/>
                        <a:pt x="163232" y="83561"/>
                      </a:cubicBezTo>
                      <a:close/>
                      <a:moveTo>
                        <a:pt x="98779" y="27019"/>
                      </a:moveTo>
                      <a:cubicBezTo>
                        <a:pt x="107323" y="17427"/>
                        <a:pt x="119936" y="12943"/>
                        <a:pt x="129013" y="10871"/>
                      </a:cubicBezTo>
                      <a:cubicBezTo>
                        <a:pt x="134876" y="9533"/>
                        <a:pt x="140075" y="8996"/>
                        <a:pt x="143422" y="8782"/>
                      </a:cubicBezTo>
                      <a:cubicBezTo>
                        <a:pt x="143595" y="12133"/>
                        <a:pt x="143661" y="17359"/>
                        <a:pt x="143007" y="23336"/>
                      </a:cubicBezTo>
                      <a:cubicBezTo>
                        <a:pt x="141994" y="32592"/>
                        <a:pt x="138993" y="45638"/>
                        <a:pt x="130450" y="55230"/>
                      </a:cubicBezTo>
                      <a:cubicBezTo>
                        <a:pt x="128891" y="56979"/>
                        <a:pt x="127127" y="58634"/>
                        <a:pt x="125205" y="60157"/>
                      </a:cubicBezTo>
                      <a:cubicBezTo>
                        <a:pt x="121611" y="60362"/>
                        <a:pt x="117864" y="60937"/>
                        <a:pt x="113999" y="61888"/>
                      </a:cubicBezTo>
                      <a:cubicBezTo>
                        <a:pt x="106360" y="63767"/>
                        <a:pt x="98385" y="67105"/>
                        <a:pt x="90804" y="71543"/>
                      </a:cubicBezTo>
                      <a:cubicBezTo>
                        <a:pt x="91051" y="69757"/>
                        <a:pt x="91210" y="67958"/>
                        <a:pt x="91281" y="66150"/>
                      </a:cubicBezTo>
                      <a:cubicBezTo>
                        <a:pt x="91495" y="60739"/>
                        <a:pt x="90919" y="55237"/>
                        <a:pt x="89571" y="49797"/>
                      </a:cubicBezTo>
                      <a:cubicBezTo>
                        <a:pt x="89194" y="48276"/>
                        <a:pt x="88758" y="46764"/>
                        <a:pt x="88265" y="45265"/>
                      </a:cubicBezTo>
                      <a:cubicBezTo>
                        <a:pt x="90283" y="38548"/>
                        <a:pt x="93545" y="32895"/>
                        <a:pt x="98779" y="27019"/>
                      </a:cubicBezTo>
                      <a:close/>
                      <a:moveTo>
                        <a:pt x="53888" y="26514"/>
                      </a:moveTo>
                      <a:cubicBezTo>
                        <a:pt x="44206" y="20578"/>
                        <a:pt x="35105" y="18160"/>
                        <a:pt x="30255" y="17219"/>
                      </a:cubicBezTo>
                      <a:cubicBezTo>
                        <a:pt x="30195" y="12891"/>
                        <a:pt x="31648" y="11290"/>
                        <a:pt x="32602" y="11053"/>
                      </a:cubicBezTo>
                      <a:cubicBezTo>
                        <a:pt x="32691" y="11040"/>
                        <a:pt x="32779" y="11025"/>
                        <a:pt x="32866" y="11007"/>
                      </a:cubicBezTo>
                      <a:cubicBezTo>
                        <a:pt x="43841" y="8736"/>
                        <a:pt x="57795" y="15231"/>
                        <a:pt x="68416" y="27552"/>
                      </a:cubicBezTo>
                      <a:cubicBezTo>
                        <a:pt x="77040" y="37557"/>
                        <a:pt x="81890" y="49208"/>
                        <a:pt x="82601" y="60829"/>
                      </a:cubicBezTo>
                      <a:cubicBezTo>
                        <a:pt x="80414" y="55445"/>
                        <a:pt x="77725" y="50467"/>
                        <a:pt x="74548" y="45930"/>
                      </a:cubicBezTo>
                      <a:cubicBezTo>
                        <a:pt x="69048" y="38079"/>
                        <a:pt x="62097" y="31547"/>
                        <a:pt x="53888" y="26514"/>
                      </a:cubicBezTo>
                      <a:close/>
                      <a:moveTo>
                        <a:pt x="159007" y="118164"/>
                      </a:moveTo>
                      <a:cubicBezTo>
                        <a:pt x="157388" y="136546"/>
                        <a:pt x="151095" y="155426"/>
                        <a:pt x="141282" y="171336"/>
                      </a:cubicBezTo>
                      <a:cubicBezTo>
                        <a:pt x="132013" y="186365"/>
                        <a:pt x="120666" y="196826"/>
                        <a:pt x="110150" y="200035"/>
                      </a:cubicBezTo>
                      <a:cubicBezTo>
                        <a:pt x="101305" y="202734"/>
                        <a:pt x="93590" y="200107"/>
                        <a:pt x="87220" y="192226"/>
                      </a:cubicBezTo>
                      <a:cubicBezTo>
                        <a:pt x="86366" y="191170"/>
                        <a:pt x="85068" y="190577"/>
                        <a:pt x="83709" y="190624"/>
                      </a:cubicBezTo>
                      <a:cubicBezTo>
                        <a:pt x="82352" y="190671"/>
                        <a:pt x="81096" y="191354"/>
                        <a:pt x="80319" y="192467"/>
                      </a:cubicBezTo>
                      <a:cubicBezTo>
                        <a:pt x="74856" y="200285"/>
                        <a:pt x="67792" y="203101"/>
                        <a:pt x="59322" y="200836"/>
                      </a:cubicBezTo>
                      <a:cubicBezTo>
                        <a:pt x="38361" y="195231"/>
                        <a:pt x="12328" y="159359"/>
                        <a:pt x="8834" y="119723"/>
                      </a:cubicBezTo>
                      <a:cubicBezTo>
                        <a:pt x="7475" y="95576"/>
                        <a:pt x="13267" y="79321"/>
                        <a:pt x="25585" y="72713"/>
                      </a:cubicBezTo>
                      <a:cubicBezTo>
                        <a:pt x="41205" y="64335"/>
                        <a:pt x="64127" y="72304"/>
                        <a:pt x="80327" y="84091"/>
                      </a:cubicBezTo>
                      <a:cubicBezTo>
                        <a:pt x="81035" y="85100"/>
                        <a:pt x="82159" y="85788"/>
                        <a:pt x="83447" y="85912"/>
                      </a:cubicBezTo>
                      <a:cubicBezTo>
                        <a:pt x="83586" y="85925"/>
                        <a:pt x="83725" y="85931"/>
                        <a:pt x="83862" y="85931"/>
                      </a:cubicBezTo>
                      <a:cubicBezTo>
                        <a:pt x="85283" y="85931"/>
                        <a:pt x="86597" y="85229"/>
                        <a:pt x="87396" y="84088"/>
                      </a:cubicBezTo>
                      <a:cubicBezTo>
                        <a:pt x="103977" y="72007"/>
                        <a:pt x="127240" y="63720"/>
                        <a:pt x="142760" y="72045"/>
                      </a:cubicBezTo>
                      <a:cubicBezTo>
                        <a:pt x="148272" y="75002"/>
                        <a:pt x="152464" y="79964"/>
                        <a:pt x="155220" y="86794"/>
                      </a:cubicBezTo>
                      <a:cubicBezTo>
                        <a:pt x="158454" y="94809"/>
                        <a:pt x="159728" y="105363"/>
                        <a:pt x="159007" y="118164"/>
                      </a:cubicBezTo>
                      <a:close/>
                    </a:path>
                  </a:pathLst>
                </a:custGeom>
                <a:grpFill/>
                <a:ln w="143"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30">
                  <a:extLst>
                    <a:ext uri="{FF2B5EF4-FFF2-40B4-BE49-F238E27FC236}">
                      <a16:creationId xmlns:a16="http://schemas.microsoft.com/office/drawing/2014/main" id="{2077C5CC-7913-CDC6-8198-14012A65A186}"/>
                    </a:ext>
                  </a:extLst>
                </p:cNvPr>
                <p:cNvSpPr/>
                <p:nvPr/>
              </p:nvSpPr>
              <p:spPr>
                <a:xfrm>
                  <a:off x="-1171580" y="3430732"/>
                  <a:ext cx="44502" cy="34335"/>
                </a:xfrm>
                <a:custGeom>
                  <a:avLst/>
                  <a:gdLst>
                    <a:gd name="connsiteX0" fmla="*/ 40900 w 44502"/>
                    <a:gd name="connsiteY0" fmla="*/ 882 h 34335"/>
                    <a:gd name="connsiteX1" fmla="*/ 12866 w 44502"/>
                    <a:gd name="connsiteY1" fmla="*/ 5251 h 34335"/>
                    <a:gd name="connsiteX2" fmla="*/ 56 w 44502"/>
                    <a:gd name="connsiteY2" fmla="*/ 29328 h 34335"/>
                    <a:gd name="connsiteX3" fmla="*/ 3633 w 44502"/>
                    <a:gd name="connsiteY3" fmla="*/ 34280 h 34335"/>
                    <a:gd name="connsiteX4" fmla="*/ 4326 w 44502"/>
                    <a:gd name="connsiteY4" fmla="*/ 34336 h 34335"/>
                    <a:gd name="connsiteX5" fmla="*/ 8586 w 44502"/>
                    <a:gd name="connsiteY5" fmla="*/ 30702 h 34335"/>
                    <a:gd name="connsiteX6" fmla="*/ 17900 w 44502"/>
                    <a:gd name="connsiteY6" fmla="*/ 12273 h 34335"/>
                    <a:gd name="connsiteX7" fmla="*/ 39464 w 44502"/>
                    <a:gd name="connsiteY7" fmla="*/ 9402 h 34335"/>
                    <a:gd name="connsiteX8" fmla="*/ 44442 w 44502"/>
                    <a:gd name="connsiteY8" fmla="*/ 5860 h 34335"/>
                    <a:gd name="connsiteX9" fmla="*/ 40900 w 44502"/>
                    <a:gd name="connsiteY9" fmla="*/ 882 h 3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02" h="34335">
                      <a:moveTo>
                        <a:pt x="40900" y="882"/>
                      </a:moveTo>
                      <a:cubicBezTo>
                        <a:pt x="28947" y="-1133"/>
                        <a:pt x="19777" y="296"/>
                        <a:pt x="12866" y="5251"/>
                      </a:cubicBezTo>
                      <a:cubicBezTo>
                        <a:pt x="6166" y="10054"/>
                        <a:pt x="1857" y="18154"/>
                        <a:pt x="56" y="29328"/>
                      </a:cubicBezTo>
                      <a:cubicBezTo>
                        <a:pt x="-324" y="31683"/>
                        <a:pt x="1278" y="33900"/>
                        <a:pt x="3633" y="34280"/>
                      </a:cubicBezTo>
                      <a:cubicBezTo>
                        <a:pt x="3866" y="34317"/>
                        <a:pt x="4097" y="34336"/>
                        <a:pt x="4326" y="34336"/>
                      </a:cubicBezTo>
                      <a:cubicBezTo>
                        <a:pt x="6409" y="34335"/>
                        <a:pt x="8244" y="32825"/>
                        <a:pt x="8586" y="30702"/>
                      </a:cubicBezTo>
                      <a:cubicBezTo>
                        <a:pt x="10007" y="21886"/>
                        <a:pt x="13140" y="15685"/>
                        <a:pt x="17900" y="12273"/>
                      </a:cubicBezTo>
                      <a:cubicBezTo>
                        <a:pt x="22844" y="8728"/>
                        <a:pt x="29897" y="7789"/>
                        <a:pt x="39464" y="9402"/>
                      </a:cubicBezTo>
                      <a:cubicBezTo>
                        <a:pt x="41817" y="9798"/>
                        <a:pt x="44045" y="8213"/>
                        <a:pt x="44442" y="5860"/>
                      </a:cubicBezTo>
                      <a:cubicBezTo>
                        <a:pt x="44838" y="3508"/>
                        <a:pt x="43253" y="1279"/>
                        <a:pt x="40900" y="882"/>
                      </a:cubicBezTo>
                      <a:close/>
                    </a:path>
                  </a:pathLst>
                </a:custGeom>
                <a:grpFill/>
                <a:ln w="143"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8" name="Group 67">
              <a:extLst>
                <a:ext uri="{FF2B5EF4-FFF2-40B4-BE49-F238E27FC236}">
                  <a16:creationId xmlns:a16="http://schemas.microsoft.com/office/drawing/2014/main" id="{A4395ED0-08A2-6A20-3CE6-C697545B1EAB}"/>
                </a:ext>
              </a:extLst>
            </p:cNvPr>
            <p:cNvGrpSpPr/>
            <p:nvPr/>
          </p:nvGrpSpPr>
          <p:grpSpPr>
            <a:xfrm>
              <a:off x="10346565" y="3369332"/>
              <a:ext cx="1412638" cy="851985"/>
              <a:chOff x="6170673" y="5107826"/>
              <a:chExt cx="1412638" cy="851985"/>
            </a:xfrm>
          </p:grpSpPr>
          <p:sp>
            <p:nvSpPr>
              <p:cNvPr id="12" name="Rectangle: Rounded Corners 11">
                <a:extLst>
                  <a:ext uri="{FF2B5EF4-FFF2-40B4-BE49-F238E27FC236}">
                    <a16:creationId xmlns:a16="http://schemas.microsoft.com/office/drawing/2014/main" id="{77468793-14F9-DD29-3C00-2AAC2B755591}"/>
                  </a:ext>
                </a:extLst>
              </p:cNvPr>
              <p:cNvSpPr>
                <a:spLocks/>
              </p:cNvSpPr>
              <p:nvPr/>
            </p:nvSpPr>
            <p:spPr>
              <a:xfrm>
                <a:off x="6170673" y="5165095"/>
                <a:ext cx="1412638" cy="794716"/>
              </a:xfrm>
              <a:prstGeom prst="roundRect">
                <a:avLst/>
              </a:prstGeom>
              <a:solidFill>
                <a:srgbClr val="EBEFFF"/>
              </a:solidFill>
              <a:ln w="12700" cap="flat" cmpd="sng" algn="ctr">
                <a:solidFill>
                  <a:srgbClr val="00146D"/>
                </a:solidFill>
                <a:prstDash val="sysDot"/>
              </a:ln>
              <a:effectLst/>
            </p:spPr>
            <p:txBody>
              <a:bodyPr lIns="36000" rIns="36000" rtlCol="0" anchor="ctr"/>
              <a:lstStyle/>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0146D"/>
                  </a:solidFill>
                  <a:effectLst/>
                  <a:uLnTx/>
                  <a:uFillTx/>
                  <a:latin typeface="Arial"/>
                  <a:ea typeface="+mn-ea"/>
                  <a:cs typeface="+mn-cs"/>
                  <a:sym typeface="Arial"/>
                </a:endParaRPr>
              </a:p>
              <a:p>
                <a:pPr marL="0" marR="0" lvl="0" indent="0" algn="ctr" defTabSz="914400" eaLnBrk="1" fontAlgn="auto" latinLnBrk="0" hangingPunct="1">
                  <a:lnSpc>
                    <a:spcPct val="9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146D"/>
                    </a:solidFill>
                    <a:effectLst/>
                    <a:uLnTx/>
                    <a:uFillTx/>
                    <a:latin typeface="Arial"/>
                    <a:ea typeface="+mn-ea"/>
                    <a:cs typeface="+mn-cs"/>
                    <a:sym typeface="Arial"/>
                  </a:rPr>
                  <a:t>Energy</a:t>
                </a:r>
              </a:p>
            </p:txBody>
          </p:sp>
          <p:pic>
            <p:nvPicPr>
              <p:cNvPr id="56" name="Graphic 55" descr="Battery charging outline">
                <a:extLst>
                  <a:ext uri="{FF2B5EF4-FFF2-40B4-BE49-F238E27FC236}">
                    <a16:creationId xmlns:a16="http://schemas.microsoft.com/office/drawing/2014/main" id="{F22EFAC9-5A9A-01B7-EACE-6BC81726230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93755" y="5107826"/>
                <a:ext cx="597953" cy="597953"/>
              </a:xfrm>
              <a:prstGeom prst="rect">
                <a:avLst/>
              </a:prstGeom>
            </p:spPr>
          </p:pic>
        </p:grpSp>
      </p:grpSp>
      <p:grpSp>
        <p:nvGrpSpPr>
          <p:cNvPr id="71" name="Group 70">
            <a:extLst>
              <a:ext uri="{FF2B5EF4-FFF2-40B4-BE49-F238E27FC236}">
                <a16:creationId xmlns:a16="http://schemas.microsoft.com/office/drawing/2014/main" id="{9EBD06FD-4DD6-1ED9-47A0-234C44A5EADA}"/>
              </a:ext>
            </a:extLst>
          </p:cNvPr>
          <p:cNvGrpSpPr/>
          <p:nvPr/>
        </p:nvGrpSpPr>
        <p:grpSpPr>
          <a:xfrm rot="5400000">
            <a:off x="8508414" y="4280250"/>
            <a:ext cx="476080" cy="586867"/>
            <a:chOff x="3842840" y="4901005"/>
            <a:chExt cx="476080" cy="586867"/>
          </a:xfrm>
        </p:grpSpPr>
        <p:sp>
          <p:nvSpPr>
            <p:cNvPr id="72" name="Arrow: Chevron 71">
              <a:extLst>
                <a:ext uri="{FF2B5EF4-FFF2-40B4-BE49-F238E27FC236}">
                  <a16:creationId xmlns:a16="http://schemas.microsoft.com/office/drawing/2014/main" id="{5C7BDBAA-A6EC-D81B-6E66-730D5D789C7C}"/>
                </a:ext>
              </a:extLst>
            </p:cNvPr>
            <p:cNvSpPr/>
            <p:nvPr/>
          </p:nvSpPr>
          <p:spPr>
            <a:xfrm>
              <a:off x="4099679" y="4901005"/>
              <a:ext cx="219241" cy="586867"/>
            </a:xfrm>
            <a:prstGeom prst="chevron">
              <a:avLst/>
            </a:prstGeom>
            <a:solidFill>
              <a:srgbClr val="B2D23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A740A3E7-A87C-D5B9-581F-93FDFC86DE63}"/>
                </a:ext>
              </a:extLst>
            </p:cNvPr>
            <p:cNvSpPr/>
            <p:nvPr/>
          </p:nvSpPr>
          <p:spPr>
            <a:xfrm flipH="1">
              <a:off x="3842840" y="4901005"/>
              <a:ext cx="219241" cy="586867"/>
            </a:xfrm>
            <a:prstGeom prst="chevron">
              <a:avLst/>
            </a:prstGeom>
            <a:solidFill>
              <a:srgbClr val="B2D23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4" name="Text Placeholder 4">
            <a:extLst>
              <a:ext uri="{FF2B5EF4-FFF2-40B4-BE49-F238E27FC236}">
                <a16:creationId xmlns:a16="http://schemas.microsoft.com/office/drawing/2014/main" id="{E257FB16-982B-305E-3D87-6DBF63A4AE1E}"/>
              </a:ext>
            </a:extLst>
          </p:cNvPr>
          <p:cNvSpPr>
            <a:spLocks noGrp="1"/>
          </p:cNvSpPr>
          <p:nvPr>
            <p:ph type="body" sz="quarter" idx="13"/>
          </p:nvPr>
        </p:nvSpPr>
        <p:spPr>
          <a:xfrm>
            <a:off x="351845" y="6318940"/>
            <a:ext cx="9463189" cy="359672"/>
          </a:xfrm>
        </p:spPr>
        <p:txBody>
          <a:bodyPr>
            <a:normAutofit/>
          </a:bodyPr>
          <a:lstStyle/>
          <a:p>
            <a:r>
              <a:rPr lang="en-GB" sz="1200" i="1" dirty="0">
                <a:solidFill>
                  <a:schemeClr val="tx1"/>
                </a:solidFill>
                <a:latin typeface="Calibri" panose="020F0502020204030204" pitchFamily="34" charset="0"/>
                <a:cs typeface="Calibri" panose="020F0502020204030204" pitchFamily="34" charset="0"/>
              </a:rPr>
              <a:t>Source: International Resource Panel (2024), Global Resources Outlook 2024 (https://www.resourcepanel.org/reports/global-resources-outlook-2024)</a:t>
            </a:r>
          </a:p>
        </p:txBody>
      </p:sp>
      <p:grpSp>
        <p:nvGrpSpPr>
          <p:cNvPr id="3" name="Google Shape;362;p8">
            <a:extLst>
              <a:ext uri="{FF2B5EF4-FFF2-40B4-BE49-F238E27FC236}">
                <a16:creationId xmlns:a16="http://schemas.microsoft.com/office/drawing/2014/main" id="{45B1F108-EE14-660E-9E26-1B658CFDFDC8}"/>
              </a:ext>
            </a:extLst>
          </p:cNvPr>
          <p:cNvGrpSpPr/>
          <p:nvPr/>
        </p:nvGrpSpPr>
        <p:grpSpPr>
          <a:xfrm>
            <a:off x="397460" y="5517694"/>
            <a:ext cx="1864987" cy="641757"/>
            <a:chOff x="2663371" y="0"/>
            <a:chExt cx="3729974" cy="1283514"/>
          </a:xfrm>
        </p:grpSpPr>
        <p:sp>
          <p:nvSpPr>
            <p:cNvPr id="20" name="Google Shape;363;p8">
              <a:extLst>
                <a:ext uri="{FF2B5EF4-FFF2-40B4-BE49-F238E27FC236}">
                  <a16:creationId xmlns:a16="http://schemas.microsoft.com/office/drawing/2014/main" id="{310A2943-43A0-128E-A1C9-7560BEF5BC5D}"/>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13">
                <a:alphaModFix/>
              </a:blip>
              <a:stretch>
                <a:fillRect/>
              </a:stretch>
            </a:blipFill>
            <a:ln>
              <a:noFill/>
            </a:ln>
          </p:spPr>
          <p:txBody>
            <a:bodyPr/>
            <a:lstStyle/>
            <a:p>
              <a:endParaRPr lang="nl-BE" sz="1200"/>
            </a:p>
          </p:txBody>
        </p:sp>
        <p:sp>
          <p:nvSpPr>
            <p:cNvPr id="51" name="Google Shape;364;p8">
              <a:extLst>
                <a:ext uri="{FF2B5EF4-FFF2-40B4-BE49-F238E27FC236}">
                  <a16:creationId xmlns:a16="http://schemas.microsoft.com/office/drawing/2014/main" id="{B7702D54-B209-5A7D-CC86-205F5F729343}"/>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14">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29048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E566F-1C04-A39F-6AF1-6097459D72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1D6B85-4C1C-5337-53A6-3059A7B7EFCF}"/>
              </a:ext>
            </a:extLst>
          </p:cNvPr>
          <p:cNvPicPr>
            <a:picLocks noChangeAspect="1"/>
          </p:cNvPicPr>
          <p:nvPr/>
        </p:nvPicPr>
        <p:blipFill>
          <a:blip r:embed="rId3"/>
          <a:stretch>
            <a:fillRect/>
          </a:stretch>
        </p:blipFill>
        <p:spPr>
          <a:xfrm>
            <a:off x="406400" y="2207193"/>
            <a:ext cx="4072673" cy="3827331"/>
          </a:xfrm>
          <a:prstGeom prst="rect">
            <a:avLst/>
          </a:prstGeom>
        </p:spPr>
      </p:pic>
      <p:sp>
        <p:nvSpPr>
          <p:cNvPr id="35" name="TextBox 34">
            <a:extLst>
              <a:ext uri="{FF2B5EF4-FFF2-40B4-BE49-F238E27FC236}">
                <a16:creationId xmlns:a16="http://schemas.microsoft.com/office/drawing/2014/main" id="{75259C10-EA22-5BB1-9D42-8EF865B3DD8B}"/>
              </a:ext>
            </a:extLst>
          </p:cNvPr>
          <p:cNvSpPr txBox="1"/>
          <p:nvPr/>
        </p:nvSpPr>
        <p:spPr>
          <a:xfrm>
            <a:off x="1380273" y="6215222"/>
            <a:ext cx="1592711" cy="276999"/>
          </a:xfrm>
          <a:prstGeom prst="rect">
            <a:avLst/>
          </a:prstGeom>
          <a:noFill/>
        </p:spPr>
        <p:txBody>
          <a:bodyPr wrap="square" rtlCol="0">
            <a:spAutoFit/>
          </a:bodyPr>
          <a:lstStyle/>
          <a:p>
            <a:r>
              <a:rPr lang="en-GB" sz="1200" i="1" dirty="0"/>
              <a:t>Source: Raworth 2017</a:t>
            </a:r>
          </a:p>
        </p:txBody>
      </p:sp>
      <p:sp>
        <p:nvSpPr>
          <p:cNvPr id="3" name="Rectangle 2">
            <a:extLst>
              <a:ext uri="{FF2B5EF4-FFF2-40B4-BE49-F238E27FC236}">
                <a16:creationId xmlns:a16="http://schemas.microsoft.com/office/drawing/2014/main" id="{9C97EC66-EA0E-B28D-A08D-4FAC933E8400}"/>
              </a:ext>
            </a:extLst>
          </p:cNvPr>
          <p:cNvSpPr/>
          <p:nvPr/>
        </p:nvSpPr>
        <p:spPr>
          <a:xfrm>
            <a:off x="3326967" y="228600"/>
            <a:ext cx="5842882" cy="707886"/>
          </a:xfrm>
          <a:prstGeom prst="rect">
            <a:avLst/>
          </a:prstGeom>
        </p:spPr>
        <p:txBody>
          <a:bodyPr wrap="none">
            <a:spAutoFit/>
          </a:bodyPr>
          <a:lstStyle/>
          <a:p>
            <a:pPr algn="ctr"/>
            <a:r>
              <a:rPr lang="en-GB" sz="4000" i="1" dirty="0">
                <a:solidFill>
                  <a:srgbClr val="002060"/>
                </a:solidFill>
                <a:ea typeface="Roboto"/>
                <a:cs typeface="Roboto"/>
                <a:sym typeface="Roboto"/>
              </a:rPr>
              <a:t>Systemic Path to Wellbeing</a:t>
            </a:r>
          </a:p>
        </p:txBody>
      </p:sp>
      <p:sp>
        <p:nvSpPr>
          <p:cNvPr id="51" name="TextBox 50">
            <a:extLst>
              <a:ext uri="{FF2B5EF4-FFF2-40B4-BE49-F238E27FC236}">
                <a16:creationId xmlns:a16="http://schemas.microsoft.com/office/drawing/2014/main" id="{DB627EBB-CF84-7BDC-1065-E45D32B5E61C}"/>
              </a:ext>
            </a:extLst>
          </p:cNvPr>
          <p:cNvSpPr txBox="1"/>
          <p:nvPr/>
        </p:nvSpPr>
        <p:spPr>
          <a:xfrm>
            <a:off x="558800" y="1056124"/>
            <a:ext cx="3920273" cy="1159228"/>
          </a:xfrm>
          <a:prstGeom prst="rect">
            <a:avLst/>
          </a:prstGeom>
          <a:noFill/>
        </p:spPr>
        <p:txBody>
          <a:bodyPr wrap="square" rtlCol="0">
            <a:spAutoFit/>
          </a:bodyPr>
          <a:lstStyle/>
          <a:p>
            <a:pPr algn="ctr"/>
            <a:r>
              <a:rPr lang="en-GB" sz="2667" i="1" dirty="0"/>
              <a:t>What?</a:t>
            </a:r>
          </a:p>
          <a:p>
            <a:pPr algn="ctr"/>
            <a:r>
              <a:rPr lang="en-GB" sz="2133" i="1" dirty="0"/>
              <a:t>Meeting Human Needs Respecting Planetary Boundaries</a:t>
            </a:r>
          </a:p>
        </p:txBody>
      </p:sp>
      <p:sp>
        <p:nvSpPr>
          <p:cNvPr id="60" name="Rectangle 3">
            <a:extLst>
              <a:ext uri="{FF2B5EF4-FFF2-40B4-BE49-F238E27FC236}">
                <a16:creationId xmlns:a16="http://schemas.microsoft.com/office/drawing/2014/main" id="{54DC56BE-F98D-078C-DF4B-5FEA758CF1C5}"/>
              </a:ext>
            </a:extLst>
          </p:cNvPr>
          <p:cNvSpPr txBox="1">
            <a:spLocks noChangeArrowheads="1"/>
          </p:cNvSpPr>
          <p:nvPr/>
        </p:nvSpPr>
        <p:spPr>
          <a:xfrm>
            <a:off x="3005873" y="5652453"/>
            <a:ext cx="2158813" cy="636200"/>
          </a:xfrm>
          <a:prstGeom prst="rect">
            <a:avLst/>
          </a:prstGeom>
        </p:spPr>
        <p:txBody>
          <a:bodyPr vert="horz" wrap="square" lIns="60960" tIns="30480" rIns="60960" bIns="304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6" lvl="1" indent="0" algn="ctr">
              <a:lnSpc>
                <a:spcPct val="100000"/>
              </a:lnSpc>
              <a:spcAft>
                <a:spcPts val="800"/>
              </a:spcAft>
              <a:buClr>
                <a:srgbClr val="C01D71"/>
              </a:buClr>
              <a:buNone/>
            </a:pPr>
            <a:r>
              <a:rPr lang="en-GB" sz="1867" i="1" dirty="0">
                <a:solidFill>
                  <a:schemeClr val="accent1">
                    <a:lumMod val="75000"/>
                  </a:schemeClr>
                </a:solidFill>
              </a:rPr>
              <a:t>Planetary Boundaries</a:t>
            </a:r>
          </a:p>
        </p:txBody>
      </p:sp>
      <p:cxnSp>
        <p:nvCxnSpPr>
          <p:cNvPr id="63" name="Straight Connector 62">
            <a:extLst>
              <a:ext uri="{FF2B5EF4-FFF2-40B4-BE49-F238E27FC236}">
                <a16:creationId xmlns:a16="http://schemas.microsoft.com/office/drawing/2014/main" id="{B7B614E0-167A-16D1-180A-D588DE4E1E7A}"/>
              </a:ext>
            </a:extLst>
          </p:cNvPr>
          <p:cNvCxnSpPr>
            <a:cxnSpLocks/>
          </p:cNvCxnSpPr>
          <p:nvPr/>
        </p:nvCxnSpPr>
        <p:spPr>
          <a:xfrm>
            <a:off x="2802673" y="5780524"/>
            <a:ext cx="696374" cy="117906"/>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a:extLst>
              <a:ext uri="{FF2B5EF4-FFF2-40B4-BE49-F238E27FC236}">
                <a16:creationId xmlns:a16="http://schemas.microsoft.com/office/drawing/2014/main" id="{156C5CD0-1C38-4E7B-C7F2-4395B6D76944}"/>
              </a:ext>
            </a:extLst>
          </p:cNvPr>
          <p:cNvCxnSpPr>
            <a:cxnSpLocks/>
          </p:cNvCxnSpPr>
          <p:nvPr/>
        </p:nvCxnSpPr>
        <p:spPr>
          <a:xfrm>
            <a:off x="3499047" y="5493120"/>
            <a:ext cx="0" cy="846204"/>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3" name="Group 12">
            <a:extLst>
              <a:ext uri="{FF2B5EF4-FFF2-40B4-BE49-F238E27FC236}">
                <a16:creationId xmlns:a16="http://schemas.microsoft.com/office/drawing/2014/main" id="{BA01FDFA-190E-EDB1-5F43-64FA63191304}"/>
              </a:ext>
            </a:extLst>
          </p:cNvPr>
          <p:cNvGrpSpPr/>
          <p:nvPr/>
        </p:nvGrpSpPr>
        <p:grpSpPr>
          <a:xfrm>
            <a:off x="1380273" y="3088124"/>
            <a:ext cx="3475695" cy="2032631"/>
            <a:chOff x="1380273" y="3088124"/>
            <a:chExt cx="3475695" cy="2032631"/>
          </a:xfrm>
        </p:grpSpPr>
        <p:sp>
          <p:nvSpPr>
            <p:cNvPr id="42" name="Doughnut 41">
              <a:extLst>
                <a:ext uri="{FF2B5EF4-FFF2-40B4-BE49-F238E27FC236}">
                  <a16:creationId xmlns:a16="http://schemas.microsoft.com/office/drawing/2014/main" id="{687F62AA-54F6-661E-A6AB-97BC1233550D}"/>
                </a:ext>
              </a:extLst>
            </p:cNvPr>
            <p:cNvSpPr/>
            <p:nvPr/>
          </p:nvSpPr>
          <p:spPr>
            <a:xfrm>
              <a:off x="1380273" y="3088124"/>
              <a:ext cx="2032000" cy="2032631"/>
            </a:xfrm>
            <a:prstGeom prst="donut">
              <a:avLst>
                <a:gd name="adj" fmla="val 539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66" name="Right Arrow 65">
              <a:extLst>
                <a:ext uri="{FF2B5EF4-FFF2-40B4-BE49-F238E27FC236}">
                  <a16:creationId xmlns:a16="http://schemas.microsoft.com/office/drawing/2014/main" id="{0E3C0C02-5350-43B1-8A1B-17DBDADA072C}"/>
                </a:ext>
              </a:extLst>
            </p:cNvPr>
            <p:cNvSpPr/>
            <p:nvPr/>
          </p:nvSpPr>
          <p:spPr>
            <a:xfrm>
              <a:off x="3412273" y="4093738"/>
              <a:ext cx="1443695" cy="19191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5" name="Group 14">
            <a:extLst>
              <a:ext uri="{FF2B5EF4-FFF2-40B4-BE49-F238E27FC236}">
                <a16:creationId xmlns:a16="http://schemas.microsoft.com/office/drawing/2014/main" id="{5F0F8489-01E9-EEAD-478F-A8FC54F5216F}"/>
              </a:ext>
            </a:extLst>
          </p:cNvPr>
          <p:cNvGrpSpPr/>
          <p:nvPr/>
        </p:nvGrpSpPr>
        <p:grpSpPr>
          <a:xfrm>
            <a:off x="4656718" y="1041400"/>
            <a:ext cx="2768755" cy="5450821"/>
            <a:chOff x="4656718" y="1041400"/>
            <a:chExt cx="2768755" cy="5450821"/>
          </a:xfrm>
        </p:grpSpPr>
        <p:sp>
          <p:nvSpPr>
            <p:cNvPr id="47" name="Freeform 43">
              <a:extLst>
                <a:ext uri="{FF2B5EF4-FFF2-40B4-BE49-F238E27FC236}">
                  <a16:creationId xmlns:a16="http://schemas.microsoft.com/office/drawing/2014/main" id="{8073BD08-18BE-3799-DAAF-1220C93303F1}"/>
                </a:ext>
              </a:extLst>
            </p:cNvPr>
            <p:cNvSpPr/>
            <p:nvPr/>
          </p:nvSpPr>
          <p:spPr>
            <a:xfrm>
              <a:off x="4936273" y="3646924"/>
              <a:ext cx="185315" cy="139829"/>
            </a:xfrm>
            <a:custGeom>
              <a:avLst/>
              <a:gdLst/>
              <a:ahLst/>
              <a:cxnLst/>
              <a:rect l="l" t="t" r="r" b="b"/>
              <a:pathLst>
                <a:path w="277972" h="209743">
                  <a:moveTo>
                    <a:pt x="0" y="0"/>
                  </a:moveTo>
                  <a:lnTo>
                    <a:pt x="277972" y="0"/>
                  </a:lnTo>
                  <a:lnTo>
                    <a:pt x="277972" y="209743"/>
                  </a:lnTo>
                  <a:lnTo>
                    <a:pt x="0" y="209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8" name="Freeform 44">
              <a:extLst>
                <a:ext uri="{FF2B5EF4-FFF2-40B4-BE49-F238E27FC236}">
                  <a16:creationId xmlns:a16="http://schemas.microsoft.com/office/drawing/2014/main" id="{0C810FCE-BAE9-F90C-1B47-351BA3826A57}"/>
                </a:ext>
              </a:extLst>
            </p:cNvPr>
            <p:cNvSpPr/>
            <p:nvPr/>
          </p:nvSpPr>
          <p:spPr>
            <a:xfrm>
              <a:off x="4936273" y="3951724"/>
              <a:ext cx="128246" cy="133589"/>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49" name="Freeform 45">
              <a:extLst>
                <a:ext uri="{FF2B5EF4-FFF2-40B4-BE49-F238E27FC236}">
                  <a16:creationId xmlns:a16="http://schemas.microsoft.com/office/drawing/2014/main" id="{158100B7-0702-70E1-8141-7EAB1B5C0850}"/>
                </a:ext>
              </a:extLst>
            </p:cNvPr>
            <p:cNvSpPr/>
            <p:nvPr/>
          </p:nvSpPr>
          <p:spPr>
            <a:xfrm>
              <a:off x="4885473" y="4489610"/>
              <a:ext cx="212909" cy="222880"/>
            </a:xfrm>
            <a:custGeom>
              <a:avLst/>
              <a:gdLst/>
              <a:ahLst/>
              <a:cxnLst/>
              <a:rect l="l" t="t" r="r" b="b"/>
              <a:pathLst>
                <a:path w="207031" h="259971">
                  <a:moveTo>
                    <a:pt x="0" y="0"/>
                  </a:moveTo>
                  <a:lnTo>
                    <a:pt x="207031" y="0"/>
                  </a:lnTo>
                  <a:lnTo>
                    <a:pt x="207031" y="259971"/>
                  </a:lnTo>
                  <a:lnTo>
                    <a:pt x="0" y="259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50" name="Freeform 46">
              <a:extLst>
                <a:ext uri="{FF2B5EF4-FFF2-40B4-BE49-F238E27FC236}">
                  <a16:creationId xmlns:a16="http://schemas.microsoft.com/office/drawing/2014/main" id="{D1865B99-9589-7C45-6B5E-73B6C44F9931}"/>
                </a:ext>
              </a:extLst>
            </p:cNvPr>
            <p:cNvSpPr/>
            <p:nvPr/>
          </p:nvSpPr>
          <p:spPr>
            <a:xfrm>
              <a:off x="4936273" y="4237319"/>
              <a:ext cx="135355" cy="171605"/>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grpSp>
          <p:nvGrpSpPr>
            <p:cNvPr id="12" name="Group 11">
              <a:extLst>
                <a:ext uri="{FF2B5EF4-FFF2-40B4-BE49-F238E27FC236}">
                  <a16:creationId xmlns:a16="http://schemas.microsoft.com/office/drawing/2014/main" id="{D16DC286-BB55-8800-222D-A90FBD784B47}"/>
                </a:ext>
              </a:extLst>
            </p:cNvPr>
            <p:cNvGrpSpPr/>
            <p:nvPr/>
          </p:nvGrpSpPr>
          <p:grpSpPr>
            <a:xfrm>
              <a:off x="4656718" y="1041400"/>
              <a:ext cx="2768755" cy="5450821"/>
              <a:chOff x="4656718" y="1041400"/>
              <a:chExt cx="2768755" cy="5450821"/>
            </a:xfrm>
          </p:grpSpPr>
          <p:sp>
            <p:nvSpPr>
              <p:cNvPr id="45" name="TextBox 42">
                <a:extLst>
                  <a:ext uri="{FF2B5EF4-FFF2-40B4-BE49-F238E27FC236}">
                    <a16:creationId xmlns:a16="http://schemas.microsoft.com/office/drawing/2014/main" id="{838E996A-05D0-83E4-611F-F93C8ACE2554}"/>
                  </a:ext>
                </a:extLst>
              </p:cNvPr>
              <p:cNvSpPr txBox="1"/>
              <p:nvPr/>
            </p:nvSpPr>
            <p:spPr>
              <a:xfrm>
                <a:off x="5243850" y="3494524"/>
                <a:ext cx="2029223" cy="1320800"/>
              </a:xfrm>
              <a:prstGeom prst="rect">
                <a:avLst/>
              </a:prstGeom>
            </p:spPr>
            <p:txBody>
              <a:bodyPr lIns="33867" tIns="33867" rIns="33867" bIns="33867" rtlCol="0" anchor="ctr"/>
              <a:lstStyle/>
              <a:p>
                <a:pPr algn="l"/>
                <a:r>
                  <a:rPr lang="en-GB" sz="1867" i="1" dirty="0">
                    <a:solidFill>
                      <a:srgbClr val="000000"/>
                    </a:solidFill>
                    <a:latin typeface="+mj-lt"/>
                    <a:ea typeface="Canva Sans"/>
                    <a:cs typeface="Canva Sans"/>
                    <a:sym typeface="Canva Sans"/>
                  </a:rPr>
                  <a:t>Food</a:t>
                </a:r>
              </a:p>
              <a:p>
                <a:pPr algn="l"/>
                <a:r>
                  <a:rPr lang="en-GB" sz="1867" i="1" dirty="0">
                    <a:solidFill>
                      <a:srgbClr val="000000"/>
                    </a:solidFill>
                    <a:latin typeface="+mj-lt"/>
                    <a:ea typeface="Canva Sans"/>
                    <a:cs typeface="Canva Sans"/>
                    <a:sym typeface="Canva Sans"/>
                  </a:rPr>
                  <a:t>Built Environment</a:t>
                </a:r>
              </a:p>
              <a:p>
                <a:pPr algn="l"/>
                <a:r>
                  <a:rPr lang="en-GB" sz="1867" i="1" dirty="0">
                    <a:solidFill>
                      <a:srgbClr val="000000"/>
                    </a:solidFill>
                    <a:latin typeface="+mj-lt"/>
                    <a:ea typeface="Canva Sans"/>
                    <a:cs typeface="Canva Sans"/>
                    <a:sym typeface="Canva Sans"/>
                  </a:rPr>
                  <a:t>Mobility</a:t>
                </a:r>
              </a:p>
              <a:p>
                <a:pPr algn="l"/>
                <a:r>
                  <a:rPr lang="en-GB" sz="1867" i="1" dirty="0">
                    <a:solidFill>
                      <a:srgbClr val="000000"/>
                    </a:solidFill>
                    <a:latin typeface="+mj-lt"/>
                    <a:ea typeface="Canva Sans"/>
                    <a:cs typeface="Canva Sans"/>
                    <a:sym typeface="Canva Sans"/>
                  </a:rPr>
                  <a:t>Energy</a:t>
                </a:r>
              </a:p>
            </p:txBody>
          </p:sp>
          <p:sp>
            <p:nvSpPr>
              <p:cNvPr id="46" name="Freeform 39">
                <a:extLst>
                  <a:ext uri="{FF2B5EF4-FFF2-40B4-BE49-F238E27FC236}">
                    <a16:creationId xmlns:a16="http://schemas.microsoft.com/office/drawing/2014/main" id="{3D8CAB44-BAE5-79E9-80AF-A367C7645A5E}"/>
                  </a:ext>
                </a:extLst>
              </p:cNvPr>
              <p:cNvSpPr/>
              <p:nvPr/>
            </p:nvSpPr>
            <p:spPr>
              <a:xfrm>
                <a:off x="6057833" y="3287464"/>
                <a:ext cx="178343" cy="178343"/>
              </a:xfrm>
              <a:custGeom>
                <a:avLst/>
                <a:gdLst/>
                <a:ahLst/>
                <a:cxnLst/>
                <a:rect l="l" t="t" r="r" b="b"/>
                <a:pathLst>
                  <a:path w="267515" h="267515">
                    <a:moveTo>
                      <a:pt x="0" y="0"/>
                    </a:moveTo>
                    <a:lnTo>
                      <a:pt x="267515" y="0"/>
                    </a:lnTo>
                    <a:lnTo>
                      <a:pt x="267515" y="267515"/>
                    </a:lnTo>
                    <a:lnTo>
                      <a:pt x="0" y="2675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52" name="TextBox 51">
                <a:extLst>
                  <a:ext uri="{FF2B5EF4-FFF2-40B4-BE49-F238E27FC236}">
                    <a16:creationId xmlns:a16="http://schemas.microsoft.com/office/drawing/2014/main" id="{F95D3DC4-342A-1FFA-8F9C-FD433FFCAEBF}"/>
                  </a:ext>
                </a:extLst>
              </p:cNvPr>
              <p:cNvSpPr txBox="1"/>
              <p:nvPr/>
            </p:nvSpPr>
            <p:spPr>
              <a:xfrm>
                <a:off x="4656718" y="1041400"/>
                <a:ext cx="2768755" cy="1159228"/>
              </a:xfrm>
              <a:prstGeom prst="rect">
                <a:avLst/>
              </a:prstGeom>
              <a:noFill/>
            </p:spPr>
            <p:txBody>
              <a:bodyPr wrap="square" rtlCol="0">
                <a:spAutoFit/>
              </a:bodyPr>
              <a:lstStyle/>
              <a:p>
                <a:pPr algn="ctr"/>
                <a:r>
                  <a:rPr lang="en-GB" sz="2667" i="1" dirty="0"/>
                  <a:t>Policy Focus</a:t>
                </a:r>
              </a:p>
              <a:p>
                <a:pPr algn="ctr"/>
                <a:r>
                  <a:rPr lang="en-GB" sz="2133" i="1" dirty="0"/>
                  <a:t>Resource Intensive Provisioning Systems </a:t>
                </a:r>
              </a:p>
            </p:txBody>
          </p:sp>
          <p:sp>
            <p:nvSpPr>
              <p:cNvPr id="59" name="TextBox 58">
                <a:extLst>
                  <a:ext uri="{FF2B5EF4-FFF2-40B4-BE49-F238E27FC236}">
                    <a16:creationId xmlns:a16="http://schemas.microsoft.com/office/drawing/2014/main" id="{28FD4C54-11ED-18E5-29B4-52433CE6429B}"/>
                  </a:ext>
                </a:extLst>
              </p:cNvPr>
              <p:cNvSpPr txBox="1"/>
              <p:nvPr/>
            </p:nvSpPr>
            <p:spPr>
              <a:xfrm>
                <a:off x="5223162" y="6215222"/>
                <a:ext cx="1338711" cy="276999"/>
              </a:xfrm>
              <a:prstGeom prst="rect">
                <a:avLst/>
              </a:prstGeom>
              <a:noFill/>
            </p:spPr>
            <p:txBody>
              <a:bodyPr wrap="square" rtlCol="0">
                <a:spAutoFit/>
              </a:bodyPr>
              <a:lstStyle/>
              <a:p>
                <a:pPr algn="ctr"/>
                <a:r>
                  <a:rPr lang="en-GB" sz="1200" i="1" dirty="0"/>
                  <a:t>Source: IRP 2024</a:t>
                </a:r>
              </a:p>
            </p:txBody>
          </p:sp>
          <p:sp>
            <p:nvSpPr>
              <p:cNvPr id="68" name="Right Brace 67">
                <a:extLst>
                  <a:ext uri="{FF2B5EF4-FFF2-40B4-BE49-F238E27FC236}">
                    <a16:creationId xmlns:a16="http://schemas.microsoft.com/office/drawing/2014/main" id="{81DCA318-0253-A08E-8563-3FBC6872F38A}"/>
                  </a:ext>
                </a:extLst>
              </p:cNvPr>
              <p:cNvSpPr/>
              <p:nvPr/>
            </p:nvSpPr>
            <p:spPr>
              <a:xfrm>
                <a:off x="6888801" y="3022600"/>
                <a:ext cx="384272" cy="2133600"/>
              </a:xfrm>
              <a:prstGeom prst="rightBrace">
                <a:avLst>
                  <a:gd name="adj1" fmla="val 22210"/>
                  <a:gd name="adj2" fmla="val 50000"/>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grpSp>
      </p:grpSp>
      <p:grpSp>
        <p:nvGrpSpPr>
          <p:cNvPr id="9" name="Group 8">
            <a:extLst>
              <a:ext uri="{FF2B5EF4-FFF2-40B4-BE49-F238E27FC236}">
                <a16:creationId xmlns:a16="http://schemas.microsoft.com/office/drawing/2014/main" id="{3B319134-FDD3-CD9D-8448-575D98ED5838}"/>
              </a:ext>
            </a:extLst>
          </p:cNvPr>
          <p:cNvGrpSpPr/>
          <p:nvPr/>
        </p:nvGrpSpPr>
        <p:grpSpPr>
          <a:xfrm>
            <a:off x="7273073" y="1068705"/>
            <a:ext cx="4328506" cy="5689263"/>
            <a:chOff x="7273073" y="1068705"/>
            <a:chExt cx="4328506" cy="5689263"/>
          </a:xfrm>
        </p:grpSpPr>
        <p:sp>
          <p:nvSpPr>
            <p:cNvPr id="53" name="TextBox 52">
              <a:extLst>
                <a:ext uri="{FF2B5EF4-FFF2-40B4-BE49-F238E27FC236}">
                  <a16:creationId xmlns:a16="http://schemas.microsoft.com/office/drawing/2014/main" id="{237F07DC-575C-02AA-CEE5-65B19DBC8242}"/>
                </a:ext>
              </a:extLst>
            </p:cNvPr>
            <p:cNvSpPr txBox="1"/>
            <p:nvPr/>
          </p:nvSpPr>
          <p:spPr>
            <a:xfrm>
              <a:off x="7831873" y="1068705"/>
              <a:ext cx="2997200" cy="830997"/>
            </a:xfrm>
            <a:prstGeom prst="rect">
              <a:avLst/>
            </a:prstGeom>
            <a:noFill/>
          </p:spPr>
          <p:txBody>
            <a:bodyPr wrap="square" rtlCol="0">
              <a:spAutoFit/>
            </a:bodyPr>
            <a:lstStyle/>
            <a:p>
              <a:pPr algn="ctr"/>
              <a:r>
                <a:rPr lang="en-GB" sz="2667" i="1" dirty="0"/>
                <a:t>How?</a:t>
              </a:r>
            </a:p>
            <a:p>
              <a:pPr algn="ctr"/>
              <a:r>
                <a:rPr lang="en-GB" sz="2133" i="1" dirty="0"/>
                <a:t>System Change Approach </a:t>
              </a:r>
            </a:p>
          </p:txBody>
        </p:sp>
        <p:grpSp>
          <p:nvGrpSpPr>
            <p:cNvPr id="5" name="Group 4">
              <a:extLst>
                <a:ext uri="{FF2B5EF4-FFF2-40B4-BE49-F238E27FC236}">
                  <a16:creationId xmlns:a16="http://schemas.microsoft.com/office/drawing/2014/main" id="{C2F01F6B-9D5E-0E50-1F08-7E5ADED4685C}"/>
                </a:ext>
              </a:extLst>
            </p:cNvPr>
            <p:cNvGrpSpPr/>
            <p:nvPr/>
          </p:nvGrpSpPr>
          <p:grpSpPr>
            <a:xfrm>
              <a:off x="7273073" y="2630924"/>
              <a:ext cx="4328506" cy="4127044"/>
              <a:chOff x="7273073" y="2630924"/>
              <a:chExt cx="4328506" cy="4127044"/>
            </a:xfrm>
          </p:grpSpPr>
          <p:sp>
            <p:nvSpPr>
              <p:cNvPr id="6" name="Freeform 3">
                <a:extLst>
                  <a:ext uri="{FF2B5EF4-FFF2-40B4-BE49-F238E27FC236}">
                    <a16:creationId xmlns:a16="http://schemas.microsoft.com/office/drawing/2014/main" id="{B150C3B5-5BF1-4934-7100-F683EB8CFF94}"/>
                  </a:ext>
                </a:extLst>
              </p:cNvPr>
              <p:cNvSpPr/>
              <p:nvPr/>
            </p:nvSpPr>
            <p:spPr>
              <a:xfrm>
                <a:off x="8852722" y="4367572"/>
                <a:ext cx="138021" cy="173314"/>
              </a:xfrm>
              <a:custGeom>
                <a:avLst/>
                <a:gdLst/>
                <a:ahLst/>
                <a:cxnLst/>
                <a:rect l="l" t="t" r="r" b="b"/>
                <a:pathLst>
                  <a:path w="207031" h="259971">
                    <a:moveTo>
                      <a:pt x="0" y="0"/>
                    </a:moveTo>
                    <a:lnTo>
                      <a:pt x="207031" y="0"/>
                    </a:lnTo>
                    <a:lnTo>
                      <a:pt x="207031" y="259970"/>
                    </a:lnTo>
                    <a:lnTo>
                      <a:pt x="0" y="259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7" name="Freeform 4">
                <a:extLst>
                  <a:ext uri="{FF2B5EF4-FFF2-40B4-BE49-F238E27FC236}">
                    <a16:creationId xmlns:a16="http://schemas.microsoft.com/office/drawing/2014/main" id="{B5735F13-9FC4-035A-65B6-7B9BB15D8650}"/>
                  </a:ext>
                </a:extLst>
              </p:cNvPr>
              <p:cNvSpPr/>
              <p:nvPr/>
            </p:nvSpPr>
            <p:spPr>
              <a:xfrm>
                <a:off x="9707636" y="4094184"/>
                <a:ext cx="138021" cy="173314"/>
              </a:xfrm>
              <a:custGeom>
                <a:avLst/>
                <a:gdLst/>
                <a:ahLst/>
                <a:cxnLst/>
                <a:rect l="l" t="t" r="r" b="b"/>
                <a:pathLst>
                  <a:path w="207031" h="259971">
                    <a:moveTo>
                      <a:pt x="0" y="0"/>
                    </a:moveTo>
                    <a:lnTo>
                      <a:pt x="207031" y="0"/>
                    </a:lnTo>
                    <a:lnTo>
                      <a:pt x="207031" y="259970"/>
                    </a:lnTo>
                    <a:lnTo>
                      <a:pt x="0" y="259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8" name="Freeform 5">
                <a:extLst>
                  <a:ext uri="{FF2B5EF4-FFF2-40B4-BE49-F238E27FC236}">
                    <a16:creationId xmlns:a16="http://schemas.microsoft.com/office/drawing/2014/main" id="{5E790146-3220-F676-31DC-1012BF9E01A9}"/>
                  </a:ext>
                </a:extLst>
              </p:cNvPr>
              <p:cNvSpPr/>
              <p:nvPr/>
            </p:nvSpPr>
            <p:spPr>
              <a:xfrm>
                <a:off x="9263772" y="4007526"/>
                <a:ext cx="138021" cy="173314"/>
              </a:xfrm>
              <a:custGeom>
                <a:avLst/>
                <a:gdLst/>
                <a:ahLst/>
                <a:cxnLst/>
                <a:rect l="l" t="t" r="r" b="b"/>
                <a:pathLst>
                  <a:path w="207031" h="259971">
                    <a:moveTo>
                      <a:pt x="0" y="0"/>
                    </a:moveTo>
                    <a:lnTo>
                      <a:pt x="207031" y="0"/>
                    </a:lnTo>
                    <a:lnTo>
                      <a:pt x="207031" y="259971"/>
                    </a:lnTo>
                    <a:lnTo>
                      <a:pt x="0" y="259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0" name="Freeform 7">
                <a:extLst>
                  <a:ext uri="{FF2B5EF4-FFF2-40B4-BE49-F238E27FC236}">
                    <a16:creationId xmlns:a16="http://schemas.microsoft.com/office/drawing/2014/main" id="{E7C30064-73BF-C592-4D3C-81C25CFB693B}"/>
                  </a:ext>
                </a:extLst>
              </p:cNvPr>
              <p:cNvSpPr/>
              <p:nvPr/>
            </p:nvSpPr>
            <p:spPr>
              <a:xfrm>
                <a:off x="9434261" y="4540885"/>
                <a:ext cx="135355" cy="171605"/>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11" name="Freeform 8">
                <a:extLst>
                  <a:ext uri="{FF2B5EF4-FFF2-40B4-BE49-F238E27FC236}">
                    <a16:creationId xmlns:a16="http://schemas.microsoft.com/office/drawing/2014/main" id="{B002F62C-8396-182D-FD7E-7572850BDF73}"/>
                  </a:ext>
                </a:extLst>
              </p:cNvPr>
              <p:cNvSpPr/>
              <p:nvPr/>
            </p:nvSpPr>
            <p:spPr>
              <a:xfrm>
                <a:off x="9982019" y="4180840"/>
                <a:ext cx="135355" cy="171605"/>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14" name="Freeform 9">
                <a:extLst>
                  <a:ext uri="{FF2B5EF4-FFF2-40B4-BE49-F238E27FC236}">
                    <a16:creationId xmlns:a16="http://schemas.microsoft.com/office/drawing/2014/main" id="{182C106B-244D-12AF-3505-2905236D0303}"/>
                  </a:ext>
                </a:extLst>
              </p:cNvPr>
              <p:cNvSpPr/>
              <p:nvPr/>
            </p:nvSpPr>
            <p:spPr>
              <a:xfrm>
                <a:off x="8559619" y="3922578"/>
                <a:ext cx="135355" cy="171605"/>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17" name="Freeform 12">
                <a:extLst>
                  <a:ext uri="{FF2B5EF4-FFF2-40B4-BE49-F238E27FC236}">
                    <a16:creationId xmlns:a16="http://schemas.microsoft.com/office/drawing/2014/main" id="{F235347A-6135-3993-D74E-CC1DA2A44B22}"/>
                  </a:ext>
                </a:extLst>
              </p:cNvPr>
              <p:cNvSpPr/>
              <p:nvPr/>
            </p:nvSpPr>
            <p:spPr>
              <a:xfrm>
                <a:off x="9135526" y="4285651"/>
                <a:ext cx="128246" cy="133589"/>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18" name="Freeform 13">
                <a:extLst>
                  <a:ext uri="{FF2B5EF4-FFF2-40B4-BE49-F238E27FC236}">
                    <a16:creationId xmlns:a16="http://schemas.microsoft.com/office/drawing/2014/main" id="{93FAF84C-5F1D-65FB-B138-244C636CE82C}"/>
                  </a:ext>
                </a:extLst>
              </p:cNvPr>
              <p:cNvSpPr/>
              <p:nvPr/>
            </p:nvSpPr>
            <p:spPr>
              <a:xfrm>
                <a:off x="9717411" y="4367572"/>
                <a:ext cx="128246" cy="133589"/>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21" name="Freeform 16">
                <a:extLst>
                  <a:ext uri="{FF2B5EF4-FFF2-40B4-BE49-F238E27FC236}">
                    <a16:creationId xmlns:a16="http://schemas.microsoft.com/office/drawing/2014/main" id="{A7F0AEC9-0AE8-0CA6-5470-309772276015}"/>
                  </a:ext>
                </a:extLst>
              </p:cNvPr>
              <p:cNvSpPr/>
              <p:nvPr/>
            </p:nvSpPr>
            <p:spPr>
              <a:xfrm>
                <a:off x="8524028" y="4470846"/>
                <a:ext cx="206537" cy="155842"/>
              </a:xfrm>
              <a:custGeom>
                <a:avLst/>
                <a:gdLst/>
                <a:ahLst/>
                <a:cxnLst/>
                <a:rect l="l" t="t" r="r" b="b"/>
                <a:pathLst>
                  <a:path w="309806" h="233763">
                    <a:moveTo>
                      <a:pt x="0" y="0"/>
                    </a:moveTo>
                    <a:lnTo>
                      <a:pt x="309807" y="0"/>
                    </a:lnTo>
                    <a:lnTo>
                      <a:pt x="309807" y="233763"/>
                    </a:lnTo>
                    <a:lnTo>
                      <a:pt x="0" y="2337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22" name="Freeform 17">
                <a:extLst>
                  <a:ext uri="{FF2B5EF4-FFF2-40B4-BE49-F238E27FC236}">
                    <a16:creationId xmlns:a16="http://schemas.microsoft.com/office/drawing/2014/main" id="{85BCE480-B9BA-A4D8-D4CC-0C76F7F73CCF}"/>
                  </a:ext>
                </a:extLst>
              </p:cNvPr>
              <p:cNvSpPr/>
              <p:nvPr/>
            </p:nvSpPr>
            <p:spPr>
              <a:xfrm>
                <a:off x="9966307" y="4419240"/>
                <a:ext cx="196173" cy="148021"/>
              </a:xfrm>
              <a:custGeom>
                <a:avLst/>
                <a:gdLst/>
                <a:ahLst/>
                <a:cxnLst/>
                <a:rect l="l" t="t" r="r" b="b"/>
                <a:pathLst>
                  <a:path w="294259" h="222032">
                    <a:moveTo>
                      <a:pt x="0" y="0"/>
                    </a:moveTo>
                    <a:lnTo>
                      <a:pt x="294260" y="0"/>
                    </a:lnTo>
                    <a:lnTo>
                      <a:pt x="294260" y="222032"/>
                    </a:lnTo>
                    <a:lnTo>
                      <a:pt x="0" y="2220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23" name="Freeform 18">
                <a:extLst>
                  <a:ext uri="{FF2B5EF4-FFF2-40B4-BE49-F238E27FC236}">
                    <a16:creationId xmlns:a16="http://schemas.microsoft.com/office/drawing/2014/main" id="{98596215-DDC2-C11B-F517-6BBD6E0A0C84}"/>
                  </a:ext>
                </a:extLst>
              </p:cNvPr>
              <p:cNvSpPr/>
              <p:nvPr/>
            </p:nvSpPr>
            <p:spPr>
              <a:xfrm>
                <a:off x="8852722" y="4645696"/>
                <a:ext cx="128246" cy="133589"/>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25" name="Freeform 20">
                <a:extLst>
                  <a:ext uri="{FF2B5EF4-FFF2-40B4-BE49-F238E27FC236}">
                    <a16:creationId xmlns:a16="http://schemas.microsoft.com/office/drawing/2014/main" id="{FE95EE27-70B9-DF9D-F02D-97351A183E3A}"/>
                  </a:ext>
                </a:extLst>
              </p:cNvPr>
              <p:cNvSpPr/>
              <p:nvPr/>
            </p:nvSpPr>
            <p:spPr>
              <a:xfrm>
                <a:off x="8818432" y="4093738"/>
                <a:ext cx="206601" cy="174206"/>
              </a:xfrm>
              <a:custGeom>
                <a:avLst/>
                <a:gdLst/>
                <a:ahLst/>
                <a:cxnLst/>
                <a:rect l="l" t="t" r="r" b="b"/>
                <a:pathLst>
                  <a:path w="309901" h="261309">
                    <a:moveTo>
                      <a:pt x="0" y="0"/>
                    </a:moveTo>
                    <a:lnTo>
                      <a:pt x="309901" y="0"/>
                    </a:lnTo>
                    <a:lnTo>
                      <a:pt x="309901" y="261308"/>
                    </a:lnTo>
                    <a:lnTo>
                      <a:pt x="0" y="26130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sz="1200"/>
              </a:p>
            </p:txBody>
          </p:sp>
          <p:sp>
            <p:nvSpPr>
              <p:cNvPr id="26" name="Freeform 21">
                <a:extLst>
                  <a:ext uri="{FF2B5EF4-FFF2-40B4-BE49-F238E27FC236}">
                    <a16:creationId xmlns:a16="http://schemas.microsoft.com/office/drawing/2014/main" id="{FC46DCCD-334B-6B4D-2814-7C9F00493485}"/>
                  </a:ext>
                </a:extLst>
              </p:cNvPr>
              <p:cNvSpPr/>
              <p:nvPr/>
            </p:nvSpPr>
            <p:spPr>
              <a:xfrm>
                <a:off x="9673346" y="4645696"/>
                <a:ext cx="206601" cy="174206"/>
              </a:xfrm>
              <a:custGeom>
                <a:avLst/>
                <a:gdLst/>
                <a:ahLst/>
                <a:cxnLst/>
                <a:rect l="l" t="t" r="r" b="b"/>
                <a:pathLst>
                  <a:path w="309901" h="261309">
                    <a:moveTo>
                      <a:pt x="0" y="0"/>
                    </a:moveTo>
                    <a:lnTo>
                      <a:pt x="309901" y="0"/>
                    </a:lnTo>
                    <a:lnTo>
                      <a:pt x="309901" y="261309"/>
                    </a:lnTo>
                    <a:lnTo>
                      <a:pt x="0" y="2613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sz="1200"/>
              </a:p>
            </p:txBody>
          </p:sp>
          <p:sp>
            <p:nvSpPr>
              <p:cNvPr id="30" name="Freeform 23">
                <a:extLst>
                  <a:ext uri="{FF2B5EF4-FFF2-40B4-BE49-F238E27FC236}">
                    <a16:creationId xmlns:a16="http://schemas.microsoft.com/office/drawing/2014/main" id="{E340A5C0-7A99-9257-DE60-82611C9AE034}"/>
                  </a:ext>
                </a:extLst>
              </p:cNvPr>
              <p:cNvSpPr/>
              <p:nvPr/>
            </p:nvSpPr>
            <p:spPr>
              <a:xfrm>
                <a:off x="9147721" y="4527190"/>
                <a:ext cx="159876" cy="160478"/>
              </a:xfrm>
              <a:custGeom>
                <a:avLst/>
                <a:gdLst/>
                <a:ahLst/>
                <a:cxnLst/>
                <a:rect l="l" t="t" r="r" b="b"/>
                <a:pathLst>
                  <a:path w="239814" h="240717">
                    <a:moveTo>
                      <a:pt x="0" y="0"/>
                    </a:moveTo>
                    <a:lnTo>
                      <a:pt x="239814" y="0"/>
                    </a:lnTo>
                    <a:lnTo>
                      <a:pt x="239814" y="240717"/>
                    </a:lnTo>
                    <a:lnTo>
                      <a:pt x="0" y="2407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sp>
            <p:nvSpPr>
              <p:cNvPr id="36" name="Freeform 24">
                <a:extLst>
                  <a:ext uri="{FF2B5EF4-FFF2-40B4-BE49-F238E27FC236}">
                    <a16:creationId xmlns:a16="http://schemas.microsoft.com/office/drawing/2014/main" id="{F775201B-F4EA-3438-214A-DBBF5BB0C5A4}"/>
                  </a:ext>
                </a:extLst>
              </p:cNvPr>
              <p:cNvSpPr/>
              <p:nvPr/>
            </p:nvSpPr>
            <p:spPr>
              <a:xfrm>
                <a:off x="9411253" y="4779285"/>
                <a:ext cx="181371" cy="182054"/>
              </a:xfrm>
              <a:custGeom>
                <a:avLst/>
                <a:gdLst/>
                <a:ahLst/>
                <a:cxnLst/>
                <a:rect l="l" t="t" r="r" b="b"/>
                <a:pathLst>
                  <a:path w="272057" h="273081">
                    <a:moveTo>
                      <a:pt x="0" y="0"/>
                    </a:moveTo>
                    <a:lnTo>
                      <a:pt x="272057" y="0"/>
                    </a:lnTo>
                    <a:lnTo>
                      <a:pt x="272057" y="273082"/>
                    </a:lnTo>
                    <a:lnTo>
                      <a:pt x="0" y="2730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sp>
            <p:nvSpPr>
              <p:cNvPr id="39" name="Freeform 27">
                <a:extLst>
                  <a:ext uri="{FF2B5EF4-FFF2-40B4-BE49-F238E27FC236}">
                    <a16:creationId xmlns:a16="http://schemas.microsoft.com/office/drawing/2014/main" id="{85953208-2D18-FB9A-C91E-E6C54F20998C}"/>
                  </a:ext>
                </a:extLst>
              </p:cNvPr>
              <p:cNvSpPr/>
              <p:nvPr/>
            </p:nvSpPr>
            <p:spPr>
              <a:xfrm>
                <a:off x="9129255" y="4840069"/>
                <a:ext cx="178343" cy="178343"/>
              </a:xfrm>
              <a:custGeom>
                <a:avLst/>
                <a:gdLst/>
                <a:ahLst/>
                <a:cxnLst/>
                <a:rect l="l" t="t" r="r" b="b"/>
                <a:pathLst>
                  <a:path w="267515" h="267515">
                    <a:moveTo>
                      <a:pt x="0" y="0"/>
                    </a:moveTo>
                    <a:lnTo>
                      <a:pt x="267515" y="0"/>
                    </a:lnTo>
                    <a:lnTo>
                      <a:pt x="267515" y="267515"/>
                    </a:lnTo>
                    <a:lnTo>
                      <a:pt x="0" y="2675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40" name="Freeform 28">
                <a:extLst>
                  <a:ext uri="{FF2B5EF4-FFF2-40B4-BE49-F238E27FC236}">
                    <a16:creationId xmlns:a16="http://schemas.microsoft.com/office/drawing/2014/main" id="{9CCC7779-CD9A-9643-971C-51A68897D484}"/>
                  </a:ext>
                </a:extLst>
              </p:cNvPr>
              <p:cNvSpPr/>
              <p:nvPr/>
            </p:nvSpPr>
            <p:spPr>
              <a:xfrm>
                <a:off x="8524028" y="4204594"/>
                <a:ext cx="206537" cy="155842"/>
              </a:xfrm>
              <a:custGeom>
                <a:avLst/>
                <a:gdLst/>
                <a:ahLst/>
                <a:cxnLst/>
                <a:rect l="l" t="t" r="r" b="b"/>
                <a:pathLst>
                  <a:path w="309806" h="233763">
                    <a:moveTo>
                      <a:pt x="0" y="0"/>
                    </a:moveTo>
                    <a:lnTo>
                      <a:pt x="309807" y="0"/>
                    </a:lnTo>
                    <a:lnTo>
                      <a:pt x="309807" y="233763"/>
                    </a:lnTo>
                    <a:lnTo>
                      <a:pt x="0" y="2337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41" name="Freeform 29">
                <a:extLst>
                  <a:ext uri="{FF2B5EF4-FFF2-40B4-BE49-F238E27FC236}">
                    <a16:creationId xmlns:a16="http://schemas.microsoft.com/office/drawing/2014/main" id="{F98D1B14-FD18-FD85-9408-8CD2DA8ED73F}"/>
                  </a:ext>
                </a:extLst>
              </p:cNvPr>
              <p:cNvSpPr/>
              <p:nvPr/>
            </p:nvSpPr>
            <p:spPr>
              <a:xfrm>
                <a:off x="9434260" y="4258762"/>
                <a:ext cx="159876" cy="160478"/>
              </a:xfrm>
              <a:custGeom>
                <a:avLst/>
                <a:gdLst/>
                <a:ahLst/>
                <a:cxnLst/>
                <a:rect l="l" t="t" r="r" b="b"/>
                <a:pathLst>
                  <a:path w="239814" h="240717">
                    <a:moveTo>
                      <a:pt x="0" y="0"/>
                    </a:moveTo>
                    <a:lnTo>
                      <a:pt x="239814" y="0"/>
                    </a:lnTo>
                    <a:lnTo>
                      <a:pt x="239814" y="240717"/>
                    </a:lnTo>
                    <a:lnTo>
                      <a:pt x="0" y="2407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sp>
            <p:nvSpPr>
              <p:cNvPr id="54" name="TextBox 53">
                <a:extLst>
                  <a:ext uri="{FF2B5EF4-FFF2-40B4-BE49-F238E27FC236}">
                    <a16:creationId xmlns:a16="http://schemas.microsoft.com/office/drawing/2014/main" id="{57FA9090-5F28-67C5-2306-C44C75513129}"/>
                  </a:ext>
                </a:extLst>
              </p:cNvPr>
              <p:cNvSpPr txBox="1"/>
              <p:nvPr/>
            </p:nvSpPr>
            <p:spPr>
              <a:xfrm>
                <a:off x="7273073" y="5107384"/>
                <a:ext cx="1747635" cy="297454"/>
              </a:xfrm>
              <a:prstGeom prst="rect">
                <a:avLst/>
              </a:prstGeom>
              <a:noFill/>
            </p:spPr>
            <p:txBody>
              <a:bodyPr wrap="square" rtlCol="0">
                <a:spAutoFit/>
              </a:bodyPr>
              <a:lstStyle/>
              <a:p>
                <a:pPr algn="ctr"/>
                <a:r>
                  <a:rPr lang="en-GB" sz="1333" i="1" dirty="0"/>
                  <a:t>Defence and Security</a:t>
                </a:r>
              </a:p>
            </p:txBody>
          </p:sp>
          <p:sp>
            <p:nvSpPr>
              <p:cNvPr id="56" name="TextBox 55">
                <a:extLst>
                  <a:ext uri="{FF2B5EF4-FFF2-40B4-BE49-F238E27FC236}">
                    <a16:creationId xmlns:a16="http://schemas.microsoft.com/office/drawing/2014/main" id="{383FF161-8948-8F63-3BBC-585FCDA29701}"/>
                  </a:ext>
                </a:extLst>
              </p:cNvPr>
              <p:cNvSpPr txBox="1"/>
              <p:nvPr/>
            </p:nvSpPr>
            <p:spPr>
              <a:xfrm>
                <a:off x="9691038" y="5054600"/>
                <a:ext cx="1747635" cy="502573"/>
              </a:xfrm>
              <a:prstGeom prst="rect">
                <a:avLst/>
              </a:prstGeom>
              <a:noFill/>
            </p:spPr>
            <p:txBody>
              <a:bodyPr wrap="square" rtlCol="0">
                <a:spAutoFit/>
              </a:bodyPr>
              <a:lstStyle/>
              <a:p>
                <a:pPr algn="ctr"/>
                <a:r>
                  <a:rPr lang="en-GB" sz="1333" i="1" dirty="0"/>
                  <a:t>Sustainable Prosperity and Competitiveness</a:t>
                </a:r>
              </a:p>
            </p:txBody>
          </p:sp>
          <p:sp>
            <p:nvSpPr>
              <p:cNvPr id="57" name="TextBox 56">
                <a:extLst>
                  <a:ext uri="{FF2B5EF4-FFF2-40B4-BE49-F238E27FC236}">
                    <a16:creationId xmlns:a16="http://schemas.microsoft.com/office/drawing/2014/main" id="{73C132EA-828F-942A-7B7F-42F6F532A7C5}"/>
                  </a:ext>
                </a:extLst>
              </p:cNvPr>
              <p:cNvSpPr txBox="1"/>
              <p:nvPr/>
            </p:nvSpPr>
            <p:spPr>
              <a:xfrm>
                <a:off x="7323873" y="2732524"/>
                <a:ext cx="1747635" cy="502573"/>
              </a:xfrm>
              <a:prstGeom prst="rect">
                <a:avLst/>
              </a:prstGeom>
              <a:noFill/>
            </p:spPr>
            <p:txBody>
              <a:bodyPr wrap="square" rtlCol="0">
                <a:spAutoFit/>
              </a:bodyPr>
              <a:lstStyle/>
              <a:p>
                <a:pPr algn="ctr"/>
                <a:r>
                  <a:rPr lang="en-GB" sz="1333" i="1" dirty="0"/>
                  <a:t>Democracy and Social Fairness</a:t>
                </a:r>
              </a:p>
            </p:txBody>
          </p:sp>
          <p:sp>
            <p:nvSpPr>
              <p:cNvPr id="58" name="TextBox 57">
                <a:extLst>
                  <a:ext uri="{FF2B5EF4-FFF2-40B4-BE49-F238E27FC236}">
                    <a16:creationId xmlns:a16="http://schemas.microsoft.com/office/drawing/2014/main" id="{B64D3CD4-8A76-0C57-2BD8-12E96F7B8033}"/>
                  </a:ext>
                </a:extLst>
              </p:cNvPr>
              <p:cNvSpPr txBox="1"/>
              <p:nvPr/>
            </p:nvSpPr>
            <p:spPr>
              <a:xfrm>
                <a:off x="9681108" y="2630924"/>
                <a:ext cx="1920471" cy="502573"/>
              </a:xfrm>
              <a:prstGeom prst="rect">
                <a:avLst/>
              </a:prstGeom>
              <a:noFill/>
            </p:spPr>
            <p:txBody>
              <a:bodyPr wrap="square" rtlCol="0">
                <a:spAutoFit/>
              </a:bodyPr>
              <a:lstStyle/>
              <a:p>
                <a:pPr algn="ctr"/>
                <a:r>
                  <a:rPr lang="en-GB" sz="1333" i="1" dirty="0"/>
                  <a:t>Leading in the World and Delivering in Europe</a:t>
                </a:r>
              </a:p>
            </p:txBody>
          </p:sp>
          <p:sp>
            <p:nvSpPr>
              <p:cNvPr id="67" name="TextBox 66">
                <a:extLst>
                  <a:ext uri="{FF2B5EF4-FFF2-40B4-BE49-F238E27FC236}">
                    <a16:creationId xmlns:a16="http://schemas.microsoft.com/office/drawing/2014/main" id="{2A6C1A9A-F892-8EB1-0883-3AECE26A570D}"/>
                  </a:ext>
                </a:extLst>
              </p:cNvPr>
              <p:cNvSpPr txBox="1"/>
              <p:nvPr/>
            </p:nvSpPr>
            <p:spPr>
              <a:xfrm>
                <a:off x="7865759" y="6111637"/>
                <a:ext cx="2983749" cy="646331"/>
              </a:xfrm>
              <a:prstGeom prst="rect">
                <a:avLst/>
              </a:prstGeom>
              <a:noFill/>
            </p:spPr>
            <p:txBody>
              <a:bodyPr wrap="square" rtlCol="0">
                <a:spAutoFit/>
              </a:bodyPr>
              <a:lstStyle/>
              <a:p>
                <a:pPr algn="ctr"/>
                <a:r>
                  <a:rPr lang="en-GB" sz="1200" i="1" dirty="0"/>
                  <a:t>Source: Europe’s Choice, Political Guidelines for the next European Commission 2024-2029</a:t>
                </a:r>
              </a:p>
            </p:txBody>
          </p:sp>
          <p:grpSp>
            <p:nvGrpSpPr>
              <p:cNvPr id="69" name="Group 68">
                <a:extLst>
                  <a:ext uri="{FF2B5EF4-FFF2-40B4-BE49-F238E27FC236}">
                    <a16:creationId xmlns:a16="http://schemas.microsoft.com/office/drawing/2014/main" id="{45F556F4-522F-D764-81BE-CA946F013A46}"/>
                  </a:ext>
                </a:extLst>
              </p:cNvPr>
              <p:cNvGrpSpPr/>
              <p:nvPr/>
            </p:nvGrpSpPr>
            <p:grpSpPr>
              <a:xfrm>
                <a:off x="8157108" y="2783324"/>
                <a:ext cx="2336800" cy="2641600"/>
                <a:chOff x="11277601" y="3086100"/>
                <a:chExt cx="3505200" cy="3962400"/>
              </a:xfrm>
            </p:grpSpPr>
            <p:sp>
              <p:nvSpPr>
                <p:cNvPr id="70" name="Freeform 2">
                  <a:extLst>
                    <a:ext uri="{FF2B5EF4-FFF2-40B4-BE49-F238E27FC236}">
                      <a16:creationId xmlns:a16="http://schemas.microsoft.com/office/drawing/2014/main" id="{99133E33-8458-35C5-DA0C-BA04BD0B4A72}"/>
                    </a:ext>
                  </a:extLst>
                </p:cNvPr>
                <p:cNvSpPr/>
                <p:nvPr/>
              </p:nvSpPr>
              <p:spPr>
                <a:xfrm>
                  <a:off x="11277601" y="3086100"/>
                  <a:ext cx="3505200" cy="3962400"/>
                </a:xfrm>
                <a:custGeom>
                  <a:avLst/>
                  <a:gdLst/>
                  <a:ahLst/>
                  <a:cxnLst/>
                  <a:rect l="l" t="t" r="r" b="b"/>
                  <a:pathLst>
                    <a:path w="2660073" h="2926080">
                      <a:moveTo>
                        <a:pt x="0" y="0"/>
                      </a:moveTo>
                      <a:lnTo>
                        <a:pt x="2660073" y="0"/>
                      </a:lnTo>
                      <a:lnTo>
                        <a:pt x="2660073" y="2926080"/>
                      </a:lnTo>
                      <a:lnTo>
                        <a:pt x="0" y="292608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sz="1200" dirty="0"/>
                </a:p>
              </p:txBody>
            </p:sp>
            <p:sp>
              <p:nvSpPr>
                <p:cNvPr id="71" name="Freeform 3">
                  <a:extLst>
                    <a:ext uri="{FF2B5EF4-FFF2-40B4-BE49-F238E27FC236}">
                      <a16:creationId xmlns:a16="http://schemas.microsoft.com/office/drawing/2014/main" id="{855ED66D-2DE7-1327-683F-3CC3FE9C61E1}"/>
                    </a:ext>
                  </a:extLst>
                </p:cNvPr>
                <p:cNvSpPr/>
                <p:nvPr/>
              </p:nvSpPr>
              <p:spPr>
                <a:xfrm>
                  <a:off x="12101786" y="5447552"/>
                  <a:ext cx="242614" cy="305548"/>
                </a:xfrm>
                <a:custGeom>
                  <a:avLst/>
                  <a:gdLst/>
                  <a:ahLst/>
                  <a:cxnLst/>
                  <a:rect l="l" t="t" r="r" b="b"/>
                  <a:pathLst>
                    <a:path w="207031" h="259971">
                      <a:moveTo>
                        <a:pt x="0" y="0"/>
                      </a:moveTo>
                      <a:lnTo>
                        <a:pt x="207031" y="0"/>
                      </a:lnTo>
                      <a:lnTo>
                        <a:pt x="207031" y="259970"/>
                      </a:lnTo>
                      <a:lnTo>
                        <a:pt x="0" y="259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72" name="Freeform 4">
                  <a:extLst>
                    <a:ext uri="{FF2B5EF4-FFF2-40B4-BE49-F238E27FC236}">
                      <a16:creationId xmlns:a16="http://schemas.microsoft.com/office/drawing/2014/main" id="{30B48B78-2700-FB5F-7668-E9D3A3C9E27A}"/>
                    </a:ext>
                  </a:extLst>
                </p:cNvPr>
                <p:cNvSpPr/>
                <p:nvPr/>
              </p:nvSpPr>
              <p:spPr>
                <a:xfrm>
                  <a:off x="13778186" y="4838700"/>
                  <a:ext cx="242614" cy="305548"/>
                </a:xfrm>
                <a:custGeom>
                  <a:avLst/>
                  <a:gdLst/>
                  <a:ahLst/>
                  <a:cxnLst/>
                  <a:rect l="l" t="t" r="r" b="b"/>
                  <a:pathLst>
                    <a:path w="207031" h="259971">
                      <a:moveTo>
                        <a:pt x="0" y="0"/>
                      </a:moveTo>
                      <a:lnTo>
                        <a:pt x="207031" y="0"/>
                      </a:lnTo>
                      <a:lnTo>
                        <a:pt x="207031" y="259970"/>
                      </a:lnTo>
                      <a:lnTo>
                        <a:pt x="0" y="259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73" name="Freeform 5">
                  <a:extLst>
                    <a:ext uri="{FF2B5EF4-FFF2-40B4-BE49-F238E27FC236}">
                      <a16:creationId xmlns:a16="http://schemas.microsoft.com/office/drawing/2014/main" id="{455CF880-3FA8-33E4-D980-EA301507FFC5}"/>
                    </a:ext>
                  </a:extLst>
                </p:cNvPr>
                <p:cNvSpPr/>
                <p:nvPr/>
              </p:nvSpPr>
              <p:spPr>
                <a:xfrm>
                  <a:off x="12877800" y="4762500"/>
                  <a:ext cx="242614" cy="305548"/>
                </a:xfrm>
                <a:custGeom>
                  <a:avLst/>
                  <a:gdLst/>
                  <a:ahLst/>
                  <a:cxnLst/>
                  <a:rect l="l" t="t" r="r" b="b"/>
                  <a:pathLst>
                    <a:path w="207031" h="259971">
                      <a:moveTo>
                        <a:pt x="0" y="0"/>
                      </a:moveTo>
                      <a:lnTo>
                        <a:pt x="207031" y="0"/>
                      </a:lnTo>
                      <a:lnTo>
                        <a:pt x="207031" y="259971"/>
                      </a:lnTo>
                      <a:lnTo>
                        <a:pt x="0" y="259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74" name="Freeform 6">
                  <a:extLst>
                    <a:ext uri="{FF2B5EF4-FFF2-40B4-BE49-F238E27FC236}">
                      <a16:creationId xmlns:a16="http://schemas.microsoft.com/office/drawing/2014/main" id="{CD1BBEDE-4B89-F166-6F4C-682E102251F8}"/>
                    </a:ext>
                  </a:extLst>
                </p:cNvPr>
                <p:cNvSpPr/>
                <p:nvPr/>
              </p:nvSpPr>
              <p:spPr>
                <a:xfrm>
                  <a:off x="13473386" y="3694952"/>
                  <a:ext cx="242614" cy="305548"/>
                </a:xfrm>
                <a:custGeom>
                  <a:avLst/>
                  <a:gdLst/>
                  <a:ahLst/>
                  <a:cxnLst/>
                  <a:rect l="l" t="t" r="r" b="b"/>
                  <a:pathLst>
                    <a:path w="207031" h="259971">
                      <a:moveTo>
                        <a:pt x="0" y="0"/>
                      </a:moveTo>
                      <a:lnTo>
                        <a:pt x="207031" y="0"/>
                      </a:lnTo>
                      <a:lnTo>
                        <a:pt x="207031" y="259970"/>
                      </a:lnTo>
                      <a:lnTo>
                        <a:pt x="0" y="259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75" name="Freeform 7">
                  <a:extLst>
                    <a:ext uri="{FF2B5EF4-FFF2-40B4-BE49-F238E27FC236}">
                      <a16:creationId xmlns:a16="http://schemas.microsoft.com/office/drawing/2014/main" id="{2DD67953-2D6C-66F8-CB5E-16298D2E0F26}"/>
                    </a:ext>
                  </a:extLst>
                </p:cNvPr>
                <p:cNvSpPr/>
                <p:nvPr/>
              </p:nvSpPr>
              <p:spPr>
                <a:xfrm>
                  <a:off x="13249471" y="5831564"/>
                  <a:ext cx="237929" cy="302536"/>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76" name="Freeform 8">
                  <a:extLst>
                    <a:ext uri="{FF2B5EF4-FFF2-40B4-BE49-F238E27FC236}">
                      <a16:creationId xmlns:a16="http://schemas.microsoft.com/office/drawing/2014/main" id="{9858B932-9FE7-1181-316E-3213C639FEA6}"/>
                    </a:ext>
                  </a:extLst>
                </p:cNvPr>
                <p:cNvSpPr/>
                <p:nvPr/>
              </p:nvSpPr>
              <p:spPr>
                <a:xfrm>
                  <a:off x="14316271" y="5069564"/>
                  <a:ext cx="237929" cy="302536"/>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77" name="Freeform 9">
                  <a:extLst>
                    <a:ext uri="{FF2B5EF4-FFF2-40B4-BE49-F238E27FC236}">
                      <a16:creationId xmlns:a16="http://schemas.microsoft.com/office/drawing/2014/main" id="{72A7C931-84FE-579E-FB8D-BD0849BF2DF4}"/>
                    </a:ext>
                  </a:extLst>
                </p:cNvPr>
                <p:cNvSpPr/>
                <p:nvPr/>
              </p:nvSpPr>
              <p:spPr>
                <a:xfrm>
                  <a:off x="11506200" y="4610100"/>
                  <a:ext cx="237929" cy="302536"/>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200"/>
                </a:p>
              </p:txBody>
            </p:sp>
            <p:sp>
              <p:nvSpPr>
                <p:cNvPr id="78" name="Freeform 10">
                  <a:extLst>
                    <a:ext uri="{FF2B5EF4-FFF2-40B4-BE49-F238E27FC236}">
                      <a16:creationId xmlns:a16="http://schemas.microsoft.com/office/drawing/2014/main" id="{FC319BA8-531F-F479-DDAC-86A0802152C4}"/>
                    </a:ext>
                  </a:extLst>
                </p:cNvPr>
                <p:cNvSpPr/>
                <p:nvPr/>
              </p:nvSpPr>
              <p:spPr>
                <a:xfrm>
                  <a:off x="14020800" y="4002764"/>
                  <a:ext cx="237929" cy="302536"/>
                </a:xfrm>
                <a:custGeom>
                  <a:avLst/>
                  <a:gdLst/>
                  <a:ahLst/>
                  <a:cxnLst/>
                  <a:rect l="l" t="t" r="r" b="b"/>
                  <a:pathLst>
                    <a:path w="203033" h="257408">
                      <a:moveTo>
                        <a:pt x="0" y="0"/>
                      </a:moveTo>
                      <a:lnTo>
                        <a:pt x="203033" y="0"/>
                      </a:lnTo>
                      <a:lnTo>
                        <a:pt x="203033" y="257408"/>
                      </a:lnTo>
                      <a:lnTo>
                        <a:pt x="0" y="2574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79" name="Freeform 11">
                  <a:extLst>
                    <a:ext uri="{FF2B5EF4-FFF2-40B4-BE49-F238E27FC236}">
                      <a16:creationId xmlns:a16="http://schemas.microsoft.com/office/drawing/2014/main" id="{C3EF51F1-E35F-497D-AA28-060ACE2AEB8B}"/>
                    </a:ext>
                  </a:extLst>
                </p:cNvPr>
                <p:cNvSpPr/>
                <p:nvPr/>
              </p:nvSpPr>
              <p:spPr>
                <a:xfrm>
                  <a:off x="12344400" y="4457700"/>
                  <a:ext cx="225432" cy="235514"/>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80" name="Freeform 12">
                  <a:extLst>
                    <a:ext uri="{FF2B5EF4-FFF2-40B4-BE49-F238E27FC236}">
                      <a16:creationId xmlns:a16="http://schemas.microsoft.com/office/drawing/2014/main" id="{A7E9CF98-58C8-CC7D-734B-C58D6E205077}"/>
                    </a:ext>
                  </a:extLst>
                </p:cNvPr>
                <p:cNvSpPr/>
                <p:nvPr/>
              </p:nvSpPr>
              <p:spPr>
                <a:xfrm>
                  <a:off x="12649200" y="5288986"/>
                  <a:ext cx="225432" cy="235514"/>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81" name="Freeform 13">
                  <a:extLst>
                    <a:ext uri="{FF2B5EF4-FFF2-40B4-BE49-F238E27FC236}">
                      <a16:creationId xmlns:a16="http://schemas.microsoft.com/office/drawing/2014/main" id="{4B8255BE-9666-6C5B-D5DA-B0EABD63667C}"/>
                    </a:ext>
                  </a:extLst>
                </p:cNvPr>
                <p:cNvSpPr/>
                <p:nvPr/>
              </p:nvSpPr>
              <p:spPr>
                <a:xfrm>
                  <a:off x="13795368" y="5448300"/>
                  <a:ext cx="225432" cy="235514"/>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82" name="Freeform 14">
                  <a:extLst>
                    <a:ext uri="{FF2B5EF4-FFF2-40B4-BE49-F238E27FC236}">
                      <a16:creationId xmlns:a16="http://schemas.microsoft.com/office/drawing/2014/main" id="{D7817DC4-05EE-0764-0A4F-6526F3FC1B66}"/>
                    </a:ext>
                  </a:extLst>
                </p:cNvPr>
                <p:cNvSpPr/>
                <p:nvPr/>
              </p:nvSpPr>
              <p:spPr>
                <a:xfrm>
                  <a:off x="12278344" y="3662185"/>
                  <a:ext cx="447056" cy="338315"/>
                </a:xfrm>
                <a:custGeom>
                  <a:avLst/>
                  <a:gdLst/>
                  <a:ahLst/>
                  <a:cxnLst/>
                  <a:rect l="l" t="t" r="r" b="b"/>
                  <a:pathLst>
                    <a:path w="381488" h="287850">
                      <a:moveTo>
                        <a:pt x="0" y="0"/>
                      </a:moveTo>
                      <a:lnTo>
                        <a:pt x="381488" y="0"/>
                      </a:lnTo>
                      <a:lnTo>
                        <a:pt x="381488" y="287850"/>
                      </a:lnTo>
                      <a:lnTo>
                        <a:pt x="0" y="28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83" name="Freeform 15">
                  <a:extLst>
                    <a:ext uri="{FF2B5EF4-FFF2-40B4-BE49-F238E27FC236}">
                      <a16:creationId xmlns:a16="http://schemas.microsoft.com/office/drawing/2014/main" id="{1FA4A456-1EE2-C5C8-3645-DE4A2B4D1C04}"/>
                    </a:ext>
                  </a:extLst>
                </p:cNvPr>
                <p:cNvSpPr/>
                <p:nvPr/>
              </p:nvSpPr>
              <p:spPr>
                <a:xfrm>
                  <a:off x="13430620" y="4412671"/>
                  <a:ext cx="361580" cy="273629"/>
                </a:xfrm>
                <a:custGeom>
                  <a:avLst/>
                  <a:gdLst/>
                  <a:ahLst/>
                  <a:cxnLst/>
                  <a:rect l="l" t="t" r="r" b="b"/>
                  <a:pathLst>
                    <a:path w="308548" h="232813">
                      <a:moveTo>
                        <a:pt x="0" y="0"/>
                      </a:moveTo>
                      <a:lnTo>
                        <a:pt x="308547" y="0"/>
                      </a:lnTo>
                      <a:lnTo>
                        <a:pt x="308547" y="232813"/>
                      </a:lnTo>
                      <a:lnTo>
                        <a:pt x="0" y="23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84" name="Freeform 16">
                  <a:extLst>
                    <a:ext uri="{FF2B5EF4-FFF2-40B4-BE49-F238E27FC236}">
                      <a16:creationId xmlns:a16="http://schemas.microsoft.com/office/drawing/2014/main" id="{0A82E3F1-B54A-7A94-B832-1DBAC3AB0F92}"/>
                    </a:ext>
                  </a:extLst>
                </p:cNvPr>
                <p:cNvSpPr/>
                <p:nvPr/>
              </p:nvSpPr>
              <p:spPr>
                <a:xfrm>
                  <a:off x="11430000" y="5676900"/>
                  <a:ext cx="363054" cy="274745"/>
                </a:xfrm>
                <a:custGeom>
                  <a:avLst/>
                  <a:gdLst/>
                  <a:ahLst/>
                  <a:cxnLst/>
                  <a:rect l="l" t="t" r="r" b="b"/>
                  <a:pathLst>
                    <a:path w="309806" h="233763">
                      <a:moveTo>
                        <a:pt x="0" y="0"/>
                      </a:moveTo>
                      <a:lnTo>
                        <a:pt x="309807" y="0"/>
                      </a:lnTo>
                      <a:lnTo>
                        <a:pt x="309807" y="233763"/>
                      </a:lnTo>
                      <a:lnTo>
                        <a:pt x="0" y="2337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85" name="Freeform 17">
                  <a:extLst>
                    <a:ext uri="{FF2B5EF4-FFF2-40B4-BE49-F238E27FC236}">
                      <a16:creationId xmlns:a16="http://schemas.microsoft.com/office/drawing/2014/main" id="{471F061B-8075-DBF4-A3D6-1F13F00E0FEC}"/>
                    </a:ext>
                  </a:extLst>
                </p:cNvPr>
                <p:cNvSpPr/>
                <p:nvPr/>
              </p:nvSpPr>
              <p:spPr>
                <a:xfrm>
                  <a:off x="14285565" y="5600700"/>
                  <a:ext cx="344835" cy="260958"/>
                </a:xfrm>
                <a:custGeom>
                  <a:avLst/>
                  <a:gdLst/>
                  <a:ahLst/>
                  <a:cxnLst/>
                  <a:rect l="l" t="t" r="r" b="b"/>
                  <a:pathLst>
                    <a:path w="294259" h="222032">
                      <a:moveTo>
                        <a:pt x="0" y="0"/>
                      </a:moveTo>
                      <a:lnTo>
                        <a:pt x="294260" y="0"/>
                      </a:lnTo>
                      <a:lnTo>
                        <a:pt x="294260" y="222032"/>
                      </a:lnTo>
                      <a:lnTo>
                        <a:pt x="0" y="2220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86" name="Freeform 18">
                  <a:extLst>
                    <a:ext uri="{FF2B5EF4-FFF2-40B4-BE49-F238E27FC236}">
                      <a16:creationId xmlns:a16="http://schemas.microsoft.com/office/drawing/2014/main" id="{32B914B2-F596-0592-3F64-1598C9DA3C13}"/>
                    </a:ext>
                  </a:extLst>
                </p:cNvPr>
                <p:cNvSpPr/>
                <p:nvPr/>
              </p:nvSpPr>
              <p:spPr>
                <a:xfrm>
                  <a:off x="12118968" y="6050986"/>
                  <a:ext cx="225432" cy="235514"/>
                </a:xfrm>
                <a:custGeom>
                  <a:avLst/>
                  <a:gdLst/>
                  <a:ahLst/>
                  <a:cxnLst/>
                  <a:rect l="l" t="t" r="r" b="b"/>
                  <a:pathLst>
                    <a:path w="192369" h="200384">
                      <a:moveTo>
                        <a:pt x="0" y="0"/>
                      </a:moveTo>
                      <a:lnTo>
                        <a:pt x="192369" y="0"/>
                      </a:lnTo>
                      <a:lnTo>
                        <a:pt x="192369" y="200384"/>
                      </a:lnTo>
                      <a:lnTo>
                        <a:pt x="0" y="2003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1200"/>
                </a:p>
              </p:txBody>
            </p:sp>
            <p:sp>
              <p:nvSpPr>
                <p:cNvPr id="87" name="Freeform 19">
                  <a:extLst>
                    <a:ext uri="{FF2B5EF4-FFF2-40B4-BE49-F238E27FC236}">
                      <a16:creationId xmlns:a16="http://schemas.microsoft.com/office/drawing/2014/main" id="{62AAE715-9E11-4CF3-4AEF-8431D964CA92}"/>
                    </a:ext>
                  </a:extLst>
                </p:cNvPr>
                <p:cNvSpPr/>
                <p:nvPr/>
              </p:nvSpPr>
              <p:spPr>
                <a:xfrm>
                  <a:off x="12837880" y="4074379"/>
                  <a:ext cx="363165" cy="307121"/>
                </a:xfrm>
                <a:custGeom>
                  <a:avLst/>
                  <a:gdLst/>
                  <a:ahLst/>
                  <a:cxnLst/>
                  <a:rect l="l" t="t" r="r" b="b"/>
                  <a:pathLst>
                    <a:path w="309901" h="261309">
                      <a:moveTo>
                        <a:pt x="0" y="0"/>
                      </a:moveTo>
                      <a:lnTo>
                        <a:pt x="309901" y="0"/>
                      </a:lnTo>
                      <a:lnTo>
                        <a:pt x="309901" y="261309"/>
                      </a:lnTo>
                      <a:lnTo>
                        <a:pt x="0" y="26130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sz="1200"/>
                </a:p>
              </p:txBody>
            </p:sp>
            <p:sp>
              <p:nvSpPr>
                <p:cNvPr id="88" name="Freeform 20">
                  <a:extLst>
                    <a:ext uri="{FF2B5EF4-FFF2-40B4-BE49-F238E27FC236}">
                      <a16:creationId xmlns:a16="http://schemas.microsoft.com/office/drawing/2014/main" id="{4FFCE2E8-821A-9796-D7AE-02C403814E32}"/>
                    </a:ext>
                  </a:extLst>
                </p:cNvPr>
                <p:cNvSpPr/>
                <p:nvPr/>
              </p:nvSpPr>
              <p:spPr>
                <a:xfrm>
                  <a:off x="12039600" y="4885662"/>
                  <a:ext cx="363165" cy="307121"/>
                </a:xfrm>
                <a:custGeom>
                  <a:avLst/>
                  <a:gdLst/>
                  <a:ahLst/>
                  <a:cxnLst/>
                  <a:rect l="l" t="t" r="r" b="b"/>
                  <a:pathLst>
                    <a:path w="309901" h="261309">
                      <a:moveTo>
                        <a:pt x="0" y="0"/>
                      </a:moveTo>
                      <a:lnTo>
                        <a:pt x="309901" y="0"/>
                      </a:lnTo>
                      <a:lnTo>
                        <a:pt x="309901" y="261308"/>
                      </a:lnTo>
                      <a:lnTo>
                        <a:pt x="0" y="26130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sz="1200"/>
                </a:p>
              </p:txBody>
            </p:sp>
            <p:sp>
              <p:nvSpPr>
                <p:cNvPr id="89" name="Freeform 21">
                  <a:extLst>
                    <a:ext uri="{FF2B5EF4-FFF2-40B4-BE49-F238E27FC236}">
                      <a16:creationId xmlns:a16="http://schemas.microsoft.com/office/drawing/2014/main" id="{AD425C64-9F6B-6668-3A5B-724667E4FDD5}"/>
                    </a:ext>
                  </a:extLst>
                </p:cNvPr>
                <p:cNvSpPr/>
                <p:nvPr/>
              </p:nvSpPr>
              <p:spPr>
                <a:xfrm>
                  <a:off x="13733835" y="5979379"/>
                  <a:ext cx="363165" cy="307121"/>
                </a:xfrm>
                <a:custGeom>
                  <a:avLst/>
                  <a:gdLst/>
                  <a:ahLst/>
                  <a:cxnLst/>
                  <a:rect l="l" t="t" r="r" b="b"/>
                  <a:pathLst>
                    <a:path w="309901" h="261309">
                      <a:moveTo>
                        <a:pt x="0" y="0"/>
                      </a:moveTo>
                      <a:lnTo>
                        <a:pt x="309901" y="0"/>
                      </a:lnTo>
                      <a:lnTo>
                        <a:pt x="309901" y="261309"/>
                      </a:lnTo>
                      <a:lnTo>
                        <a:pt x="0" y="2613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sz="1200"/>
                </a:p>
              </p:txBody>
            </p:sp>
            <p:sp>
              <p:nvSpPr>
                <p:cNvPr id="90" name="Freeform 22">
                  <a:extLst>
                    <a:ext uri="{FF2B5EF4-FFF2-40B4-BE49-F238E27FC236}">
                      <a16:creationId xmlns:a16="http://schemas.microsoft.com/office/drawing/2014/main" id="{B8A24214-54AF-B257-B442-628DECCF188A}"/>
                    </a:ext>
                  </a:extLst>
                </p:cNvPr>
                <p:cNvSpPr/>
                <p:nvPr/>
              </p:nvSpPr>
              <p:spPr>
                <a:xfrm>
                  <a:off x="11734800" y="4076700"/>
                  <a:ext cx="318817" cy="320956"/>
                </a:xfrm>
                <a:custGeom>
                  <a:avLst/>
                  <a:gdLst/>
                  <a:ahLst/>
                  <a:cxnLst/>
                  <a:rect l="l" t="t" r="r" b="b"/>
                  <a:pathLst>
                    <a:path w="272057" h="273081">
                      <a:moveTo>
                        <a:pt x="0" y="0"/>
                      </a:moveTo>
                      <a:lnTo>
                        <a:pt x="272057" y="0"/>
                      </a:lnTo>
                      <a:lnTo>
                        <a:pt x="272057" y="273082"/>
                      </a:lnTo>
                      <a:lnTo>
                        <a:pt x="0" y="27308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sz="1200"/>
                </a:p>
              </p:txBody>
            </p:sp>
            <p:sp>
              <p:nvSpPr>
                <p:cNvPr id="91" name="Freeform 23">
                  <a:extLst>
                    <a:ext uri="{FF2B5EF4-FFF2-40B4-BE49-F238E27FC236}">
                      <a16:creationId xmlns:a16="http://schemas.microsoft.com/office/drawing/2014/main" id="{724D91DC-6F93-F93C-B050-4C6907518D88}"/>
                    </a:ext>
                  </a:extLst>
                </p:cNvPr>
                <p:cNvSpPr/>
                <p:nvPr/>
              </p:nvSpPr>
              <p:spPr>
                <a:xfrm>
                  <a:off x="12573000" y="5774982"/>
                  <a:ext cx="281032" cy="282918"/>
                </a:xfrm>
                <a:custGeom>
                  <a:avLst/>
                  <a:gdLst/>
                  <a:ahLst/>
                  <a:cxnLst/>
                  <a:rect l="l" t="t" r="r" b="b"/>
                  <a:pathLst>
                    <a:path w="239814" h="240717">
                      <a:moveTo>
                        <a:pt x="0" y="0"/>
                      </a:moveTo>
                      <a:lnTo>
                        <a:pt x="239814" y="0"/>
                      </a:lnTo>
                      <a:lnTo>
                        <a:pt x="239814" y="240717"/>
                      </a:lnTo>
                      <a:lnTo>
                        <a:pt x="0" y="2407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sp>
              <p:nvSpPr>
                <p:cNvPr id="92" name="Freeform 24">
                  <a:extLst>
                    <a:ext uri="{FF2B5EF4-FFF2-40B4-BE49-F238E27FC236}">
                      <a16:creationId xmlns:a16="http://schemas.microsoft.com/office/drawing/2014/main" id="{F12A563A-96F1-83A5-A98D-CDFE4C584BC5}"/>
                    </a:ext>
                  </a:extLst>
                </p:cNvPr>
                <p:cNvSpPr/>
                <p:nvPr/>
              </p:nvSpPr>
              <p:spPr>
                <a:xfrm>
                  <a:off x="13168583" y="6346544"/>
                  <a:ext cx="318817" cy="320956"/>
                </a:xfrm>
                <a:custGeom>
                  <a:avLst/>
                  <a:gdLst/>
                  <a:ahLst/>
                  <a:cxnLst/>
                  <a:rect l="l" t="t" r="r" b="b"/>
                  <a:pathLst>
                    <a:path w="272057" h="273081">
                      <a:moveTo>
                        <a:pt x="0" y="0"/>
                      </a:moveTo>
                      <a:lnTo>
                        <a:pt x="272057" y="0"/>
                      </a:lnTo>
                      <a:lnTo>
                        <a:pt x="272057" y="273082"/>
                      </a:lnTo>
                      <a:lnTo>
                        <a:pt x="0" y="2730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sp>
              <p:nvSpPr>
                <p:cNvPr id="93" name="Freeform 25">
                  <a:extLst>
                    <a:ext uri="{FF2B5EF4-FFF2-40B4-BE49-F238E27FC236}">
                      <a16:creationId xmlns:a16="http://schemas.microsoft.com/office/drawing/2014/main" id="{2B91681F-5178-7C0A-8193-C9078BA1B31E}"/>
                    </a:ext>
                  </a:extLst>
                </p:cNvPr>
                <p:cNvSpPr/>
                <p:nvPr/>
              </p:nvSpPr>
              <p:spPr>
                <a:xfrm>
                  <a:off x="12843841" y="3314700"/>
                  <a:ext cx="356180" cy="357225"/>
                </a:xfrm>
                <a:custGeom>
                  <a:avLst/>
                  <a:gdLst/>
                  <a:ahLst/>
                  <a:cxnLst/>
                  <a:rect l="l" t="t" r="r" b="b"/>
                  <a:pathLst>
                    <a:path w="303940" h="303940">
                      <a:moveTo>
                        <a:pt x="0" y="0"/>
                      </a:moveTo>
                      <a:lnTo>
                        <a:pt x="303940" y="0"/>
                      </a:lnTo>
                      <a:lnTo>
                        <a:pt x="303940" y="303940"/>
                      </a:lnTo>
                      <a:lnTo>
                        <a:pt x="0" y="30394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GB" sz="1200"/>
                </a:p>
              </p:txBody>
            </p:sp>
            <p:sp>
              <p:nvSpPr>
                <p:cNvPr id="94" name="Freeform 26">
                  <a:extLst>
                    <a:ext uri="{FF2B5EF4-FFF2-40B4-BE49-F238E27FC236}">
                      <a16:creationId xmlns:a16="http://schemas.microsoft.com/office/drawing/2014/main" id="{42281CE0-3D4D-A55E-D06C-892FDA8A5071}"/>
                    </a:ext>
                  </a:extLst>
                </p:cNvPr>
                <p:cNvSpPr/>
                <p:nvPr/>
              </p:nvSpPr>
              <p:spPr>
                <a:xfrm>
                  <a:off x="14305295" y="4457700"/>
                  <a:ext cx="325105" cy="326060"/>
                </a:xfrm>
                <a:custGeom>
                  <a:avLst/>
                  <a:gdLst/>
                  <a:ahLst/>
                  <a:cxnLst/>
                  <a:rect l="l" t="t" r="r" b="b"/>
                  <a:pathLst>
                    <a:path w="277423" h="277423">
                      <a:moveTo>
                        <a:pt x="0" y="0"/>
                      </a:moveTo>
                      <a:lnTo>
                        <a:pt x="277423" y="0"/>
                      </a:lnTo>
                      <a:lnTo>
                        <a:pt x="277423" y="277423"/>
                      </a:lnTo>
                      <a:lnTo>
                        <a:pt x="0" y="277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95" name="Freeform 27">
                  <a:extLst>
                    <a:ext uri="{FF2B5EF4-FFF2-40B4-BE49-F238E27FC236}">
                      <a16:creationId xmlns:a16="http://schemas.microsoft.com/office/drawing/2014/main" id="{937589C9-9A8D-1AE5-C403-89C1D63E45BB}"/>
                    </a:ext>
                  </a:extLst>
                </p:cNvPr>
                <p:cNvSpPr/>
                <p:nvPr/>
              </p:nvSpPr>
              <p:spPr>
                <a:xfrm>
                  <a:off x="12573000" y="6353085"/>
                  <a:ext cx="313494" cy="314415"/>
                </a:xfrm>
                <a:custGeom>
                  <a:avLst/>
                  <a:gdLst/>
                  <a:ahLst/>
                  <a:cxnLst/>
                  <a:rect l="l" t="t" r="r" b="b"/>
                  <a:pathLst>
                    <a:path w="267515" h="267515">
                      <a:moveTo>
                        <a:pt x="0" y="0"/>
                      </a:moveTo>
                      <a:lnTo>
                        <a:pt x="267515" y="0"/>
                      </a:lnTo>
                      <a:lnTo>
                        <a:pt x="267515" y="267515"/>
                      </a:lnTo>
                      <a:lnTo>
                        <a:pt x="0" y="2675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96" name="Freeform 28">
                  <a:extLst>
                    <a:ext uri="{FF2B5EF4-FFF2-40B4-BE49-F238E27FC236}">
                      <a16:creationId xmlns:a16="http://schemas.microsoft.com/office/drawing/2014/main" id="{19538847-375B-EAF0-BF9D-F6AC311F370D}"/>
                    </a:ext>
                  </a:extLst>
                </p:cNvPr>
                <p:cNvSpPr/>
                <p:nvPr/>
              </p:nvSpPr>
              <p:spPr>
                <a:xfrm>
                  <a:off x="11430000" y="5097355"/>
                  <a:ext cx="363054" cy="274745"/>
                </a:xfrm>
                <a:custGeom>
                  <a:avLst/>
                  <a:gdLst/>
                  <a:ahLst/>
                  <a:cxnLst/>
                  <a:rect l="l" t="t" r="r" b="b"/>
                  <a:pathLst>
                    <a:path w="309806" h="233763">
                      <a:moveTo>
                        <a:pt x="0" y="0"/>
                      </a:moveTo>
                      <a:lnTo>
                        <a:pt x="309807" y="0"/>
                      </a:lnTo>
                      <a:lnTo>
                        <a:pt x="309807" y="233763"/>
                      </a:lnTo>
                      <a:lnTo>
                        <a:pt x="0" y="2337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sz="1200"/>
                </a:p>
              </p:txBody>
            </p:sp>
            <p:sp>
              <p:nvSpPr>
                <p:cNvPr id="97" name="Freeform 29">
                  <a:extLst>
                    <a:ext uri="{FF2B5EF4-FFF2-40B4-BE49-F238E27FC236}">
                      <a16:creationId xmlns:a16="http://schemas.microsoft.com/office/drawing/2014/main" id="{9EC1AD67-A312-B5A1-A7CF-8F33E9E10332}"/>
                    </a:ext>
                  </a:extLst>
                </p:cNvPr>
                <p:cNvSpPr/>
                <p:nvPr/>
              </p:nvSpPr>
              <p:spPr>
                <a:xfrm>
                  <a:off x="13206368" y="5219700"/>
                  <a:ext cx="281032" cy="282918"/>
                </a:xfrm>
                <a:custGeom>
                  <a:avLst/>
                  <a:gdLst/>
                  <a:ahLst/>
                  <a:cxnLst/>
                  <a:rect l="l" t="t" r="r" b="b"/>
                  <a:pathLst>
                    <a:path w="239814" h="240717">
                      <a:moveTo>
                        <a:pt x="0" y="0"/>
                      </a:moveTo>
                      <a:lnTo>
                        <a:pt x="239814" y="0"/>
                      </a:lnTo>
                      <a:lnTo>
                        <a:pt x="239814" y="240717"/>
                      </a:lnTo>
                      <a:lnTo>
                        <a:pt x="0" y="2407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sz="1200"/>
                </a:p>
              </p:txBody>
            </p:sp>
          </p:grpSp>
        </p:grpSp>
      </p:grpSp>
    </p:spTree>
    <p:extLst>
      <p:ext uri="{BB962C8B-B14F-4D97-AF65-F5344CB8AC3E}">
        <p14:creationId xmlns:p14="http://schemas.microsoft.com/office/powerpoint/2010/main" val="285166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DB126851-0377-08E9-854B-911F565E1547}"/>
            </a:ext>
          </a:extLst>
        </p:cNvPr>
        <p:cNvGrpSpPr/>
        <p:nvPr/>
      </p:nvGrpSpPr>
      <p:grpSpPr>
        <a:xfrm>
          <a:off x="0" y="0"/>
          <a:ext cx="0" cy="0"/>
          <a:chOff x="0" y="0"/>
          <a:chExt cx="0" cy="0"/>
        </a:xfrm>
      </p:grpSpPr>
      <p:sp>
        <p:nvSpPr>
          <p:cNvPr id="3" name="Google Shape;173;p4">
            <a:extLst>
              <a:ext uri="{FF2B5EF4-FFF2-40B4-BE49-F238E27FC236}">
                <a16:creationId xmlns:a16="http://schemas.microsoft.com/office/drawing/2014/main" id="{1469E957-4D7E-645B-C80E-3FE556F9B745}"/>
              </a:ext>
            </a:extLst>
          </p:cNvPr>
          <p:cNvSpPr txBox="1"/>
          <p:nvPr/>
        </p:nvSpPr>
        <p:spPr>
          <a:xfrm>
            <a:off x="541338" y="297669"/>
            <a:ext cx="11110662" cy="984885"/>
          </a:xfrm>
          <a:prstGeom prst="rect">
            <a:avLst/>
          </a:prstGeom>
          <a:noFill/>
          <a:ln>
            <a:noFill/>
          </a:ln>
        </p:spPr>
        <p:txBody>
          <a:bodyPr spcFirstLastPara="1" wrap="square" lIns="0" tIns="0" rIns="0" bIns="0" anchor="t" anchorCtr="0">
            <a:spAutoFit/>
          </a:bodyPr>
          <a:lstStyle/>
          <a:p>
            <a:r>
              <a:rPr lang="en-US" sz="3200" i="1" dirty="0">
                <a:solidFill>
                  <a:srgbClr val="C00000"/>
                </a:solidFill>
                <a:ea typeface="Montserrat"/>
                <a:cs typeface="Montserrat"/>
                <a:sym typeface="Montserrat"/>
              </a:rPr>
              <a:t>Solutions:   </a:t>
            </a:r>
            <a:r>
              <a:rPr lang="en-US" sz="3200" i="1" dirty="0">
                <a:solidFill>
                  <a:srgbClr val="002060"/>
                </a:solidFill>
                <a:ea typeface="Montserrat"/>
                <a:cs typeface="Montserrat"/>
                <a:sym typeface="Montserrat"/>
              </a:rPr>
              <a:t>Main Recommendations for implementing the </a:t>
            </a:r>
          </a:p>
          <a:p>
            <a:r>
              <a:rPr lang="en-US" sz="3200" i="1" dirty="0">
                <a:solidFill>
                  <a:srgbClr val="002060"/>
                </a:solidFill>
                <a:ea typeface="Montserrat"/>
                <a:cs typeface="Montserrat"/>
                <a:sym typeface="Montserrat"/>
              </a:rPr>
              <a:t>		Just Sustainability Transition scenario </a:t>
            </a:r>
          </a:p>
        </p:txBody>
      </p:sp>
      <p:grpSp>
        <p:nvGrpSpPr>
          <p:cNvPr id="4" name="Google Shape;174;p4">
            <a:extLst>
              <a:ext uri="{FF2B5EF4-FFF2-40B4-BE49-F238E27FC236}">
                <a16:creationId xmlns:a16="http://schemas.microsoft.com/office/drawing/2014/main" id="{0F7A32F9-C363-784C-9F12-2EABBC321B5B}"/>
              </a:ext>
            </a:extLst>
          </p:cNvPr>
          <p:cNvGrpSpPr/>
          <p:nvPr/>
        </p:nvGrpSpPr>
        <p:grpSpPr>
          <a:xfrm>
            <a:off x="10217684" y="345010"/>
            <a:ext cx="1442706" cy="522371"/>
            <a:chOff x="2663371" y="0"/>
            <a:chExt cx="3544861" cy="1283514"/>
          </a:xfrm>
        </p:grpSpPr>
        <p:sp>
          <p:nvSpPr>
            <p:cNvPr id="5" name="Google Shape;175;p4">
              <a:extLst>
                <a:ext uri="{FF2B5EF4-FFF2-40B4-BE49-F238E27FC236}">
                  <a16:creationId xmlns:a16="http://schemas.microsoft.com/office/drawing/2014/main" id="{3B832B69-D0B7-B1D6-184A-F4495B334454}"/>
                </a:ext>
              </a:extLst>
            </p:cNvPr>
            <p:cNvSpPr/>
            <p:nvPr/>
          </p:nvSpPr>
          <p:spPr>
            <a:xfrm>
              <a:off x="2663371" y="0"/>
              <a:ext cx="1397242"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nchor="t"/>
            <a:lstStyle/>
            <a:p>
              <a:endParaRPr lang="nl-BE" sz="1200"/>
            </a:p>
          </p:txBody>
        </p:sp>
        <p:sp>
          <p:nvSpPr>
            <p:cNvPr id="7" name="Google Shape;176;p4">
              <a:extLst>
                <a:ext uri="{FF2B5EF4-FFF2-40B4-BE49-F238E27FC236}">
                  <a16:creationId xmlns:a16="http://schemas.microsoft.com/office/drawing/2014/main" id="{A7470B2A-9131-AD67-E55E-255438D03E88}"/>
                </a:ext>
              </a:extLst>
            </p:cNvPr>
            <p:cNvSpPr/>
            <p:nvPr/>
          </p:nvSpPr>
          <p:spPr>
            <a:xfrm>
              <a:off x="4197628" y="0"/>
              <a:ext cx="2010604" cy="975982"/>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nchor="t"/>
            <a:lstStyle/>
            <a:p>
              <a:endParaRPr lang="nl-BE" sz="1200"/>
            </a:p>
          </p:txBody>
        </p:sp>
      </p:grpSp>
      <p:sp>
        <p:nvSpPr>
          <p:cNvPr id="28" name="Rectangle: Single Corner Rounded 27">
            <a:extLst>
              <a:ext uri="{FF2B5EF4-FFF2-40B4-BE49-F238E27FC236}">
                <a16:creationId xmlns:a16="http://schemas.microsoft.com/office/drawing/2014/main" id="{7A5A90BF-DB12-4E2D-F9D9-CB9A7CE940F8}"/>
              </a:ext>
            </a:extLst>
          </p:cNvPr>
          <p:cNvSpPr/>
          <p:nvPr/>
        </p:nvSpPr>
        <p:spPr>
          <a:xfrm>
            <a:off x="541338" y="2138220"/>
            <a:ext cx="11299167" cy="1365542"/>
          </a:xfrm>
          <a:prstGeom prst="round1Rect">
            <a:avLst>
              <a:gd name="adj" fmla="val 9026"/>
            </a:avLst>
          </a:prstGeom>
          <a:solidFill>
            <a:srgbClr val="0B9B9A"/>
          </a:solidFill>
          <a:ln>
            <a:noFill/>
          </a:ln>
          <a:effectLst/>
        </p:spPr>
        <p:style>
          <a:lnRef idx="1">
            <a:schemeClr val="accent5"/>
          </a:lnRef>
          <a:fillRef idx="2">
            <a:schemeClr val="accent5"/>
          </a:fillRef>
          <a:effectRef idx="1">
            <a:schemeClr val="accent5"/>
          </a:effectRef>
          <a:fontRef idx="minor">
            <a:schemeClr val="dk1"/>
          </a:fontRef>
        </p:style>
        <p:txBody>
          <a:bodyPr lIns="1008000" rtlCol="0" anchor="ctr"/>
          <a:lstStyle/>
          <a:p>
            <a:endParaRPr lang="en-GB" sz="2000" b="1" dirty="0">
              <a:solidFill>
                <a:schemeClr val="bg1"/>
              </a:solidFill>
              <a:latin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567894FD-40E5-2A0E-9728-269FAB7E4AE3}"/>
              </a:ext>
            </a:extLst>
          </p:cNvPr>
          <p:cNvGrpSpPr/>
          <p:nvPr/>
        </p:nvGrpSpPr>
        <p:grpSpPr>
          <a:xfrm>
            <a:off x="425311" y="1427983"/>
            <a:ext cx="2093316" cy="4942664"/>
            <a:chOff x="425311" y="1427983"/>
            <a:chExt cx="2093316" cy="4942664"/>
          </a:xfrm>
        </p:grpSpPr>
        <p:sp>
          <p:nvSpPr>
            <p:cNvPr id="52" name="TextBox 51">
              <a:extLst>
                <a:ext uri="{FF2B5EF4-FFF2-40B4-BE49-F238E27FC236}">
                  <a16:creationId xmlns:a16="http://schemas.microsoft.com/office/drawing/2014/main" id="{25CF2A91-835E-D3EC-7835-1474878746AD}"/>
                </a:ext>
              </a:extLst>
            </p:cNvPr>
            <p:cNvSpPr txBox="1"/>
            <p:nvPr/>
          </p:nvSpPr>
          <p:spPr>
            <a:xfrm>
              <a:off x="425311" y="3545331"/>
              <a:ext cx="2093316" cy="2800767"/>
            </a:xfrm>
            <a:prstGeom prst="rect">
              <a:avLst/>
            </a:prstGeom>
            <a:noFill/>
          </p:spPr>
          <p:txBody>
            <a:bodyPr wrap="square">
              <a:spAutoFit/>
            </a:bodyPr>
            <a:lstStyle/>
            <a:p>
              <a:pPr marL="180000" indent="-180000">
                <a:buFont typeface="Arial" panose="020B0604020202020204" pitchFamily="34" charset="0"/>
                <a:buChar char="•"/>
              </a:pPr>
              <a:r>
                <a:rPr lang="en-US" sz="1600" i="1" dirty="0"/>
                <a:t>Global and national institutionalization of natural resource use within global sustainability agendas and action on environmental agreements</a:t>
              </a:r>
            </a:p>
            <a:p>
              <a:pPr marL="180000" indent="-180000">
                <a:buFont typeface="Arial" panose="020B0604020202020204" pitchFamily="34" charset="0"/>
                <a:buChar char="•"/>
              </a:pPr>
              <a:r>
                <a:rPr lang="en-US" sz="1600" i="1" dirty="0"/>
                <a:t>Definition of global and national resource use paths</a:t>
              </a:r>
            </a:p>
          </p:txBody>
        </p:sp>
        <p:sp>
          <p:nvSpPr>
            <p:cNvPr id="53" name="TextBox 52">
              <a:extLst>
                <a:ext uri="{FF2B5EF4-FFF2-40B4-BE49-F238E27FC236}">
                  <a16:creationId xmlns:a16="http://schemas.microsoft.com/office/drawing/2014/main" id="{16BC0B69-0C97-71D4-B53A-119034C7AA1C}"/>
                </a:ext>
              </a:extLst>
            </p:cNvPr>
            <p:cNvSpPr txBox="1"/>
            <p:nvPr/>
          </p:nvSpPr>
          <p:spPr>
            <a:xfrm>
              <a:off x="563239" y="2165538"/>
              <a:ext cx="1825797" cy="1323439"/>
            </a:xfrm>
            <a:prstGeom prst="rect">
              <a:avLst/>
            </a:prstGeom>
            <a:noFill/>
          </p:spPr>
          <p:txBody>
            <a:bodyPr wrap="square">
              <a:spAutoFit/>
            </a:bodyPr>
            <a:lstStyle/>
            <a:p>
              <a:pPr algn="ctr"/>
              <a:r>
                <a:rPr lang="en-US" sz="1600" b="1" i="1" dirty="0">
                  <a:solidFill>
                    <a:schemeClr val="bg1"/>
                  </a:solidFill>
                </a:rPr>
                <a:t>Institutionalizing resource governance </a:t>
              </a:r>
              <a:r>
                <a:rPr lang="en-US" sz="1600" i="1" dirty="0">
                  <a:solidFill>
                    <a:schemeClr val="bg1"/>
                  </a:solidFill>
                </a:rPr>
                <a:t>and defining </a:t>
              </a:r>
              <a:r>
                <a:rPr lang="en-US" sz="1600" b="1" i="1" dirty="0">
                  <a:solidFill>
                    <a:schemeClr val="bg1"/>
                  </a:solidFill>
                </a:rPr>
                <a:t>resource use paths</a:t>
              </a:r>
            </a:p>
          </p:txBody>
        </p:sp>
        <p:grpSp>
          <p:nvGrpSpPr>
            <p:cNvPr id="65" name="Group 64">
              <a:extLst>
                <a:ext uri="{FF2B5EF4-FFF2-40B4-BE49-F238E27FC236}">
                  <a16:creationId xmlns:a16="http://schemas.microsoft.com/office/drawing/2014/main" id="{0A91E333-4B06-3A5E-633C-592E66AFCA8E}"/>
                </a:ext>
              </a:extLst>
            </p:cNvPr>
            <p:cNvGrpSpPr/>
            <p:nvPr/>
          </p:nvGrpSpPr>
          <p:grpSpPr>
            <a:xfrm>
              <a:off x="2416863" y="2178427"/>
              <a:ext cx="0" cy="4192220"/>
              <a:chOff x="3909913" y="2150707"/>
              <a:chExt cx="0" cy="4192220"/>
            </a:xfrm>
          </p:grpSpPr>
          <p:cxnSp>
            <p:nvCxnSpPr>
              <p:cNvPr id="40" name="Straight Connector 39">
                <a:extLst>
                  <a:ext uri="{FF2B5EF4-FFF2-40B4-BE49-F238E27FC236}">
                    <a16:creationId xmlns:a16="http://schemas.microsoft.com/office/drawing/2014/main" id="{60DD9E03-4155-259A-8639-2686FFADEE9C}"/>
                  </a:ext>
                </a:extLst>
              </p:cNvPr>
              <p:cNvCxnSpPr>
                <a:cxnSpLocks/>
              </p:cNvCxnSpPr>
              <p:nvPr/>
            </p:nvCxnSpPr>
            <p:spPr>
              <a:xfrm>
                <a:off x="3909913" y="2150707"/>
                <a:ext cx="0" cy="1305993"/>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2C09CAA5-7572-368A-373F-C2D1D5DD7C53}"/>
                  </a:ext>
                </a:extLst>
              </p:cNvPr>
              <p:cNvCxnSpPr>
                <a:cxnSpLocks/>
              </p:cNvCxnSpPr>
              <p:nvPr/>
            </p:nvCxnSpPr>
            <p:spPr>
              <a:xfrm>
                <a:off x="3909913" y="3503756"/>
                <a:ext cx="0" cy="2839171"/>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23E39EB7-A9DE-CDC3-20A7-438C3401918B}"/>
                </a:ext>
              </a:extLst>
            </p:cNvPr>
            <p:cNvGrpSpPr/>
            <p:nvPr/>
          </p:nvGrpSpPr>
          <p:grpSpPr>
            <a:xfrm>
              <a:off x="1026451" y="1427983"/>
              <a:ext cx="795043" cy="795043"/>
              <a:chOff x="962656" y="1449248"/>
              <a:chExt cx="795043" cy="795043"/>
            </a:xfrm>
          </p:grpSpPr>
          <p:sp>
            <p:nvSpPr>
              <p:cNvPr id="22" name="Oval 21">
                <a:extLst>
                  <a:ext uri="{FF2B5EF4-FFF2-40B4-BE49-F238E27FC236}">
                    <a16:creationId xmlns:a16="http://schemas.microsoft.com/office/drawing/2014/main" id="{A14C9560-C312-D658-3B28-F31792B3BA4F}"/>
                  </a:ext>
                </a:extLst>
              </p:cNvPr>
              <p:cNvSpPr/>
              <p:nvPr/>
            </p:nvSpPr>
            <p:spPr>
              <a:xfrm>
                <a:off x="962656" y="1449248"/>
                <a:ext cx="795043" cy="795043"/>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endParaRPr>
              </a:p>
            </p:txBody>
          </p:sp>
          <p:grpSp>
            <p:nvGrpSpPr>
              <p:cNvPr id="42" name="Group 41">
                <a:extLst>
                  <a:ext uri="{FF2B5EF4-FFF2-40B4-BE49-F238E27FC236}">
                    <a16:creationId xmlns:a16="http://schemas.microsoft.com/office/drawing/2014/main" id="{C3435E6F-4D2C-B116-722C-D294EFF16A72}"/>
                  </a:ext>
                </a:extLst>
              </p:cNvPr>
              <p:cNvGrpSpPr/>
              <p:nvPr/>
            </p:nvGrpSpPr>
            <p:grpSpPr>
              <a:xfrm>
                <a:off x="1174596" y="1627639"/>
                <a:ext cx="371162" cy="371161"/>
                <a:chOff x="2483039" y="1593484"/>
                <a:chExt cx="371162" cy="371161"/>
              </a:xfrm>
              <a:solidFill>
                <a:schemeClr val="tx1"/>
              </a:solidFill>
            </p:grpSpPr>
            <p:sp>
              <p:nvSpPr>
                <p:cNvPr id="38" name="Freeform: Shape 37">
                  <a:extLst>
                    <a:ext uri="{FF2B5EF4-FFF2-40B4-BE49-F238E27FC236}">
                      <a16:creationId xmlns:a16="http://schemas.microsoft.com/office/drawing/2014/main" id="{1A9F1E38-4615-614C-65E3-BC1E9F0B958B}"/>
                    </a:ext>
                  </a:extLst>
                </p:cNvPr>
                <p:cNvSpPr/>
                <p:nvPr/>
              </p:nvSpPr>
              <p:spPr>
                <a:xfrm>
                  <a:off x="2661370" y="1752002"/>
                  <a:ext cx="14498" cy="14498"/>
                </a:xfrm>
                <a:custGeom>
                  <a:avLst/>
                  <a:gdLst>
                    <a:gd name="connsiteX0" fmla="*/ 7249 w 14498"/>
                    <a:gd name="connsiteY0" fmla="*/ 0 h 14498"/>
                    <a:gd name="connsiteX1" fmla="*/ 0 w 14498"/>
                    <a:gd name="connsiteY1" fmla="*/ 7249 h 14498"/>
                    <a:gd name="connsiteX2" fmla="*/ 7249 w 14498"/>
                    <a:gd name="connsiteY2" fmla="*/ 14499 h 14498"/>
                    <a:gd name="connsiteX3" fmla="*/ 14499 w 14498"/>
                    <a:gd name="connsiteY3" fmla="*/ 7249 h 14498"/>
                    <a:gd name="connsiteX4" fmla="*/ 7249 w 14498"/>
                    <a:gd name="connsiteY4" fmla="*/ 0 h 1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 h="14498">
                      <a:moveTo>
                        <a:pt x="7249" y="0"/>
                      </a:moveTo>
                      <a:cubicBezTo>
                        <a:pt x="3248" y="0"/>
                        <a:pt x="0" y="3248"/>
                        <a:pt x="0" y="7249"/>
                      </a:cubicBezTo>
                      <a:cubicBezTo>
                        <a:pt x="0" y="11251"/>
                        <a:pt x="3248" y="14499"/>
                        <a:pt x="7249" y="14499"/>
                      </a:cubicBezTo>
                      <a:cubicBezTo>
                        <a:pt x="11251" y="14499"/>
                        <a:pt x="14499" y="11251"/>
                        <a:pt x="14499" y="7249"/>
                      </a:cubicBezTo>
                      <a:cubicBezTo>
                        <a:pt x="14499" y="3248"/>
                        <a:pt x="11251" y="0"/>
                        <a:pt x="7249" y="0"/>
                      </a:cubicBezTo>
                      <a:close/>
                    </a:path>
                  </a:pathLst>
                </a:custGeom>
                <a:grpFill/>
                <a:ln w="70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7FC0BE3-61D4-8A0D-9754-E0031B8339EC}"/>
                    </a:ext>
                  </a:extLst>
                </p:cNvPr>
                <p:cNvSpPr/>
                <p:nvPr/>
              </p:nvSpPr>
              <p:spPr>
                <a:xfrm>
                  <a:off x="2483039" y="1593484"/>
                  <a:ext cx="371162" cy="371161"/>
                </a:xfrm>
                <a:custGeom>
                  <a:avLst/>
                  <a:gdLst>
                    <a:gd name="connsiteX0" fmla="*/ 7249 w 371162"/>
                    <a:gd name="connsiteY0" fmla="*/ 371162 h 371161"/>
                    <a:gd name="connsiteX1" fmla="*/ 363913 w 371162"/>
                    <a:gd name="connsiteY1" fmla="*/ 371162 h 371161"/>
                    <a:gd name="connsiteX2" fmla="*/ 371162 w 371162"/>
                    <a:gd name="connsiteY2" fmla="*/ 363913 h 371161"/>
                    <a:gd name="connsiteX3" fmla="*/ 371162 w 371162"/>
                    <a:gd name="connsiteY3" fmla="*/ 334916 h 371161"/>
                    <a:gd name="connsiteX4" fmla="*/ 363913 w 371162"/>
                    <a:gd name="connsiteY4" fmla="*/ 327666 h 371161"/>
                    <a:gd name="connsiteX5" fmla="*/ 356664 w 371162"/>
                    <a:gd name="connsiteY5" fmla="*/ 327666 h 371161"/>
                    <a:gd name="connsiteX6" fmla="*/ 356664 w 371162"/>
                    <a:gd name="connsiteY6" fmla="*/ 305919 h 371161"/>
                    <a:gd name="connsiteX7" fmla="*/ 349414 w 371162"/>
                    <a:gd name="connsiteY7" fmla="*/ 298669 h 371161"/>
                    <a:gd name="connsiteX8" fmla="*/ 342165 w 371162"/>
                    <a:gd name="connsiteY8" fmla="*/ 298669 h 371161"/>
                    <a:gd name="connsiteX9" fmla="*/ 342165 w 371162"/>
                    <a:gd name="connsiteY9" fmla="*/ 276922 h 371161"/>
                    <a:gd name="connsiteX10" fmla="*/ 334916 w 371162"/>
                    <a:gd name="connsiteY10" fmla="*/ 269672 h 371161"/>
                    <a:gd name="connsiteX11" fmla="*/ 327666 w 371162"/>
                    <a:gd name="connsiteY11" fmla="*/ 269672 h 371161"/>
                    <a:gd name="connsiteX12" fmla="*/ 327666 w 371162"/>
                    <a:gd name="connsiteY12" fmla="*/ 188481 h 371161"/>
                    <a:gd name="connsiteX13" fmla="*/ 334916 w 371162"/>
                    <a:gd name="connsiteY13" fmla="*/ 188481 h 371161"/>
                    <a:gd name="connsiteX14" fmla="*/ 342165 w 371162"/>
                    <a:gd name="connsiteY14" fmla="*/ 181231 h 371161"/>
                    <a:gd name="connsiteX15" fmla="*/ 342165 w 371162"/>
                    <a:gd name="connsiteY15" fmla="*/ 159484 h 371161"/>
                    <a:gd name="connsiteX16" fmla="*/ 363913 w 371162"/>
                    <a:gd name="connsiteY16" fmla="*/ 159484 h 371161"/>
                    <a:gd name="connsiteX17" fmla="*/ 371162 w 371162"/>
                    <a:gd name="connsiteY17" fmla="*/ 152234 h 371161"/>
                    <a:gd name="connsiteX18" fmla="*/ 371162 w 371162"/>
                    <a:gd name="connsiteY18" fmla="*/ 123237 h 371161"/>
                    <a:gd name="connsiteX19" fmla="*/ 371157 w 371162"/>
                    <a:gd name="connsiteY19" fmla="*/ 123137 h 371161"/>
                    <a:gd name="connsiteX20" fmla="*/ 367910 w 371162"/>
                    <a:gd name="connsiteY20" fmla="*/ 117192 h 371161"/>
                    <a:gd name="connsiteX21" fmla="*/ 367865 w 371162"/>
                    <a:gd name="connsiteY21" fmla="*/ 117160 h 371161"/>
                    <a:gd name="connsiteX22" fmla="*/ 189533 w 371162"/>
                    <a:gd name="connsiteY22" fmla="*/ 1172 h 371161"/>
                    <a:gd name="connsiteX23" fmla="*/ 181629 w 371162"/>
                    <a:gd name="connsiteY23" fmla="*/ 1172 h 371161"/>
                    <a:gd name="connsiteX24" fmla="*/ 3297 w 371162"/>
                    <a:gd name="connsiteY24" fmla="*/ 117160 h 371161"/>
                    <a:gd name="connsiteX25" fmla="*/ 0 w 371162"/>
                    <a:gd name="connsiteY25" fmla="*/ 123237 h 371161"/>
                    <a:gd name="connsiteX26" fmla="*/ 0 w 371162"/>
                    <a:gd name="connsiteY26" fmla="*/ 152234 h 371161"/>
                    <a:gd name="connsiteX27" fmla="*/ 7249 w 371162"/>
                    <a:gd name="connsiteY27" fmla="*/ 159484 h 371161"/>
                    <a:gd name="connsiteX28" fmla="*/ 28997 w 371162"/>
                    <a:gd name="connsiteY28" fmla="*/ 159484 h 371161"/>
                    <a:gd name="connsiteX29" fmla="*/ 28997 w 371162"/>
                    <a:gd name="connsiteY29" fmla="*/ 181231 h 371161"/>
                    <a:gd name="connsiteX30" fmla="*/ 36246 w 371162"/>
                    <a:gd name="connsiteY30" fmla="*/ 188481 h 371161"/>
                    <a:gd name="connsiteX31" fmla="*/ 43496 w 371162"/>
                    <a:gd name="connsiteY31" fmla="*/ 188481 h 371161"/>
                    <a:gd name="connsiteX32" fmla="*/ 43496 w 371162"/>
                    <a:gd name="connsiteY32" fmla="*/ 269672 h 371161"/>
                    <a:gd name="connsiteX33" fmla="*/ 36246 w 371162"/>
                    <a:gd name="connsiteY33" fmla="*/ 269672 h 371161"/>
                    <a:gd name="connsiteX34" fmla="*/ 28997 w 371162"/>
                    <a:gd name="connsiteY34" fmla="*/ 276922 h 371161"/>
                    <a:gd name="connsiteX35" fmla="*/ 28997 w 371162"/>
                    <a:gd name="connsiteY35" fmla="*/ 298669 h 371161"/>
                    <a:gd name="connsiteX36" fmla="*/ 21748 w 371162"/>
                    <a:gd name="connsiteY36" fmla="*/ 298669 h 371161"/>
                    <a:gd name="connsiteX37" fmla="*/ 14499 w 371162"/>
                    <a:gd name="connsiteY37" fmla="*/ 305919 h 371161"/>
                    <a:gd name="connsiteX38" fmla="*/ 14499 w 371162"/>
                    <a:gd name="connsiteY38" fmla="*/ 327666 h 371161"/>
                    <a:gd name="connsiteX39" fmla="*/ 7249 w 371162"/>
                    <a:gd name="connsiteY39" fmla="*/ 327666 h 371161"/>
                    <a:gd name="connsiteX40" fmla="*/ 0 w 371162"/>
                    <a:gd name="connsiteY40" fmla="*/ 334916 h 371161"/>
                    <a:gd name="connsiteX41" fmla="*/ 0 w 371162"/>
                    <a:gd name="connsiteY41" fmla="*/ 363913 h 371161"/>
                    <a:gd name="connsiteX42" fmla="*/ 7249 w 371162"/>
                    <a:gd name="connsiteY42" fmla="*/ 371162 h 371161"/>
                    <a:gd name="connsiteX43" fmla="*/ 255174 w 371162"/>
                    <a:gd name="connsiteY43" fmla="*/ 327666 h 371161"/>
                    <a:gd name="connsiteX44" fmla="*/ 255174 w 371162"/>
                    <a:gd name="connsiteY44" fmla="*/ 313168 h 371161"/>
                    <a:gd name="connsiteX45" fmla="*/ 342165 w 371162"/>
                    <a:gd name="connsiteY45" fmla="*/ 313168 h 371161"/>
                    <a:gd name="connsiteX46" fmla="*/ 342165 w 371162"/>
                    <a:gd name="connsiteY46" fmla="*/ 327666 h 371161"/>
                    <a:gd name="connsiteX47" fmla="*/ 255174 w 371162"/>
                    <a:gd name="connsiteY47" fmla="*/ 327666 h 371161"/>
                    <a:gd name="connsiteX48" fmla="*/ 130487 w 371162"/>
                    <a:gd name="connsiteY48" fmla="*/ 327666 h 371161"/>
                    <a:gd name="connsiteX49" fmla="*/ 130487 w 371162"/>
                    <a:gd name="connsiteY49" fmla="*/ 313168 h 371161"/>
                    <a:gd name="connsiteX50" fmla="*/ 240675 w 371162"/>
                    <a:gd name="connsiteY50" fmla="*/ 313168 h 371161"/>
                    <a:gd name="connsiteX51" fmla="*/ 240675 w 371162"/>
                    <a:gd name="connsiteY51" fmla="*/ 327666 h 371161"/>
                    <a:gd name="connsiteX52" fmla="*/ 130487 w 371162"/>
                    <a:gd name="connsiteY52" fmla="*/ 327666 h 371161"/>
                    <a:gd name="connsiteX53" fmla="*/ 108739 w 371162"/>
                    <a:gd name="connsiteY53" fmla="*/ 269672 h 371161"/>
                    <a:gd name="connsiteX54" fmla="*/ 101490 w 371162"/>
                    <a:gd name="connsiteY54" fmla="*/ 269672 h 371161"/>
                    <a:gd name="connsiteX55" fmla="*/ 101490 w 371162"/>
                    <a:gd name="connsiteY55" fmla="*/ 188481 h 371161"/>
                    <a:gd name="connsiteX56" fmla="*/ 108739 w 371162"/>
                    <a:gd name="connsiteY56" fmla="*/ 188481 h 371161"/>
                    <a:gd name="connsiteX57" fmla="*/ 115988 w 371162"/>
                    <a:gd name="connsiteY57" fmla="*/ 181231 h 371161"/>
                    <a:gd name="connsiteX58" fmla="*/ 115988 w 371162"/>
                    <a:gd name="connsiteY58" fmla="*/ 159484 h 371161"/>
                    <a:gd name="connsiteX59" fmla="*/ 255174 w 371162"/>
                    <a:gd name="connsiteY59" fmla="*/ 159484 h 371161"/>
                    <a:gd name="connsiteX60" fmla="*/ 255174 w 371162"/>
                    <a:gd name="connsiteY60" fmla="*/ 181231 h 371161"/>
                    <a:gd name="connsiteX61" fmla="*/ 262423 w 371162"/>
                    <a:gd name="connsiteY61" fmla="*/ 188481 h 371161"/>
                    <a:gd name="connsiteX62" fmla="*/ 269672 w 371162"/>
                    <a:gd name="connsiteY62" fmla="*/ 188481 h 371161"/>
                    <a:gd name="connsiteX63" fmla="*/ 269672 w 371162"/>
                    <a:gd name="connsiteY63" fmla="*/ 269672 h 371161"/>
                    <a:gd name="connsiteX64" fmla="*/ 262423 w 371162"/>
                    <a:gd name="connsiteY64" fmla="*/ 269672 h 371161"/>
                    <a:gd name="connsiteX65" fmla="*/ 255174 w 371162"/>
                    <a:gd name="connsiteY65" fmla="*/ 276922 h 371161"/>
                    <a:gd name="connsiteX66" fmla="*/ 255174 w 371162"/>
                    <a:gd name="connsiteY66" fmla="*/ 298669 h 371161"/>
                    <a:gd name="connsiteX67" fmla="*/ 240675 w 371162"/>
                    <a:gd name="connsiteY67" fmla="*/ 298669 h 371161"/>
                    <a:gd name="connsiteX68" fmla="*/ 240675 w 371162"/>
                    <a:gd name="connsiteY68" fmla="*/ 181231 h 371161"/>
                    <a:gd name="connsiteX69" fmla="*/ 233426 w 371162"/>
                    <a:gd name="connsiteY69" fmla="*/ 173982 h 371161"/>
                    <a:gd name="connsiteX70" fmla="*/ 137736 w 371162"/>
                    <a:gd name="connsiteY70" fmla="*/ 173982 h 371161"/>
                    <a:gd name="connsiteX71" fmla="*/ 130487 w 371162"/>
                    <a:gd name="connsiteY71" fmla="*/ 181231 h 371161"/>
                    <a:gd name="connsiteX72" fmla="*/ 130487 w 371162"/>
                    <a:gd name="connsiteY72" fmla="*/ 298669 h 371161"/>
                    <a:gd name="connsiteX73" fmla="*/ 115988 w 371162"/>
                    <a:gd name="connsiteY73" fmla="*/ 298669 h 371161"/>
                    <a:gd name="connsiteX74" fmla="*/ 115988 w 371162"/>
                    <a:gd name="connsiteY74" fmla="*/ 276922 h 371161"/>
                    <a:gd name="connsiteX75" fmla="*/ 108739 w 371162"/>
                    <a:gd name="connsiteY75" fmla="*/ 269672 h 371161"/>
                    <a:gd name="connsiteX76" fmla="*/ 192830 w 371162"/>
                    <a:gd name="connsiteY76" fmla="*/ 298669 h 371161"/>
                    <a:gd name="connsiteX77" fmla="*/ 192830 w 371162"/>
                    <a:gd name="connsiteY77" fmla="*/ 188481 h 371161"/>
                    <a:gd name="connsiteX78" fmla="*/ 226177 w 371162"/>
                    <a:gd name="connsiteY78" fmla="*/ 188481 h 371161"/>
                    <a:gd name="connsiteX79" fmla="*/ 226177 w 371162"/>
                    <a:gd name="connsiteY79" fmla="*/ 298669 h 371161"/>
                    <a:gd name="connsiteX80" fmla="*/ 192830 w 371162"/>
                    <a:gd name="connsiteY80" fmla="*/ 298669 h 371161"/>
                    <a:gd name="connsiteX81" fmla="*/ 144985 w 371162"/>
                    <a:gd name="connsiteY81" fmla="*/ 298669 h 371161"/>
                    <a:gd name="connsiteX82" fmla="*/ 144985 w 371162"/>
                    <a:gd name="connsiteY82" fmla="*/ 188481 h 371161"/>
                    <a:gd name="connsiteX83" fmla="*/ 178332 w 371162"/>
                    <a:gd name="connsiteY83" fmla="*/ 188481 h 371161"/>
                    <a:gd name="connsiteX84" fmla="*/ 178332 w 371162"/>
                    <a:gd name="connsiteY84" fmla="*/ 298669 h 371161"/>
                    <a:gd name="connsiteX85" fmla="*/ 144985 w 371162"/>
                    <a:gd name="connsiteY85" fmla="*/ 298669 h 371161"/>
                    <a:gd name="connsiteX86" fmla="*/ 269672 w 371162"/>
                    <a:gd name="connsiteY86" fmla="*/ 298669 h 371161"/>
                    <a:gd name="connsiteX87" fmla="*/ 269672 w 371162"/>
                    <a:gd name="connsiteY87" fmla="*/ 284171 h 371161"/>
                    <a:gd name="connsiteX88" fmla="*/ 327666 w 371162"/>
                    <a:gd name="connsiteY88" fmla="*/ 284171 h 371161"/>
                    <a:gd name="connsiteX89" fmla="*/ 327666 w 371162"/>
                    <a:gd name="connsiteY89" fmla="*/ 298669 h 371161"/>
                    <a:gd name="connsiteX90" fmla="*/ 269672 w 371162"/>
                    <a:gd name="connsiteY90" fmla="*/ 298669 h 371161"/>
                    <a:gd name="connsiteX91" fmla="*/ 313168 w 371162"/>
                    <a:gd name="connsiteY91" fmla="*/ 269672 h 371161"/>
                    <a:gd name="connsiteX92" fmla="*/ 284171 w 371162"/>
                    <a:gd name="connsiteY92" fmla="*/ 269672 h 371161"/>
                    <a:gd name="connsiteX93" fmla="*/ 284171 w 371162"/>
                    <a:gd name="connsiteY93" fmla="*/ 188481 h 371161"/>
                    <a:gd name="connsiteX94" fmla="*/ 313168 w 371162"/>
                    <a:gd name="connsiteY94" fmla="*/ 188481 h 371161"/>
                    <a:gd name="connsiteX95" fmla="*/ 313168 w 371162"/>
                    <a:gd name="connsiteY95" fmla="*/ 269672 h 371161"/>
                    <a:gd name="connsiteX96" fmla="*/ 327666 w 371162"/>
                    <a:gd name="connsiteY96" fmla="*/ 173982 h 371161"/>
                    <a:gd name="connsiteX97" fmla="*/ 269672 w 371162"/>
                    <a:gd name="connsiteY97" fmla="*/ 173982 h 371161"/>
                    <a:gd name="connsiteX98" fmla="*/ 269672 w 371162"/>
                    <a:gd name="connsiteY98" fmla="*/ 159484 h 371161"/>
                    <a:gd name="connsiteX99" fmla="*/ 327666 w 371162"/>
                    <a:gd name="connsiteY99" fmla="*/ 159484 h 371161"/>
                    <a:gd name="connsiteX100" fmla="*/ 327666 w 371162"/>
                    <a:gd name="connsiteY100" fmla="*/ 173982 h 371161"/>
                    <a:gd name="connsiteX101" fmla="*/ 14499 w 371162"/>
                    <a:gd name="connsiteY101" fmla="*/ 130487 h 371161"/>
                    <a:gd name="connsiteX102" fmla="*/ 156584 w 371162"/>
                    <a:gd name="connsiteY102" fmla="*/ 130487 h 371161"/>
                    <a:gd name="connsiteX103" fmla="*/ 163833 w 371162"/>
                    <a:gd name="connsiteY103" fmla="*/ 123237 h 371161"/>
                    <a:gd name="connsiteX104" fmla="*/ 156584 w 371162"/>
                    <a:gd name="connsiteY104" fmla="*/ 115988 h 371161"/>
                    <a:gd name="connsiteX105" fmla="*/ 31691 w 371162"/>
                    <a:gd name="connsiteY105" fmla="*/ 115988 h 371161"/>
                    <a:gd name="connsiteX106" fmla="*/ 185581 w 371162"/>
                    <a:gd name="connsiteY106" fmla="*/ 15897 h 371161"/>
                    <a:gd name="connsiteX107" fmla="*/ 339471 w 371162"/>
                    <a:gd name="connsiteY107" fmla="*/ 115988 h 371161"/>
                    <a:gd name="connsiteX108" fmla="*/ 214578 w 371162"/>
                    <a:gd name="connsiteY108" fmla="*/ 115988 h 371161"/>
                    <a:gd name="connsiteX109" fmla="*/ 207329 w 371162"/>
                    <a:gd name="connsiteY109" fmla="*/ 123237 h 371161"/>
                    <a:gd name="connsiteX110" fmla="*/ 214578 w 371162"/>
                    <a:gd name="connsiteY110" fmla="*/ 130487 h 371161"/>
                    <a:gd name="connsiteX111" fmla="*/ 356664 w 371162"/>
                    <a:gd name="connsiteY111" fmla="*/ 130487 h 371161"/>
                    <a:gd name="connsiteX112" fmla="*/ 356664 w 371162"/>
                    <a:gd name="connsiteY112" fmla="*/ 144985 h 371161"/>
                    <a:gd name="connsiteX113" fmla="*/ 14499 w 371162"/>
                    <a:gd name="connsiteY113" fmla="*/ 144985 h 371161"/>
                    <a:gd name="connsiteX114" fmla="*/ 14499 w 371162"/>
                    <a:gd name="connsiteY114" fmla="*/ 130487 h 371161"/>
                    <a:gd name="connsiteX115" fmla="*/ 101490 w 371162"/>
                    <a:gd name="connsiteY115" fmla="*/ 159484 h 371161"/>
                    <a:gd name="connsiteX116" fmla="*/ 101490 w 371162"/>
                    <a:gd name="connsiteY116" fmla="*/ 173982 h 371161"/>
                    <a:gd name="connsiteX117" fmla="*/ 43496 w 371162"/>
                    <a:gd name="connsiteY117" fmla="*/ 173982 h 371161"/>
                    <a:gd name="connsiteX118" fmla="*/ 43496 w 371162"/>
                    <a:gd name="connsiteY118" fmla="*/ 159484 h 371161"/>
                    <a:gd name="connsiteX119" fmla="*/ 101490 w 371162"/>
                    <a:gd name="connsiteY119" fmla="*/ 159484 h 371161"/>
                    <a:gd name="connsiteX120" fmla="*/ 86991 w 371162"/>
                    <a:gd name="connsiteY120" fmla="*/ 188481 h 371161"/>
                    <a:gd name="connsiteX121" fmla="*/ 86991 w 371162"/>
                    <a:gd name="connsiteY121" fmla="*/ 269672 h 371161"/>
                    <a:gd name="connsiteX122" fmla="*/ 57994 w 371162"/>
                    <a:gd name="connsiteY122" fmla="*/ 269672 h 371161"/>
                    <a:gd name="connsiteX123" fmla="*/ 57994 w 371162"/>
                    <a:gd name="connsiteY123" fmla="*/ 188481 h 371161"/>
                    <a:gd name="connsiteX124" fmla="*/ 86991 w 371162"/>
                    <a:gd name="connsiteY124" fmla="*/ 188481 h 371161"/>
                    <a:gd name="connsiteX125" fmla="*/ 43496 w 371162"/>
                    <a:gd name="connsiteY125" fmla="*/ 284171 h 371161"/>
                    <a:gd name="connsiteX126" fmla="*/ 101490 w 371162"/>
                    <a:gd name="connsiteY126" fmla="*/ 284171 h 371161"/>
                    <a:gd name="connsiteX127" fmla="*/ 101490 w 371162"/>
                    <a:gd name="connsiteY127" fmla="*/ 298669 h 371161"/>
                    <a:gd name="connsiteX128" fmla="*/ 43496 w 371162"/>
                    <a:gd name="connsiteY128" fmla="*/ 298669 h 371161"/>
                    <a:gd name="connsiteX129" fmla="*/ 43496 w 371162"/>
                    <a:gd name="connsiteY129" fmla="*/ 284171 h 371161"/>
                    <a:gd name="connsiteX130" fmla="*/ 28997 w 371162"/>
                    <a:gd name="connsiteY130" fmla="*/ 313168 h 371161"/>
                    <a:gd name="connsiteX131" fmla="*/ 115988 w 371162"/>
                    <a:gd name="connsiteY131" fmla="*/ 313168 h 371161"/>
                    <a:gd name="connsiteX132" fmla="*/ 115988 w 371162"/>
                    <a:gd name="connsiteY132" fmla="*/ 327666 h 371161"/>
                    <a:gd name="connsiteX133" fmla="*/ 28997 w 371162"/>
                    <a:gd name="connsiteY133" fmla="*/ 327666 h 371161"/>
                    <a:gd name="connsiteX134" fmla="*/ 28997 w 371162"/>
                    <a:gd name="connsiteY134" fmla="*/ 313168 h 371161"/>
                    <a:gd name="connsiteX135" fmla="*/ 14499 w 371162"/>
                    <a:gd name="connsiteY135" fmla="*/ 342165 h 371161"/>
                    <a:gd name="connsiteX136" fmla="*/ 356664 w 371162"/>
                    <a:gd name="connsiteY136" fmla="*/ 342165 h 371161"/>
                    <a:gd name="connsiteX137" fmla="*/ 356664 w 371162"/>
                    <a:gd name="connsiteY137" fmla="*/ 356663 h 371161"/>
                    <a:gd name="connsiteX138" fmla="*/ 14499 w 371162"/>
                    <a:gd name="connsiteY138" fmla="*/ 356663 h 371161"/>
                    <a:gd name="connsiteX139" fmla="*/ 14499 w 371162"/>
                    <a:gd name="connsiteY139" fmla="*/ 342165 h 37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1162" h="371161">
                      <a:moveTo>
                        <a:pt x="7249" y="371162"/>
                      </a:moveTo>
                      <a:lnTo>
                        <a:pt x="363913" y="371162"/>
                      </a:lnTo>
                      <a:cubicBezTo>
                        <a:pt x="367916" y="371162"/>
                        <a:pt x="371162" y="367917"/>
                        <a:pt x="371162" y="363913"/>
                      </a:cubicBezTo>
                      <a:lnTo>
                        <a:pt x="371162" y="334916"/>
                      </a:lnTo>
                      <a:cubicBezTo>
                        <a:pt x="371162" y="330912"/>
                        <a:pt x="367916" y="327666"/>
                        <a:pt x="363913" y="327666"/>
                      </a:cubicBezTo>
                      <a:lnTo>
                        <a:pt x="356664" y="327666"/>
                      </a:lnTo>
                      <a:lnTo>
                        <a:pt x="356664" y="305919"/>
                      </a:lnTo>
                      <a:cubicBezTo>
                        <a:pt x="356664" y="301915"/>
                        <a:pt x="353417" y="298669"/>
                        <a:pt x="349414" y="298669"/>
                      </a:cubicBezTo>
                      <a:lnTo>
                        <a:pt x="342165" y="298669"/>
                      </a:lnTo>
                      <a:lnTo>
                        <a:pt x="342165" y="276922"/>
                      </a:lnTo>
                      <a:cubicBezTo>
                        <a:pt x="342165" y="272918"/>
                        <a:pt x="338919" y="269672"/>
                        <a:pt x="334916" y="269672"/>
                      </a:cubicBezTo>
                      <a:lnTo>
                        <a:pt x="327666" y="269672"/>
                      </a:lnTo>
                      <a:lnTo>
                        <a:pt x="327666" y="188481"/>
                      </a:lnTo>
                      <a:lnTo>
                        <a:pt x="334916" y="188481"/>
                      </a:lnTo>
                      <a:cubicBezTo>
                        <a:pt x="338919" y="188481"/>
                        <a:pt x="342165" y="185235"/>
                        <a:pt x="342165" y="181231"/>
                      </a:cubicBezTo>
                      <a:lnTo>
                        <a:pt x="342165" y="159484"/>
                      </a:lnTo>
                      <a:lnTo>
                        <a:pt x="363913" y="159484"/>
                      </a:lnTo>
                      <a:cubicBezTo>
                        <a:pt x="367916" y="159484"/>
                        <a:pt x="371162" y="156238"/>
                        <a:pt x="371162" y="152234"/>
                      </a:cubicBezTo>
                      <a:lnTo>
                        <a:pt x="371162" y="123237"/>
                      </a:lnTo>
                      <a:cubicBezTo>
                        <a:pt x="371162" y="123203"/>
                        <a:pt x="371158" y="123171"/>
                        <a:pt x="371157" y="123137"/>
                      </a:cubicBezTo>
                      <a:cubicBezTo>
                        <a:pt x="371122" y="120669"/>
                        <a:pt x="369865" y="118488"/>
                        <a:pt x="367910" y="117192"/>
                      </a:cubicBezTo>
                      <a:cubicBezTo>
                        <a:pt x="367895" y="117182"/>
                        <a:pt x="367881" y="117170"/>
                        <a:pt x="367865" y="117160"/>
                      </a:cubicBezTo>
                      <a:lnTo>
                        <a:pt x="189533" y="1172"/>
                      </a:lnTo>
                      <a:cubicBezTo>
                        <a:pt x="187131" y="-391"/>
                        <a:pt x="184031" y="-391"/>
                        <a:pt x="181629" y="1172"/>
                      </a:cubicBezTo>
                      <a:lnTo>
                        <a:pt x="3297" y="117160"/>
                      </a:lnTo>
                      <a:cubicBezTo>
                        <a:pt x="1329" y="118438"/>
                        <a:pt x="0" y="120720"/>
                        <a:pt x="0" y="123237"/>
                      </a:cubicBezTo>
                      <a:lnTo>
                        <a:pt x="0" y="152234"/>
                      </a:lnTo>
                      <a:cubicBezTo>
                        <a:pt x="0" y="156238"/>
                        <a:pt x="3246" y="159484"/>
                        <a:pt x="7249" y="159484"/>
                      </a:cubicBezTo>
                      <a:lnTo>
                        <a:pt x="28997" y="159484"/>
                      </a:lnTo>
                      <a:lnTo>
                        <a:pt x="28997" y="181231"/>
                      </a:lnTo>
                      <a:cubicBezTo>
                        <a:pt x="28997" y="185235"/>
                        <a:pt x="32243" y="188481"/>
                        <a:pt x="36246" y="188481"/>
                      </a:cubicBezTo>
                      <a:lnTo>
                        <a:pt x="43496" y="188481"/>
                      </a:lnTo>
                      <a:lnTo>
                        <a:pt x="43496" y="269672"/>
                      </a:lnTo>
                      <a:lnTo>
                        <a:pt x="36246" y="269672"/>
                      </a:lnTo>
                      <a:cubicBezTo>
                        <a:pt x="32243" y="269672"/>
                        <a:pt x="28997" y="272918"/>
                        <a:pt x="28997" y="276922"/>
                      </a:cubicBezTo>
                      <a:lnTo>
                        <a:pt x="28997" y="298669"/>
                      </a:lnTo>
                      <a:lnTo>
                        <a:pt x="21748" y="298669"/>
                      </a:lnTo>
                      <a:cubicBezTo>
                        <a:pt x="17745" y="298669"/>
                        <a:pt x="14499" y="301915"/>
                        <a:pt x="14499" y="305919"/>
                      </a:cubicBezTo>
                      <a:lnTo>
                        <a:pt x="14499" y="327666"/>
                      </a:lnTo>
                      <a:lnTo>
                        <a:pt x="7249" y="327666"/>
                      </a:lnTo>
                      <a:cubicBezTo>
                        <a:pt x="3246" y="327666"/>
                        <a:pt x="0" y="330912"/>
                        <a:pt x="0" y="334916"/>
                      </a:cubicBezTo>
                      <a:lnTo>
                        <a:pt x="0" y="363913"/>
                      </a:lnTo>
                      <a:cubicBezTo>
                        <a:pt x="0" y="367917"/>
                        <a:pt x="3246" y="371162"/>
                        <a:pt x="7249" y="371162"/>
                      </a:cubicBezTo>
                      <a:close/>
                      <a:moveTo>
                        <a:pt x="255174" y="327666"/>
                      </a:moveTo>
                      <a:lnTo>
                        <a:pt x="255174" y="313168"/>
                      </a:lnTo>
                      <a:lnTo>
                        <a:pt x="342165" y="313168"/>
                      </a:lnTo>
                      <a:lnTo>
                        <a:pt x="342165" y="327666"/>
                      </a:lnTo>
                      <a:lnTo>
                        <a:pt x="255174" y="327666"/>
                      </a:lnTo>
                      <a:close/>
                      <a:moveTo>
                        <a:pt x="130487" y="327666"/>
                      </a:moveTo>
                      <a:lnTo>
                        <a:pt x="130487" y="313168"/>
                      </a:lnTo>
                      <a:lnTo>
                        <a:pt x="240675" y="313168"/>
                      </a:lnTo>
                      <a:lnTo>
                        <a:pt x="240675" y="327666"/>
                      </a:lnTo>
                      <a:lnTo>
                        <a:pt x="130487" y="327666"/>
                      </a:lnTo>
                      <a:close/>
                      <a:moveTo>
                        <a:pt x="108739" y="269672"/>
                      </a:moveTo>
                      <a:lnTo>
                        <a:pt x="101490" y="269672"/>
                      </a:lnTo>
                      <a:lnTo>
                        <a:pt x="101490" y="188481"/>
                      </a:lnTo>
                      <a:lnTo>
                        <a:pt x="108739" y="188481"/>
                      </a:lnTo>
                      <a:cubicBezTo>
                        <a:pt x="112742" y="188481"/>
                        <a:pt x="115988" y="185235"/>
                        <a:pt x="115988" y="181231"/>
                      </a:cubicBezTo>
                      <a:lnTo>
                        <a:pt x="115988" y="159484"/>
                      </a:lnTo>
                      <a:lnTo>
                        <a:pt x="255174" y="159484"/>
                      </a:lnTo>
                      <a:lnTo>
                        <a:pt x="255174" y="181231"/>
                      </a:lnTo>
                      <a:cubicBezTo>
                        <a:pt x="255174" y="185235"/>
                        <a:pt x="258420" y="188481"/>
                        <a:pt x="262423" y="188481"/>
                      </a:cubicBezTo>
                      <a:lnTo>
                        <a:pt x="269672" y="188481"/>
                      </a:lnTo>
                      <a:lnTo>
                        <a:pt x="269672" y="269672"/>
                      </a:lnTo>
                      <a:lnTo>
                        <a:pt x="262423" y="269672"/>
                      </a:lnTo>
                      <a:cubicBezTo>
                        <a:pt x="258420" y="269672"/>
                        <a:pt x="255174" y="272918"/>
                        <a:pt x="255174" y="276922"/>
                      </a:cubicBezTo>
                      <a:lnTo>
                        <a:pt x="255174" y="298669"/>
                      </a:lnTo>
                      <a:cubicBezTo>
                        <a:pt x="250103" y="298669"/>
                        <a:pt x="245746" y="298669"/>
                        <a:pt x="240675" y="298669"/>
                      </a:cubicBezTo>
                      <a:lnTo>
                        <a:pt x="240675" y="181231"/>
                      </a:lnTo>
                      <a:cubicBezTo>
                        <a:pt x="240675" y="177228"/>
                        <a:pt x="237429" y="173982"/>
                        <a:pt x="233426" y="173982"/>
                      </a:cubicBezTo>
                      <a:lnTo>
                        <a:pt x="137736" y="173982"/>
                      </a:lnTo>
                      <a:cubicBezTo>
                        <a:pt x="133733" y="173982"/>
                        <a:pt x="130487" y="177228"/>
                        <a:pt x="130487" y="181231"/>
                      </a:cubicBezTo>
                      <a:lnTo>
                        <a:pt x="130487" y="298669"/>
                      </a:lnTo>
                      <a:cubicBezTo>
                        <a:pt x="125416" y="298669"/>
                        <a:pt x="121059" y="298669"/>
                        <a:pt x="115988" y="298669"/>
                      </a:cubicBezTo>
                      <a:lnTo>
                        <a:pt x="115988" y="276922"/>
                      </a:lnTo>
                      <a:cubicBezTo>
                        <a:pt x="115988" y="272918"/>
                        <a:pt x="112742" y="269672"/>
                        <a:pt x="108739" y="269672"/>
                      </a:cubicBezTo>
                      <a:close/>
                      <a:moveTo>
                        <a:pt x="192830" y="298669"/>
                      </a:moveTo>
                      <a:lnTo>
                        <a:pt x="192830" y="188481"/>
                      </a:lnTo>
                      <a:lnTo>
                        <a:pt x="226177" y="188481"/>
                      </a:lnTo>
                      <a:lnTo>
                        <a:pt x="226177" y="298669"/>
                      </a:lnTo>
                      <a:lnTo>
                        <a:pt x="192830" y="298669"/>
                      </a:lnTo>
                      <a:close/>
                      <a:moveTo>
                        <a:pt x="144985" y="298669"/>
                      </a:moveTo>
                      <a:lnTo>
                        <a:pt x="144985" y="188481"/>
                      </a:lnTo>
                      <a:lnTo>
                        <a:pt x="178332" y="188481"/>
                      </a:lnTo>
                      <a:lnTo>
                        <a:pt x="178332" y="298669"/>
                      </a:lnTo>
                      <a:lnTo>
                        <a:pt x="144985" y="298669"/>
                      </a:lnTo>
                      <a:close/>
                      <a:moveTo>
                        <a:pt x="269672" y="298669"/>
                      </a:moveTo>
                      <a:lnTo>
                        <a:pt x="269672" y="284171"/>
                      </a:lnTo>
                      <a:lnTo>
                        <a:pt x="327666" y="284171"/>
                      </a:lnTo>
                      <a:lnTo>
                        <a:pt x="327666" y="298669"/>
                      </a:lnTo>
                      <a:lnTo>
                        <a:pt x="269672" y="298669"/>
                      </a:lnTo>
                      <a:close/>
                      <a:moveTo>
                        <a:pt x="313168" y="269672"/>
                      </a:moveTo>
                      <a:lnTo>
                        <a:pt x="284171" y="269672"/>
                      </a:lnTo>
                      <a:lnTo>
                        <a:pt x="284171" y="188481"/>
                      </a:lnTo>
                      <a:lnTo>
                        <a:pt x="313168" y="188481"/>
                      </a:lnTo>
                      <a:lnTo>
                        <a:pt x="313168" y="269672"/>
                      </a:lnTo>
                      <a:close/>
                      <a:moveTo>
                        <a:pt x="327666" y="173982"/>
                      </a:moveTo>
                      <a:lnTo>
                        <a:pt x="269672" y="173982"/>
                      </a:lnTo>
                      <a:lnTo>
                        <a:pt x="269672" y="159484"/>
                      </a:lnTo>
                      <a:lnTo>
                        <a:pt x="327666" y="159484"/>
                      </a:lnTo>
                      <a:lnTo>
                        <a:pt x="327666" y="173982"/>
                      </a:lnTo>
                      <a:close/>
                      <a:moveTo>
                        <a:pt x="14499" y="130487"/>
                      </a:moveTo>
                      <a:lnTo>
                        <a:pt x="156584" y="130487"/>
                      </a:lnTo>
                      <a:cubicBezTo>
                        <a:pt x="160587" y="130487"/>
                        <a:pt x="163833" y="127241"/>
                        <a:pt x="163833" y="123237"/>
                      </a:cubicBezTo>
                      <a:cubicBezTo>
                        <a:pt x="163833" y="119234"/>
                        <a:pt x="160587" y="115988"/>
                        <a:pt x="156584" y="115988"/>
                      </a:cubicBezTo>
                      <a:lnTo>
                        <a:pt x="31691" y="115988"/>
                      </a:lnTo>
                      <a:lnTo>
                        <a:pt x="185581" y="15897"/>
                      </a:lnTo>
                      <a:lnTo>
                        <a:pt x="339471" y="115988"/>
                      </a:lnTo>
                      <a:lnTo>
                        <a:pt x="214578" y="115988"/>
                      </a:lnTo>
                      <a:cubicBezTo>
                        <a:pt x="210575" y="115988"/>
                        <a:pt x="207329" y="119234"/>
                        <a:pt x="207329" y="123237"/>
                      </a:cubicBezTo>
                      <a:cubicBezTo>
                        <a:pt x="207329" y="127241"/>
                        <a:pt x="210575" y="130487"/>
                        <a:pt x="214578" y="130487"/>
                      </a:cubicBezTo>
                      <a:lnTo>
                        <a:pt x="356664" y="130487"/>
                      </a:lnTo>
                      <a:lnTo>
                        <a:pt x="356664" y="144985"/>
                      </a:lnTo>
                      <a:lnTo>
                        <a:pt x="14499" y="144985"/>
                      </a:lnTo>
                      <a:lnTo>
                        <a:pt x="14499" y="130487"/>
                      </a:lnTo>
                      <a:close/>
                      <a:moveTo>
                        <a:pt x="101490" y="159484"/>
                      </a:moveTo>
                      <a:lnTo>
                        <a:pt x="101490" y="173982"/>
                      </a:lnTo>
                      <a:lnTo>
                        <a:pt x="43496" y="173982"/>
                      </a:lnTo>
                      <a:lnTo>
                        <a:pt x="43496" y="159484"/>
                      </a:lnTo>
                      <a:lnTo>
                        <a:pt x="101490" y="159484"/>
                      </a:lnTo>
                      <a:close/>
                      <a:moveTo>
                        <a:pt x="86991" y="188481"/>
                      </a:moveTo>
                      <a:lnTo>
                        <a:pt x="86991" y="269672"/>
                      </a:lnTo>
                      <a:lnTo>
                        <a:pt x="57994" y="269672"/>
                      </a:lnTo>
                      <a:lnTo>
                        <a:pt x="57994" y="188481"/>
                      </a:lnTo>
                      <a:lnTo>
                        <a:pt x="86991" y="188481"/>
                      </a:lnTo>
                      <a:close/>
                      <a:moveTo>
                        <a:pt x="43496" y="284171"/>
                      </a:moveTo>
                      <a:cubicBezTo>
                        <a:pt x="61295" y="284171"/>
                        <a:pt x="83675" y="284171"/>
                        <a:pt x="101490" y="284171"/>
                      </a:cubicBezTo>
                      <a:lnTo>
                        <a:pt x="101490" y="298669"/>
                      </a:lnTo>
                      <a:lnTo>
                        <a:pt x="43496" y="298669"/>
                      </a:lnTo>
                      <a:lnTo>
                        <a:pt x="43496" y="284171"/>
                      </a:lnTo>
                      <a:close/>
                      <a:moveTo>
                        <a:pt x="28997" y="313168"/>
                      </a:moveTo>
                      <a:lnTo>
                        <a:pt x="115988" y="313168"/>
                      </a:lnTo>
                      <a:lnTo>
                        <a:pt x="115988" y="327666"/>
                      </a:lnTo>
                      <a:lnTo>
                        <a:pt x="28997" y="327666"/>
                      </a:lnTo>
                      <a:lnTo>
                        <a:pt x="28997" y="313168"/>
                      </a:lnTo>
                      <a:close/>
                      <a:moveTo>
                        <a:pt x="14499" y="342165"/>
                      </a:moveTo>
                      <a:lnTo>
                        <a:pt x="356664" y="342165"/>
                      </a:lnTo>
                      <a:lnTo>
                        <a:pt x="356664" y="356663"/>
                      </a:lnTo>
                      <a:lnTo>
                        <a:pt x="14499" y="356663"/>
                      </a:lnTo>
                      <a:lnTo>
                        <a:pt x="14499" y="342165"/>
                      </a:lnTo>
                      <a:close/>
                    </a:path>
                  </a:pathLst>
                </a:custGeom>
                <a:grpFill/>
                <a:ln w="70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187C79F-4162-F0D9-F6CC-DF0D7003EADE}"/>
                    </a:ext>
                  </a:extLst>
                </p:cNvPr>
                <p:cNvSpPr/>
                <p:nvPr/>
              </p:nvSpPr>
              <p:spPr>
                <a:xfrm>
                  <a:off x="2639622" y="1679509"/>
                  <a:ext cx="57994" cy="57994"/>
                </a:xfrm>
                <a:custGeom>
                  <a:avLst/>
                  <a:gdLst>
                    <a:gd name="connsiteX0" fmla="*/ 28997 w 57994"/>
                    <a:gd name="connsiteY0" fmla="*/ 57994 h 57994"/>
                    <a:gd name="connsiteX1" fmla="*/ 57994 w 57994"/>
                    <a:gd name="connsiteY1" fmla="*/ 28997 h 57994"/>
                    <a:gd name="connsiteX2" fmla="*/ 57954 w 57994"/>
                    <a:gd name="connsiteY2" fmla="*/ 27485 h 57994"/>
                    <a:gd name="connsiteX3" fmla="*/ 28997 w 57994"/>
                    <a:gd name="connsiteY3" fmla="*/ 0 h 57994"/>
                    <a:gd name="connsiteX4" fmla="*/ 0 w 57994"/>
                    <a:gd name="connsiteY4" fmla="*/ 28997 h 57994"/>
                    <a:gd name="connsiteX5" fmla="*/ 28997 w 57994"/>
                    <a:gd name="connsiteY5" fmla="*/ 57994 h 57994"/>
                    <a:gd name="connsiteX6" fmla="*/ 28997 w 57994"/>
                    <a:gd name="connsiteY6" fmla="*/ 14499 h 57994"/>
                    <a:gd name="connsiteX7" fmla="*/ 43476 w 57994"/>
                    <a:gd name="connsiteY7" fmla="*/ 28245 h 57994"/>
                    <a:gd name="connsiteX8" fmla="*/ 43480 w 57994"/>
                    <a:gd name="connsiteY8" fmla="*/ 28310 h 57994"/>
                    <a:gd name="connsiteX9" fmla="*/ 43496 w 57994"/>
                    <a:gd name="connsiteY9" fmla="*/ 28997 h 57994"/>
                    <a:gd name="connsiteX10" fmla="*/ 28997 w 57994"/>
                    <a:gd name="connsiteY10" fmla="*/ 43496 h 57994"/>
                    <a:gd name="connsiteX11" fmla="*/ 14499 w 57994"/>
                    <a:gd name="connsiteY11" fmla="*/ 28997 h 57994"/>
                    <a:gd name="connsiteX12" fmla="*/ 28997 w 57994"/>
                    <a:gd name="connsiteY12" fmla="*/ 14499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994" h="57994">
                      <a:moveTo>
                        <a:pt x="28997" y="57994"/>
                      </a:moveTo>
                      <a:cubicBezTo>
                        <a:pt x="44986" y="57994"/>
                        <a:pt x="57994" y="44986"/>
                        <a:pt x="57994" y="28997"/>
                      </a:cubicBezTo>
                      <a:cubicBezTo>
                        <a:pt x="57994" y="28487"/>
                        <a:pt x="57983" y="27986"/>
                        <a:pt x="57954" y="27485"/>
                      </a:cubicBezTo>
                      <a:cubicBezTo>
                        <a:pt x="57161" y="12070"/>
                        <a:pt x="44447" y="0"/>
                        <a:pt x="28997" y="0"/>
                      </a:cubicBezTo>
                      <a:cubicBezTo>
                        <a:pt x="13008" y="0"/>
                        <a:pt x="0" y="13008"/>
                        <a:pt x="0" y="28997"/>
                      </a:cubicBezTo>
                      <a:cubicBezTo>
                        <a:pt x="0" y="44986"/>
                        <a:pt x="13008" y="57994"/>
                        <a:pt x="28997" y="57994"/>
                      </a:cubicBezTo>
                      <a:close/>
                      <a:moveTo>
                        <a:pt x="28997" y="14499"/>
                      </a:moveTo>
                      <a:cubicBezTo>
                        <a:pt x="36727" y="14499"/>
                        <a:pt x="43087" y="20537"/>
                        <a:pt x="43476" y="28245"/>
                      </a:cubicBezTo>
                      <a:cubicBezTo>
                        <a:pt x="43477" y="28267"/>
                        <a:pt x="43478" y="28288"/>
                        <a:pt x="43480" y="28310"/>
                      </a:cubicBezTo>
                      <a:cubicBezTo>
                        <a:pt x="43493" y="28537"/>
                        <a:pt x="43496" y="28765"/>
                        <a:pt x="43496" y="28997"/>
                      </a:cubicBezTo>
                      <a:cubicBezTo>
                        <a:pt x="43496" y="36992"/>
                        <a:pt x="36992" y="43496"/>
                        <a:pt x="28997" y="43496"/>
                      </a:cubicBezTo>
                      <a:cubicBezTo>
                        <a:pt x="21003" y="43496"/>
                        <a:pt x="14499" y="36992"/>
                        <a:pt x="14499" y="28997"/>
                      </a:cubicBezTo>
                      <a:cubicBezTo>
                        <a:pt x="14499" y="21003"/>
                        <a:pt x="21003" y="14499"/>
                        <a:pt x="28997" y="14499"/>
                      </a:cubicBezTo>
                      <a:close/>
                    </a:path>
                  </a:pathLst>
                </a:custGeom>
                <a:grpFill/>
                <a:ln w="707" cap="flat">
                  <a:noFill/>
                  <a:prstDash val="solid"/>
                  <a:miter/>
                </a:ln>
              </p:spPr>
              <p:txBody>
                <a:bodyPr rtlCol="0" anchor="ctr"/>
                <a:lstStyle/>
                <a:p>
                  <a:endParaRPr lang="en-US"/>
                </a:p>
              </p:txBody>
            </p:sp>
          </p:grpSp>
        </p:grpSp>
      </p:grpSp>
      <p:grpSp>
        <p:nvGrpSpPr>
          <p:cNvPr id="79" name="Group 78">
            <a:extLst>
              <a:ext uri="{FF2B5EF4-FFF2-40B4-BE49-F238E27FC236}">
                <a16:creationId xmlns:a16="http://schemas.microsoft.com/office/drawing/2014/main" id="{DBB1DD1C-380B-DC4E-27F6-178AC56B9D9A}"/>
              </a:ext>
            </a:extLst>
          </p:cNvPr>
          <p:cNvGrpSpPr/>
          <p:nvPr/>
        </p:nvGrpSpPr>
        <p:grpSpPr>
          <a:xfrm>
            <a:off x="9304454" y="1470513"/>
            <a:ext cx="2568956" cy="4909732"/>
            <a:chOff x="9304454" y="1470513"/>
            <a:chExt cx="2568956" cy="4909732"/>
          </a:xfrm>
        </p:grpSpPr>
        <p:sp>
          <p:nvSpPr>
            <p:cNvPr id="57" name="TextBox 56">
              <a:extLst>
                <a:ext uri="{FF2B5EF4-FFF2-40B4-BE49-F238E27FC236}">
                  <a16:creationId xmlns:a16="http://schemas.microsoft.com/office/drawing/2014/main" id="{AFF35E04-2381-B0B3-7D10-00287ED1CF2D}"/>
                </a:ext>
              </a:extLst>
            </p:cNvPr>
            <p:cNvSpPr txBox="1"/>
            <p:nvPr/>
          </p:nvSpPr>
          <p:spPr>
            <a:xfrm>
              <a:off x="9417552" y="2165538"/>
              <a:ext cx="2285341" cy="1200329"/>
            </a:xfrm>
            <a:prstGeom prst="rect">
              <a:avLst/>
            </a:prstGeom>
            <a:noFill/>
          </p:spPr>
          <p:txBody>
            <a:bodyPr wrap="square">
              <a:spAutoFit/>
            </a:bodyPr>
            <a:lstStyle/>
            <a:p>
              <a:pPr algn="ctr"/>
              <a:r>
                <a:rPr lang="en-US" b="1" i="1" dirty="0">
                  <a:solidFill>
                    <a:schemeClr val="bg1"/>
                  </a:solidFill>
                </a:rPr>
                <a:t>Creating circular, resource-efficient </a:t>
              </a:r>
              <a:r>
                <a:rPr lang="en-US" i="1" dirty="0">
                  <a:solidFill>
                    <a:schemeClr val="bg1"/>
                  </a:solidFill>
                </a:rPr>
                <a:t>and</a:t>
              </a:r>
              <a:r>
                <a:rPr lang="en-US" b="1" i="1" dirty="0">
                  <a:solidFill>
                    <a:schemeClr val="bg1"/>
                  </a:solidFill>
                </a:rPr>
                <a:t> low-impact solutions </a:t>
              </a:r>
              <a:r>
                <a:rPr lang="en-US" i="1" dirty="0">
                  <a:solidFill>
                    <a:schemeClr val="bg1"/>
                  </a:solidFill>
                </a:rPr>
                <a:t>and</a:t>
              </a:r>
              <a:r>
                <a:rPr lang="en-US" b="1" i="1" dirty="0">
                  <a:solidFill>
                    <a:schemeClr val="bg1"/>
                  </a:solidFill>
                </a:rPr>
                <a:t> business models</a:t>
              </a:r>
            </a:p>
          </p:txBody>
        </p:sp>
        <p:sp>
          <p:nvSpPr>
            <p:cNvPr id="10" name="TextBox 9">
              <a:extLst>
                <a:ext uri="{FF2B5EF4-FFF2-40B4-BE49-F238E27FC236}">
                  <a16:creationId xmlns:a16="http://schemas.microsoft.com/office/drawing/2014/main" id="{40E9FD0D-A203-53A7-3E10-D871267D11C1}"/>
                </a:ext>
              </a:extLst>
            </p:cNvPr>
            <p:cNvSpPr txBox="1"/>
            <p:nvPr/>
          </p:nvSpPr>
          <p:spPr>
            <a:xfrm>
              <a:off x="9304454" y="3579478"/>
              <a:ext cx="2568956" cy="2800767"/>
            </a:xfrm>
            <a:prstGeom prst="rect">
              <a:avLst/>
            </a:prstGeom>
            <a:noFill/>
          </p:spPr>
          <p:txBody>
            <a:bodyPr wrap="square">
              <a:spAutoFit/>
            </a:bodyPr>
            <a:lstStyle/>
            <a:p>
              <a:pPr marL="180000" indent="-180000">
                <a:buFont typeface="Arial" panose="020B0604020202020204" pitchFamily="34" charset="0"/>
                <a:buChar char="•"/>
              </a:pPr>
              <a:r>
                <a:rPr lang="en-US" sz="1600" i="1" dirty="0"/>
                <a:t>Setting up monitoring systems to identify priorities and develop ambitious circular economy action plans</a:t>
              </a:r>
            </a:p>
            <a:p>
              <a:pPr marL="180000" indent="-180000">
                <a:buFont typeface="Arial" panose="020B0604020202020204" pitchFamily="34" charset="0"/>
                <a:buChar char="•"/>
              </a:pPr>
              <a:r>
                <a:rPr lang="en-US" sz="1600" i="1" dirty="0"/>
                <a:t>Developing and reinforcing regulation to boost circular economy business models</a:t>
              </a:r>
            </a:p>
            <a:p>
              <a:pPr marL="180000" indent="-180000">
                <a:buFont typeface="Arial" panose="020B0604020202020204" pitchFamily="34" charset="0"/>
                <a:buChar char="•"/>
              </a:pPr>
              <a:r>
                <a:rPr lang="en-US" sz="1600" i="1" dirty="0"/>
                <a:t>Building circular economy capacity and coalitions</a:t>
              </a:r>
            </a:p>
          </p:txBody>
        </p:sp>
        <p:grpSp>
          <p:nvGrpSpPr>
            <p:cNvPr id="32" name="Group 31">
              <a:extLst>
                <a:ext uri="{FF2B5EF4-FFF2-40B4-BE49-F238E27FC236}">
                  <a16:creationId xmlns:a16="http://schemas.microsoft.com/office/drawing/2014/main" id="{2DB0E3C3-3250-294C-FDB5-571AC163D685}"/>
                </a:ext>
              </a:extLst>
            </p:cNvPr>
            <p:cNvGrpSpPr/>
            <p:nvPr/>
          </p:nvGrpSpPr>
          <p:grpSpPr>
            <a:xfrm>
              <a:off x="10077092" y="1470513"/>
              <a:ext cx="795043" cy="795043"/>
              <a:chOff x="10396067" y="1491778"/>
              <a:chExt cx="795043" cy="795043"/>
            </a:xfrm>
          </p:grpSpPr>
          <p:sp>
            <p:nvSpPr>
              <p:cNvPr id="27" name="Oval 26">
                <a:extLst>
                  <a:ext uri="{FF2B5EF4-FFF2-40B4-BE49-F238E27FC236}">
                    <a16:creationId xmlns:a16="http://schemas.microsoft.com/office/drawing/2014/main" id="{0843D63C-CAEC-8D10-9923-BB841ADC1D2A}"/>
                  </a:ext>
                </a:extLst>
              </p:cNvPr>
              <p:cNvSpPr/>
              <p:nvPr/>
            </p:nvSpPr>
            <p:spPr>
              <a:xfrm>
                <a:off x="10396067" y="1491778"/>
                <a:ext cx="795043" cy="795043"/>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i="1" dirty="0">
                  <a:solidFill>
                    <a:schemeClr val="tx1"/>
                  </a:solidFill>
                </a:endParaRPr>
              </a:p>
            </p:txBody>
          </p:sp>
          <p:grpSp>
            <p:nvGrpSpPr>
              <p:cNvPr id="106" name="Group 105">
                <a:extLst>
                  <a:ext uri="{FF2B5EF4-FFF2-40B4-BE49-F238E27FC236}">
                    <a16:creationId xmlns:a16="http://schemas.microsoft.com/office/drawing/2014/main" id="{A680738B-469D-D5B0-11CD-8FCBA99C2E27}"/>
                  </a:ext>
                </a:extLst>
              </p:cNvPr>
              <p:cNvGrpSpPr/>
              <p:nvPr/>
            </p:nvGrpSpPr>
            <p:grpSpPr>
              <a:xfrm>
                <a:off x="10591657" y="1707107"/>
                <a:ext cx="404185" cy="362170"/>
                <a:chOff x="10411542" y="1651687"/>
                <a:chExt cx="404185" cy="362170"/>
              </a:xfrm>
              <a:solidFill>
                <a:schemeClr val="tx1"/>
              </a:solidFill>
            </p:grpSpPr>
            <p:sp>
              <p:nvSpPr>
                <p:cNvPr id="74" name="Freeform: Shape 73">
                  <a:extLst>
                    <a:ext uri="{FF2B5EF4-FFF2-40B4-BE49-F238E27FC236}">
                      <a16:creationId xmlns:a16="http://schemas.microsoft.com/office/drawing/2014/main" id="{2C8178E3-022D-F312-947C-D55AABF67E87}"/>
                    </a:ext>
                  </a:extLst>
                </p:cNvPr>
                <p:cNvSpPr/>
                <p:nvPr/>
              </p:nvSpPr>
              <p:spPr>
                <a:xfrm>
                  <a:off x="10491826" y="1651687"/>
                  <a:ext cx="244887" cy="150253"/>
                </a:xfrm>
                <a:custGeom>
                  <a:avLst/>
                  <a:gdLst>
                    <a:gd name="connsiteX0" fmla="*/ 243347 w 244887"/>
                    <a:gd name="connsiteY0" fmla="*/ 78166 h 150253"/>
                    <a:gd name="connsiteX1" fmla="*/ 235531 w 244887"/>
                    <a:gd name="connsiteY1" fmla="*/ 76429 h 150253"/>
                    <a:gd name="connsiteX2" fmla="*/ 224240 w 244887"/>
                    <a:gd name="connsiteY2" fmla="*/ 80772 h 150253"/>
                    <a:gd name="connsiteX3" fmla="*/ 189499 w 244887"/>
                    <a:gd name="connsiteY3" fmla="*/ 3908 h 150253"/>
                    <a:gd name="connsiteX4" fmla="*/ 183420 w 244887"/>
                    <a:gd name="connsiteY4" fmla="*/ 0 h 150253"/>
                    <a:gd name="connsiteX5" fmla="*/ 70513 w 244887"/>
                    <a:gd name="connsiteY5" fmla="*/ 0 h 150253"/>
                    <a:gd name="connsiteX6" fmla="*/ 65302 w 244887"/>
                    <a:gd name="connsiteY6" fmla="*/ 2606 h 150253"/>
                    <a:gd name="connsiteX7" fmla="*/ 1466 w 244887"/>
                    <a:gd name="connsiteY7" fmla="*/ 79035 h 150253"/>
                    <a:gd name="connsiteX8" fmla="*/ 163 w 244887"/>
                    <a:gd name="connsiteY8" fmla="*/ 84246 h 150253"/>
                    <a:gd name="connsiteX9" fmla="*/ 2768 w 244887"/>
                    <a:gd name="connsiteY9" fmla="*/ 89023 h 150253"/>
                    <a:gd name="connsiteX10" fmla="*/ 66604 w 244887"/>
                    <a:gd name="connsiteY10" fmla="*/ 136357 h 150253"/>
                    <a:gd name="connsiteX11" fmla="*/ 76158 w 244887"/>
                    <a:gd name="connsiteY11" fmla="*/ 135054 h 150253"/>
                    <a:gd name="connsiteX12" fmla="*/ 117847 w 244887"/>
                    <a:gd name="connsiteY12" fmla="*/ 78601 h 150253"/>
                    <a:gd name="connsiteX13" fmla="*/ 137823 w 244887"/>
                    <a:gd name="connsiteY13" fmla="*/ 114210 h 150253"/>
                    <a:gd name="connsiteX14" fmla="*/ 125229 w 244887"/>
                    <a:gd name="connsiteY14" fmla="*/ 120724 h 150253"/>
                    <a:gd name="connsiteX15" fmla="*/ 121755 w 244887"/>
                    <a:gd name="connsiteY15" fmla="*/ 127238 h 150253"/>
                    <a:gd name="connsiteX16" fmla="*/ 126966 w 244887"/>
                    <a:gd name="connsiteY16" fmla="*/ 132883 h 150253"/>
                    <a:gd name="connsiteX17" fmla="*/ 198185 w 244887"/>
                    <a:gd name="connsiteY17" fmla="*/ 150253 h 150253"/>
                    <a:gd name="connsiteX18" fmla="*/ 199922 w 244887"/>
                    <a:gd name="connsiteY18" fmla="*/ 150253 h 150253"/>
                    <a:gd name="connsiteX19" fmla="*/ 205567 w 244887"/>
                    <a:gd name="connsiteY19" fmla="*/ 147213 h 150253"/>
                    <a:gd name="connsiteX20" fmla="*/ 243782 w 244887"/>
                    <a:gd name="connsiteY20" fmla="*/ 85983 h 150253"/>
                    <a:gd name="connsiteX21" fmla="*/ 243347 w 244887"/>
                    <a:gd name="connsiteY21" fmla="*/ 78166 h 150253"/>
                    <a:gd name="connsiteX22" fmla="*/ 69210 w 244887"/>
                    <a:gd name="connsiteY22" fmla="*/ 121158 h 150253"/>
                    <a:gd name="connsiteX23" fmla="*/ 16665 w 244887"/>
                    <a:gd name="connsiteY23" fmla="*/ 82075 h 150253"/>
                    <a:gd name="connsiteX24" fmla="*/ 73987 w 244887"/>
                    <a:gd name="connsiteY24" fmla="*/ 13462 h 150253"/>
                    <a:gd name="connsiteX25" fmla="*/ 83106 w 244887"/>
                    <a:gd name="connsiteY25" fmla="*/ 13462 h 150253"/>
                    <a:gd name="connsiteX26" fmla="*/ 111333 w 244887"/>
                    <a:gd name="connsiteY26" fmla="*/ 66007 h 150253"/>
                    <a:gd name="connsiteX27" fmla="*/ 69210 w 244887"/>
                    <a:gd name="connsiteY27" fmla="*/ 121158 h 150253"/>
                    <a:gd name="connsiteX28" fmla="*/ 196013 w 244887"/>
                    <a:gd name="connsiteY28" fmla="*/ 136357 h 150253"/>
                    <a:gd name="connsiteX29" fmla="*/ 147811 w 244887"/>
                    <a:gd name="connsiteY29" fmla="*/ 124632 h 150253"/>
                    <a:gd name="connsiteX30" fmla="*/ 150416 w 244887"/>
                    <a:gd name="connsiteY30" fmla="*/ 123329 h 150253"/>
                    <a:gd name="connsiteX31" fmla="*/ 153890 w 244887"/>
                    <a:gd name="connsiteY31" fmla="*/ 119421 h 150253"/>
                    <a:gd name="connsiteX32" fmla="*/ 153456 w 244887"/>
                    <a:gd name="connsiteY32" fmla="*/ 114210 h 150253"/>
                    <a:gd name="connsiteX33" fmla="*/ 124795 w 244887"/>
                    <a:gd name="connsiteY33" fmla="*/ 62967 h 150253"/>
                    <a:gd name="connsiteX34" fmla="*/ 97871 w 244887"/>
                    <a:gd name="connsiteY34" fmla="*/ 13028 h 150253"/>
                    <a:gd name="connsiteX35" fmla="*/ 178643 w 244887"/>
                    <a:gd name="connsiteY35" fmla="*/ 13028 h 150253"/>
                    <a:gd name="connsiteX36" fmla="*/ 214252 w 244887"/>
                    <a:gd name="connsiteY36" fmla="*/ 92063 h 150253"/>
                    <a:gd name="connsiteX37" fmla="*/ 221200 w 244887"/>
                    <a:gd name="connsiteY37" fmla="*/ 95971 h 150253"/>
                    <a:gd name="connsiteX38" fmla="*/ 196013 w 244887"/>
                    <a:gd name="connsiteY38" fmla="*/ 136357 h 15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4887" h="150253">
                      <a:moveTo>
                        <a:pt x="243347" y="78166"/>
                      </a:moveTo>
                      <a:cubicBezTo>
                        <a:pt x="241610" y="75995"/>
                        <a:pt x="238571" y="75127"/>
                        <a:pt x="235531" y="76429"/>
                      </a:cubicBezTo>
                      <a:lnTo>
                        <a:pt x="224240" y="80772"/>
                      </a:lnTo>
                      <a:lnTo>
                        <a:pt x="189499" y="3908"/>
                      </a:lnTo>
                      <a:cubicBezTo>
                        <a:pt x="188197" y="1303"/>
                        <a:pt x="186025" y="0"/>
                        <a:pt x="183420" y="0"/>
                      </a:cubicBezTo>
                      <a:lnTo>
                        <a:pt x="70513" y="0"/>
                      </a:lnTo>
                      <a:cubicBezTo>
                        <a:pt x="68341" y="0"/>
                        <a:pt x="66604" y="869"/>
                        <a:pt x="65302" y="2606"/>
                      </a:cubicBezTo>
                      <a:lnTo>
                        <a:pt x="1466" y="79035"/>
                      </a:lnTo>
                      <a:cubicBezTo>
                        <a:pt x="163" y="80338"/>
                        <a:pt x="-271" y="82509"/>
                        <a:pt x="163" y="84246"/>
                      </a:cubicBezTo>
                      <a:cubicBezTo>
                        <a:pt x="597" y="85983"/>
                        <a:pt x="1466" y="87720"/>
                        <a:pt x="2768" y="89023"/>
                      </a:cubicBezTo>
                      <a:lnTo>
                        <a:pt x="66604" y="136357"/>
                      </a:lnTo>
                      <a:cubicBezTo>
                        <a:pt x="69644" y="138528"/>
                        <a:pt x="73987" y="138094"/>
                        <a:pt x="76158" y="135054"/>
                      </a:cubicBezTo>
                      <a:lnTo>
                        <a:pt x="117847" y="78601"/>
                      </a:lnTo>
                      <a:lnTo>
                        <a:pt x="137823" y="114210"/>
                      </a:lnTo>
                      <a:lnTo>
                        <a:pt x="125229" y="120724"/>
                      </a:lnTo>
                      <a:cubicBezTo>
                        <a:pt x="122624" y="122027"/>
                        <a:pt x="121321" y="124632"/>
                        <a:pt x="121755" y="127238"/>
                      </a:cubicBezTo>
                      <a:cubicBezTo>
                        <a:pt x="122189" y="129843"/>
                        <a:pt x="123926" y="132449"/>
                        <a:pt x="126966" y="132883"/>
                      </a:cubicBezTo>
                      <a:lnTo>
                        <a:pt x="198185" y="150253"/>
                      </a:lnTo>
                      <a:cubicBezTo>
                        <a:pt x="198619" y="150253"/>
                        <a:pt x="199053" y="150253"/>
                        <a:pt x="199922" y="150253"/>
                      </a:cubicBezTo>
                      <a:cubicBezTo>
                        <a:pt x="202093" y="150253"/>
                        <a:pt x="204264" y="148951"/>
                        <a:pt x="205567" y="147213"/>
                      </a:cubicBezTo>
                      <a:lnTo>
                        <a:pt x="243782" y="85983"/>
                      </a:lnTo>
                      <a:cubicBezTo>
                        <a:pt x="245519" y="83378"/>
                        <a:pt x="245084" y="80338"/>
                        <a:pt x="243347" y="78166"/>
                      </a:cubicBezTo>
                      <a:close/>
                      <a:moveTo>
                        <a:pt x="69210" y="121158"/>
                      </a:moveTo>
                      <a:lnTo>
                        <a:pt x="16665" y="82075"/>
                      </a:lnTo>
                      <a:lnTo>
                        <a:pt x="73987" y="13462"/>
                      </a:lnTo>
                      <a:lnTo>
                        <a:pt x="83106" y="13462"/>
                      </a:lnTo>
                      <a:lnTo>
                        <a:pt x="111333" y="66007"/>
                      </a:lnTo>
                      <a:lnTo>
                        <a:pt x="69210" y="121158"/>
                      </a:lnTo>
                      <a:close/>
                      <a:moveTo>
                        <a:pt x="196013" y="136357"/>
                      </a:moveTo>
                      <a:lnTo>
                        <a:pt x="147811" y="124632"/>
                      </a:lnTo>
                      <a:lnTo>
                        <a:pt x="150416" y="123329"/>
                      </a:lnTo>
                      <a:cubicBezTo>
                        <a:pt x="152153" y="122461"/>
                        <a:pt x="153456" y="121158"/>
                        <a:pt x="153890" y="119421"/>
                      </a:cubicBezTo>
                      <a:cubicBezTo>
                        <a:pt x="154324" y="117684"/>
                        <a:pt x="154324" y="115947"/>
                        <a:pt x="153456" y="114210"/>
                      </a:cubicBezTo>
                      <a:lnTo>
                        <a:pt x="124795" y="62967"/>
                      </a:lnTo>
                      <a:lnTo>
                        <a:pt x="97871" y="13028"/>
                      </a:lnTo>
                      <a:lnTo>
                        <a:pt x="178643" y="13028"/>
                      </a:lnTo>
                      <a:lnTo>
                        <a:pt x="214252" y="92063"/>
                      </a:lnTo>
                      <a:cubicBezTo>
                        <a:pt x="215555" y="94668"/>
                        <a:pt x="218595" y="96405"/>
                        <a:pt x="221200" y="95971"/>
                      </a:cubicBezTo>
                      <a:lnTo>
                        <a:pt x="196013" y="136357"/>
                      </a:lnTo>
                      <a:close/>
                    </a:path>
                  </a:pathLst>
                </a:custGeom>
                <a:grpFill/>
                <a:ln w="1075" cap="flat">
                  <a:noFill/>
                  <a:prstDash val="solid"/>
                  <a:miter/>
                </a:ln>
              </p:spPr>
              <p:txBody>
                <a:bodyPr rtlCol="0" anchor="ctr"/>
                <a:lstStyle/>
                <a:p>
                  <a:endParaRPr lang="en-US" i="1"/>
                </a:p>
              </p:txBody>
            </p:sp>
            <p:sp>
              <p:nvSpPr>
                <p:cNvPr id="84" name="Freeform: Shape 83">
                  <a:extLst>
                    <a:ext uri="{FF2B5EF4-FFF2-40B4-BE49-F238E27FC236}">
                      <a16:creationId xmlns:a16="http://schemas.microsoft.com/office/drawing/2014/main" id="{0D5669A6-B69A-5FA8-731D-BDD649E00F06}"/>
                    </a:ext>
                  </a:extLst>
                </p:cNvPr>
                <p:cNvSpPr/>
                <p:nvPr/>
              </p:nvSpPr>
              <p:spPr>
                <a:xfrm>
                  <a:off x="10411542" y="1791518"/>
                  <a:ext cx="179891" cy="204101"/>
                </a:xfrm>
                <a:custGeom>
                  <a:avLst/>
                  <a:gdLst>
                    <a:gd name="connsiteX0" fmla="*/ 173378 w 179891"/>
                    <a:gd name="connsiteY0" fmla="*/ 113776 h 204101"/>
                    <a:gd name="connsiteX1" fmla="*/ 103028 w 179891"/>
                    <a:gd name="connsiteY1" fmla="*/ 110736 h 204101"/>
                    <a:gd name="connsiteX2" fmla="*/ 121267 w 179891"/>
                    <a:gd name="connsiteY2" fmla="*/ 74258 h 204101"/>
                    <a:gd name="connsiteX3" fmla="*/ 133426 w 179891"/>
                    <a:gd name="connsiteY3" fmla="*/ 81206 h 204101"/>
                    <a:gd name="connsiteX4" fmla="*/ 141242 w 179891"/>
                    <a:gd name="connsiteY4" fmla="*/ 80338 h 204101"/>
                    <a:gd name="connsiteX5" fmla="*/ 142979 w 179891"/>
                    <a:gd name="connsiteY5" fmla="*/ 72955 h 204101"/>
                    <a:gd name="connsiteX6" fmla="*/ 117358 w 179891"/>
                    <a:gd name="connsiteY6" fmla="*/ 4343 h 204101"/>
                    <a:gd name="connsiteX7" fmla="*/ 110844 w 179891"/>
                    <a:gd name="connsiteY7" fmla="*/ 0 h 204101"/>
                    <a:gd name="connsiteX8" fmla="*/ 38323 w 179891"/>
                    <a:gd name="connsiteY8" fmla="*/ 2606 h 204101"/>
                    <a:gd name="connsiteX9" fmla="*/ 32244 w 179891"/>
                    <a:gd name="connsiteY9" fmla="*/ 7382 h 204101"/>
                    <a:gd name="connsiteX10" fmla="*/ 34849 w 179891"/>
                    <a:gd name="connsiteY10" fmla="*/ 14765 h 204101"/>
                    <a:gd name="connsiteX11" fmla="*/ 44837 w 179891"/>
                    <a:gd name="connsiteY11" fmla="*/ 21713 h 204101"/>
                    <a:gd name="connsiteX12" fmla="*/ 977 w 179891"/>
                    <a:gd name="connsiteY12" fmla="*/ 93800 h 204101"/>
                    <a:gd name="connsiteX13" fmla="*/ 977 w 179891"/>
                    <a:gd name="connsiteY13" fmla="*/ 101182 h 204101"/>
                    <a:gd name="connsiteX14" fmla="*/ 49614 w 179891"/>
                    <a:gd name="connsiteY14" fmla="*/ 172835 h 204101"/>
                    <a:gd name="connsiteX15" fmla="*/ 68287 w 179891"/>
                    <a:gd name="connsiteY15" fmla="*/ 201062 h 204101"/>
                    <a:gd name="connsiteX16" fmla="*/ 73932 w 179891"/>
                    <a:gd name="connsiteY16" fmla="*/ 204101 h 204101"/>
                    <a:gd name="connsiteX17" fmla="*/ 172943 w 179891"/>
                    <a:gd name="connsiteY17" fmla="*/ 204101 h 204101"/>
                    <a:gd name="connsiteX18" fmla="*/ 179891 w 179891"/>
                    <a:gd name="connsiteY18" fmla="*/ 197153 h 204101"/>
                    <a:gd name="connsiteX19" fmla="*/ 179891 w 179891"/>
                    <a:gd name="connsiteY19" fmla="*/ 120724 h 204101"/>
                    <a:gd name="connsiteX20" fmla="*/ 173378 w 179891"/>
                    <a:gd name="connsiteY20" fmla="*/ 113776 h 204101"/>
                    <a:gd name="connsiteX21" fmla="*/ 60036 w 179891"/>
                    <a:gd name="connsiteY21" fmla="*/ 164150 h 204101"/>
                    <a:gd name="connsiteX22" fmla="*/ 14873 w 179891"/>
                    <a:gd name="connsiteY22" fmla="*/ 97274 h 204101"/>
                    <a:gd name="connsiteX23" fmla="*/ 60470 w 179891"/>
                    <a:gd name="connsiteY23" fmla="*/ 23450 h 204101"/>
                    <a:gd name="connsiteX24" fmla="*/ 59602 w 179891"/>
                    <a:gd name="connsiteY24" fmla="*/ 15633 h 204101"/>
                    <a:gd name="connsiteX25" fmla="*/ 106936 w 179891"/>
                    <a:gd name="connsiteY25" fmla="*/ 13462 h 204101"/>
                    <a:gd name="connsiteX26" fmla="*/ 124306 w 179891"/>
                    <a:gd name="connsiteY26" fmla="*/ 60362 h 204101"/>
                    <a:gd name="connsiteX27" fmla="*/ 121701 w 179891"/>
                    <a:gd name="connsiteY27" fmla="*/ 59059 h 204101"/>
                    <a:gd name="connsiteX28" fmla="*/ 116490 w 179891"/>
                    <a:gd name="connsiteY28" fmla="*/ 58625 h 204101"/>
                    <a:gd name="connsiteX29" fmla="*/ 112581 w 179891"/>
                    <a:gd name="connsiteY29" fmla="*/ 62099 h 204101"/>
                    <a:gd name="connsiteX30" fmla="*/ 86526 w 179891"/>
                    <a:gd name="connsiteY30" fmla="*/ 114210 h 204101"/>
                    <a:gd name="connsiteX31" fmla="*/ 60036 w 179891"/>
                    <a:gd name="connsiteY31" fmla="*/ 164150 h 204101"/>
                    <a:gd name="connsiteX32" fmla="*/ 165995 w 179891"/>
                    <a:gd name="connsiteY32" fmla="*/ 190639 h 204101"/>
                    <a:gd name="connsiteX33" fmla="*/ 77407 w 179891"/>
                    <a:gd name="connsiteY33" fmla="*/ 190639 h 204101"/>
                    <a:gd name="connsiteX34" fmla="*/ 68721 w 179891"/>
                    <a:gd name="connsiteY34" fmla="*/ 177177 h 204101"/>
                    <a:gd name="connsiteX35" fmla="*/ 96514 w 179891"/>
                    <a:gd name="connsiteY35" fmla="*/ 124198 h 204101"/>
                    <a:gd name="connsiteX36" fmla="*/ 165995 w 179891"/>
                    <a:gd name="connsiteY36" fmla="*/ 127238 h 204101"/>
                    <a:gd name="connsiteX37" fmla="*/ 165995 w 179891"/>
                    <a:gd name="connsiteY37" fmla="*/ 190639 h 20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9891" h="204101">
                      <a:moveTo>
                        <a:pt x="173378" y="113776"/>
                      </a:moveTo>
                      <a:lnTo>
                        <a:pt x="103028" y="110736"/>
                      </a:lnTo>
                      <a:lnTo>
                        <a:pt x="121267" y="74258"/>
                      </a:lnTo>
                      <a:lnTo>
                        <a:pt x="133426" y="81206"/>
                      </a:lnTo>
                      <a:cubicBezTo>
                        <a:pt x="136031" y="82509"/>
                        <a:pt x="139071" y="82509"/>
                        <a:pt x="141242" y="80338"/>
                      </a:cubicBezTo>
                      <a:cubicBezTo>
                        <a:pt x="143414" y="78601"/>
                        <a:pt x="144282" y="75561"/>
                        <a:pt x="142979" y="72955"/>
                      </a:cubicBezTo>
                      <a:lnTo>
                        <a:pt x="117358" y="4343"/>
                      </a:lnTo>
                      <a:cubicBezTo>
                        <a:pt x="116490" y="1737"/>
                        <a:pt x="113884" y="0"/>
                        <a:pt x="110844" y="0"/>
                      </a:cubicBezTo>
                      <a:lnTo>
                        <a:pt x="38323" y="2606"/>
                      </a:lnTo>
                      <a:cubicBezTo>
                        <a:pt x="35283" y="2606"/>
                        <a:pt x="33112" y="4777"/>
                        <a:pt x="32244" y="7382"/>
                      </a:cubicBezTo>
                      <a:cubicBezTo>
                        <a:pt x="31375" y="9988"/>
                        <a:pt x="32678" y="13028"/>
                        <a:pt x="34849" y="14765"/>
                      </a:cubicBezTo>
                      <a:lnTo>
                        <a:pt x="44837" y="21713"/>
                      </a:lnTo>
                      <a:lnTo>
                        <a:pt x="977" y="93800"/>
                      </a:lnTo>
                      <a:cubicBezTo>
                        <a:pt x="-326" y="95971"/>
                        <a:pt x="-326" y="99011"/>
                        <a:pt x="977" y="101182"/>
                      </a:cubicBezTo>
                      <a:lnTo>
                        <a:pt x="49614" y="172835"/>
                      </a:lnTo>
                      <a:lnTo>
                        <a:pt x="68287" y="201062"/>
                      </a:lnTo>
                      <a:cubicBezTo>
                        <a:pt x="69590" y="202799"/>
                        <a:pt x="71761" y="204101"/>
                        <a:pt x="73932" y="204101"/>
                      </a:cubicBezTo>
                      <a:lnTo>
                        <a:pt x="172943" y="204101"/>
                      </a:lnTo>
                      <a:cubicBezTo>
                        <a:pt x="176852" y="204101"/>
                        <a:pt x="179891" y="201062"/>
                        <a:pt x="179891" y="197153"/>
                      </a:cubicBezTo>
                      <a:lnTo>
                        <a:pt x="179891" y="120724"/>
                      </a:lnTo>
                      <a:cubicBezTo>
                        <a:pt x="179891" y="117250"/>
                        <a:pt x="176852" y="114210"/>
                        <a:pt x="173378" y="113776"/>
                      </a:cubicBezTo>
                      <a:close/>
                      <a:moveTo>
                        <a:pt x="60036" y="164150"/>
                      </a:moveTo>
                      <a:lnTo>
                        <a:pt x="14873" y="97274"/>
                      </a:lnTo>
                      <a:lnTo>
                        <a:pt x="60470" y="23450"/>
                      </a:lnTo>
                      <a:cubicBezTo>
                        <a:pt x="62207" y="20844"/>
                        <a:pt x="61773" y="17805"/>
                        <a:pt x="59602" y="15633"/>
                      </a:cubicBezTo>
                      <a:lnTo>
                        <a:pt x="106936" y="13462"/>
                      </a:lnTo>
                      <a:lnTo>
                        <a:pt x="124306" y="60362"/>
                      </a:lnTo>
                      <a:lnTo>
                        <a:pt x="121701" y="59059"/>
                      </a:lnTo>
                      <a:cubicBezTo>
                        <a:pt x="119964" y="58191"/>
                        <a:pt x="118227" y="57756"/>
                        <a:pt x="116490" y="58625"/>
                      </a:cubicBezTo>
                      <a:cubicBezTo>
                        <a:pt x="114753" y="59059"/>
                        <a:pt x="113450" y="60362"/>
                        <a:pt x="112581" y="62099"/>
                      </a:cubicBezTo>
                      <a:lnTo>
                        <a:pt x="86526" y="114210"/>
                      </a:lnTo>
                      <a:lnTo>
                        <a:pt x="60036" y="164150"/>
                      </a:lnTo>
                      <a:close/>
                      <a:moveTo>
                        <a:pt x="165995" y="190639"/>
                      </a:moveTo>
                      <a:lnTo>
                        <a:pt x="77407" y="190639"/>
                      </a:lnTo>
                      <a:lnTo>
                        <a:pt x="68721" y="177177"/>
                      </a:lnTo>
                      <a:lnTo>
                        <a:pt x="96514" y="124198"/>
                      </a:lnTo>
                      <a:lnTo>
                        <a:pt x="165995" y="127238"/>
                      </a:lnTo>
                      <a:lnTo>
                        <a:pt x="165995" y="190639"/>
                      </a:lnTo>
                      <a:close/>
                    </a:path>
                  </a:pathLst>
                </a:custGeom>
                <a:grpFill/>
                <a:ln w="1075" cap="flat">
                  <a:noFill/>
                  <a:prstDash val="solid"/>
                  <a:miter/>
                </a:ln>
              </p:spPr>
              <p:txBody>
                <a:bodyPr rtlCol="0" anchor="ctr"/>
                <a:lstStyle/>
                <a:p>
                  <a:endParaRPr lang="en-US" i="1"/>
                </a:p>
              </p:txBody>
            </p:sp>
            <p:sp>
              <p:nvSpPr>
                <p:cNvPr id="85" name="Freeform: Shape 84">
                  <a:extLst>
                    <a:ext uri="{FF2B5EF4-FFF2-40B4-BE49-F238E27FC236}">
                      <a16:creationId xmlns:a16="http://schemas.microsoft.com/office/drawing/2014/main" id="{3951675B-D795-2F07-2285-E8F88598CEC7}"/>
                    </a:ext>
                  </a:extLst>
                </p:cNvPr>
                <p:cNvSpPr/>
                <p:nvPr/>
              </p:nvSpPr>
              <p:spPr>
                <a:xfrm>
                  <a:off x="10624377" y="1789521"/>
                  <a:ext cx="191350" cy="224336"/>
                </a:xfrm>
                <a:custGeom>
                  <a:avLst/>
                  <a:gdLst>
                    <a:gd name="connsiteX0" fmla="*/ 190699 w 191350"/>
                    <a:gd name="connsiteY0" fmla="*/ 93191 h 224336"/>
                    <a:gd name="connsiteX1" fmla="*/ 147274 w 191350"/>
                    <a:gd name="connsiteY1" fmla="*/ 3734 h 224336"/>
                    <a:gd name="connsiteX2" fmla="*/ 143365 w 191350"/>
                    <a:gd name="connsiteY2" fmla="*/ 260 h 224336"/>
                    <a:gd name="connsiteX3" fmla="*/ 138154 w 191350"/>
                    <a:gd name="connsiteY3" fmla="*/ 1128 h 224336"/>
                    <a:gd name="connsiteX4" fmla="*/ 68673 w 191350"/>
                    <a:gd name="connsiteY4" fmla="*/ 39777 h 224336"/>
                    <a:gd name="connsiteX5" fmla="*/ 66067 w 191350"/>
                    <a:gd name="connsiteY5" fmla="*/ 48897 h 224336"/>
                    <a:gd name="connsiteX6" fmla="*/ 99939 w 191350"/>
                    <a:gd name="connsiteY6" fmla="*/ 110127 h 224336"/>
                    <a:gd name="connsiteX7" fmla="*/ 59119 w 191350"/>
                    <a:gd name="connsiteY7" fmla="*/ 113601 h 224336"/>
                    <a:gd name="connsiteX8" fmla="*/ 58685 w 191350"/>
                    <a:gd name="connsiteY8" fmla="*/ 99705 h 224336"/>
                    <a:gd name="connsiteX9" fmla="*/ 53908 w 191350"/>
                    <a:gd name="connsiteY9" fmla="*/ 93625 h 224336"/>
                    <a:gd name="connsiteX10" fmla="*/ 46526 w 191350"/>
                    <a:gd name="connsiteY10" fmla="*/ 95797 h 224336"/>
                    <a:gd name="connsiteX11" fmla="*/ 1363 w 191350"/>
                    <a:gd name="connsiteY11" fmla="*/ 153553 h 224336"/>
                    <a:gd name="connsiteX12" fmla="*/ 929 w 191350"/>
                    <a:gd name="connsiteY12" fmla="*/ 161369 h 224336"/>
                    <a:gd name="connsiteX13" fmla="*/ 41315 w 191350"/>
                    <a:gd name="connsiteY13" fmla="*/ 221297 h 224336"/>
                    <a:gd name="connsiteX14" fmla="*/ 46960 w 191350"/>
                    <a:gd name="connsiteY14" fmla="*/ 224337 h 224336"/>
                    <a:gd name="connsiteX15" fmla="*/ 48697 w 191350"/>
                    <a:gd name="connsiteY15" fmla="*/ 223903 h 224336"/>
                    <a:gd name="connsiteX16" fmla="*/ 53474 w 191350"/>
                    <a:gd name="connsiteY16" fmla="*/ 217823 h 224336"/>
                    <a:gd name="connsiteX17" fmla="*/ 53908 w 191350"/>
                    <a:gd name="connsiteY17" fmla="*/ 205664 h 224336"/>
                    <a:gd name="connsiteX18" fmla="*/ 138154 w 191350"/>
                    <a:gd name="connsiteY18" fmla="*/ 205664 h 224336"/>
                    <a:gd name="connsiteX19" fmla="*/ 144234 w 191350"/>
                    <a:gd name="connsiteY19" fmla="*/ 201755 h 224336"/>
                    <a:gd name="connsiteX20" fmla="*/ 190699 w 191350"/>
                    <a:gd name="connsiteY20" fmla="*/ 98836 h 224336"/>
                    <a:gd name="connsiteX21" fmla="*/ 190699 w 191350"/>
                    <a:gd name="connsiteY21" fmla="*/ 93191 h 224336"/>
                    <a:gd name="connsiteX22" fmla="*/ 134680 w 191350"/>
                    <a:gd name="connsiteY22" fmla="*/ 192636 h 224336"/>
                    <a:gd name="connsiteX23" fmla="*/ 48263 w 191350"/>
                    <a:gd name="connsiteY23" fmla="*/ 192636 h 224336"/>
                    <a:gd name="connsiteX24" fmla="*/ 41749 w 191350"/>
                    <a:gd name="connsiteY24" fmla="*/ 197413 h 224336"/>
                    <a:gd name="connsiteX25" fmla="*/ 15259 w 191350"/>
                    <a:gd name="connsiteY25" fmla="*/ 157895 h 224336"/>
                    <a:gd name="connsiteX26" fmla="*/ 46091 w 191350"/>
                    <a:gd name="connsiteY26" fmla="*/ 118378 h 224336"/>
                    <a:gd name="connsiteX27" fmla="*/ 46091 w 191350"/>
                    <a:gd name="connsiteY27" fmla="*/ 121418 h 224336"/>
                    <a:gd name="connsiteX28" fmla="*/ 48263 w 191350"/>
                    <a:gd name="connsiteY28" fmla="*/ 126195 h 224336"/>
                    <a:gd name="connsiteX29" fmla="*/ 53474 w 191350"/>
                    <a:gd name="connsiteY29" fmla="*/ 127932 h 224336"/>
                    <a:gd name="connsiteX30" fmla="*/ 111664 w 191350"/>
                    <a:gd name="connsiteY30" fmla="*/ 122721 h 224336"/>
                    <a:gd name="connsiteX31" fmla="*/ 168118 w 191350"/>
                    <a:gd name="connsiteY31" fmla="*/ 118812 h 224336"/>
                    <a:gd name="connsiteX32" fmla="*/ 134680 w 191350"/>
                    <a:gd name="connsiteY32" fmla="*/ 192636 h 224336"/>
                    <a:gd name="connsiteX33" fmla="*/ 173763 w 191350"/>
                    <a:gd name="connsiteY33" fmla="*/ 104482 h 224336"/>
                    <a:gd name="connsiteX34" fmla="*/ 114270 w 191350"/>
                    <a:gd name="connsiteY34" fmla="*/ 108824 h 224336"/>
                    <a:gd name="connsiteX35" fmla="*/ 80832 w 191350"/>
                    <a:gd name="connsiteY35" fmla="*/ 48028 h 224336"/>
                    <a:gd name="connsiteX36" fmla="*/ 138154 w 191350"/>
                    <a:gd name="connsiteY36" fmla="*/ 15893 h 224336"/>
                    <a:gd name="connsiteX37" fmla="*/ 177672 w 191350"/>
                    <a:gd name="connsiteY37" fmla="*/ 96231 h 224336"/>
                    <a:gd name="connsiteX38" fmla="*/ 173763 w 191350"/>
                    <a:gd name="connsiteY38" fmla="*/ 104482 h 22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1350" h="224336">
                      <a:moveTo>
                        <a:pt x="190699" y="93191"/>
                      </a:moveTo>
                      <a:lnTo>
                        <a:pt x="147274" y="3734"/>
                      </a:lnTo>
                      <a:cubicBezTo>
                        <a:pt x="146405" y="1997"/>
                        <a:pt x="145102" y="694"/>
                        <a:pt x="143365" y="260"/>
                      </a:cubicBezTo>
                      <a:cubicBezTo>
                        <a:pt x="141628" y="-175"/>
                        <a:pt x="139891" y="-175"/>
                        <a:pt x="138154" y="1128"/>
                      </a:cubicBezTo>
                      <a:lnTo>
                        <a:pt x="68673" y="39777"/>
                      </a:lnTo>
                      <a:cubicBezTo>
                        <a:pt x="65633" y="41514"/>
                        <a:pt x="64330" y="45857"/>
                        <a:pt x="66067" y="48897"/>
                      </a:cubicBezTo>
                      <a:lnTo>
                        <a:pt x="99939" y="110127"/>
                      </a:lnTo>
                      <a:lnTo>
                        <a:pt x="59119" y="113601"/>
                      </a:lnTo>
                      <a:lnTo>
                        <a:pt x="58685" y="99705"/>
                      </a:lnTo>
                      <a:cubicBezTo>
                        <a:pt x="58685" y="96665"/>
                        <a:pt x="56514" y="94494"/>
                        <a:pt x="53908" y="93625"/>
                      </a:cubicBezTo>
                      <a:cubicBezTo>
                        <a:pt x="51303" y="92757"/>
                        <a:pt x="48263" y="93625"/>
                        <a:pt x="46526" y="95797"/>
                      </a:cubicBezTo>
                      <a:lnTo>
                        <a:pt x="1363" y="153553"/>
                      </a:lnTo>
                      <a:cubicBezTo>
                        <a:pt x="-374" y="155724"/>
                        <a:pt x="-374" y="159198"/>
                        <a:pt x="929" y="161369"/>
                      </a:cubicBezTo>
                      <a:lnTo>
                        <a:pt x="41315" y="221297"/>
                      </a:lnTo>
                      <a:cubicBezTo>
                        <a:pt x="42617" y="223034"/>
                        <a:pt x="44789" y="224337"/>
                        <a:pt x="46960" y="224337"/>
                      </a:cubicBezTo>
                      <a:cubicBezTo>
                        <a:pt x="47394" y="224337"/>
                        <a:pt x="48263" y="224337"/>
                        <a:pt x="48697" y="223903"/>
                      </a:cubicBezTo>
                      <a:cubicBezTo>
                        <a:pt x="51303" y="223034"/>
                        <a:pt x="53474" y="220429"/>
                        <a:pt x="53474" y="217823"/>
                      </a:cubicBezTo>
                      <a:lnTo>
                        <a:pt x="53908" y="205664"/>
                      </a:lnTo>
                      <a:lnTo>
                        <a:pt x="138154" y="205664"/>
                      </a:lnTo>
                      <a:cubicBezTo>
                        <a:pt x="140760" y="205664"/>
                        <a:pt x="143365" y="203927"/>
                        <a:pt x="144234" y="201755"/>
                      </a:cubicBezTo>
                      <a:lnTo>
                        <a:pt x="190699" y="98836"/>
                      </a:lnTo>
                      <a:cubicBezTo>
                        <a:pt x="191568" y="97099"/>
                        <a:pt x="191568" y="94928"/>
                        <a:pt x="190699" y="93191"/>
                      </a:cubicBezTo>
                      <a:close/>
                      <a:moveTo>
                        <a:pt x="134680" y="192636"/>
                      </a:moveTo>
                      <a:lnTo>
                        <a:pt x="48263" y="192636"/>
                      </a:lnTo>
                      <a:cubicBezTo>
                        <a:pt x="45223" y="192636"/>
                        <a:pt x="42617" y="194807"/>
                        <a:pt x="41749" y="197413"/>
                      </a:cubicBezTo>
                      <a:lnTo>
                        <a:pt x="15259" y="157895"/>
                      </a:lnTo>
                      <a:lnTo>
                        <a:pt x="46091" y="118378"/>
                      </a:lnTo>
                      <a:lnTo>
                        <a:pt x="46091" y="121418"/>
                      </a:lnTo>
                      <a:cubicBezTo>
                        <a:pt x="46091" y="123155"/>
                        <a:pt x="46960" y="124892"/>
                        <a:pt x="48263" y="126195"/>
                      </a:cubicBezTo>
                      <a:cubicBezTo>
                        <a:pt x="49566" y="127497"/>
                        <a:pt x="51303" y="127932"/>
                        <a:pt x="53474" y="127932"/>
                      </a:cubicBezTo>
                      <a:lnTo>
                        <a:pt x="111664" y="122721"/>
                      </a:lnTo>
                      <a:lnTo>
                        <a:pt x="168118" y="118812"/>
                      </a:lnTo>
                      <a:lnTo>
                        <a:pt x="134680" y="192636"/>
                      </a:lnTo>
                      <a:close/>
                      <a:moveTo>
                        <a:pt x="173763" y="104482"/>
                      </a:moveTo>
                      <a:lnTo>
                        <a:pt x="114270" y="108824"/>
                      </a:lnTo>
                      <a:lnTo>
                        <a:pt x="80832" y="48028"/>
                      </a:lnTo>
                      <a:lnTo>
                        <a:pt x="138154" y="15893"/>
                      </a:lnTo>
                      <a:lnTo>
                        <a:pt x="177672" y="96231"/>
                      </a:lnTo>
                      <a:lnTo>
                        <a:pt x="173763" y="104482"/>
                      </a:lnTo>
                      <a:close/>
                    </a:path>
                  </a:pathLst>
                </a:custGeom>
                <a:grpFill/>
                <a:ln w="1075" cap="flat">
                  <a:noFill/>
                  <a:prstDash val="solid"/>
                  <a:miter/>
                </a:ln>
              </p:spPr>
              <p:txBody>
                <a:bodyPr rtlCol="0" anchor="ctr"/>
                <a:lstStyle/>
                <a:p>
                  <a:endParaRPr lang="en-US" i="1"/>
                </a:p>
              </p:txBody>
            </p:sp>
          </p:grpSp>
        </p:grpSp>
      </p:grpSp>
      <p:grpSp>
        <p:nvGrpSpPr>
          <p:cNvPr id="76" name="Group 75">
            <a:extLst>
              <a:ext uri="{FF2B5EF4-FFF2-40B4-BE49-F238E27FC236}">
                <a16:creationId xmlns:a16="http://schemas.microsoft.com/office/drawing/2014/main" id="{D63AE171-AC86-7A47-5192-61351C6E5216}"/>
              </a:ext>
            </a:extLst>
          </p:cNvPr>
          <p:cNvGrpSpPr/>
          <p:nvPr/>
        </p:nvGrpSpPr>
        <p:grpSpPr>
          <a:xfrm>
            <a:off x="2461741" y="1534308"/>
            <a:ext cx="3211808" cy="4850189"/>
            <a:chOff x="2461741" y="1534308"/>
            <a:chExt cx="3211808" cy="4850189"/>
          </a:xfrm>
        </p:grpSpPr>
        <p:sp>
          <p:nvSpPr>
            <p:cNvPr id="54" name="TextBox 53">
              <a:extLst>
                <a:ext uri="{FF2B5EF4-FFF2-40B4-BE49-F238E27FC236}">
                  <a16:creationId xmlns:a16="http://schemas.microsoft.com/office/drawing/2014/main" id="{4D233888-F8DE-CD3C-A42F-75DEC667CC97}"/>
                </a:ext>
              </a:extLst>
            </p:cNvPr>
            <p:cNvSpPr txBox="1"/>
            <p:nvPr/>
          </p:nvSpPr>
          <p:spPr>
            <a:xfrm>
              <a:off x="2719138" y="2406761"/>
              <a:ext cx="2340000" cy="923330"/>
            </a:xfrm>
            <a:prstGeom prst="rect">
              <a:avLst/>
            </a:prstGeom>
            <a:noFill/>
          </p:spPr>
          <p:txBody>
            <a:bodyPr wrap="square">
              <a:spAutoFit/>
            </a:bodyPr>
            <a:lstStyle/>
            <a:p>
              <a:pPr algn="ctr"/>
              <a:r>
                <a:rPr lang="en-US" b="1" i="1" dirty="0">
                  <a:solidFill>
                    <a:schemeClr val="bg1"/>
                  </a:solidFill>
                </a:rPr>
                <a:t>Directing finance </a:t>
              </a:r>
              <a:r>
                <a:rPr lang="en-US" i="1" dirty="0">
                  <a:solidFill>
                    <a:schemeClr val="bg1"/>
                  </a:solidFill>
                </a:rPr>
                <a:t>towards sustainable resource use</a:t>
              </a:r>
            </a:p>
          </p:txBody>
        </p:sp>
        <p:sp>
          <p:nvSpPr>
            <p:cNvPr id="2" name="TextBox 1">
              <a:extLst>
                <a:ext uri="{FF2B5EF4-FFF2-40B4-BE49-F238E27FC236}">
                  <a16:creationId xmlns:a16="http://schemas.microsoft.com/office/drawing/2014/main" id="{EE945D6D-F4E6-D796-D610-D6A15618167D}"/>
                </a:ext>
              </a:extLst>
            </p:cNvPr>
            <p:cNvSpPr txBox="1"/>
            <p:nvPr/>
          </p:nvSpPr>
          <p:spPr>
            <a:xfrm>
              <a:off x="2461741" y="3531476"/>
              <a:ext cx="3211808" cy="2800767"/>
            </a:xfrm>
            <a:prstGeom prst="rect">
              <a:avLst/>
            </a:prstGeom>
            <a:noFill/>
          </p:spPr>
          <p:txBody>
            <a:bodyPr wrap="square">
              <a:spAutoFit/>
            </a:bodyPr>
            <a:lstStyle/>
            <a:p>
              <a:pPr marL="180000" indent="-180000">
                <a:buFont typeface="Arial" panose="020B0604020202020204" pitchFamily="34" charset="0"/>
                <a:buChar char="•"/>
              </a:pPr>
              <a:r>
                <a:rPr lang="en-US" sz="1600" i="1" dirty="0"/>
                <a:t>Internalizing the environmental and social costs of resource extraction</a:t>
              </a:r>
            </a:p>
            <a:p>
              <a:pPr marL="180000" indent="-180000">
                <a:buFont typeface="Arial" panose="020B0604020202020204" pitchFamily="34" charset="0"/>
                <a:buChar char="•"/>
              </a:pPr>
              <a:r>
                <a:rPr lang="en-US" sz="1600" i="1" dirty="0"/>
                <a:t>Redirecting, repurposing and reforming public subsidies for sustainable resource</a:t>
              </a:r>
            </a:p>
            <a:p>
              <a:pPr marL="180000" indent="-180000">
                <a:buFont typeface="Arial" panose="020B0604020202020204" pitchFamily="34" charset="0"/>
                <a:buChar char="•"/>
              </a:pPr>
              <a:r>
                <a:rPr lang="en-US" sz="1600" i="1" dirty="0"/>
                <a:t>Channeling private finance towards sustainable resource use</a:t>
              </a:r>
            </a:p>
            <a:p>
              <a:pPr marL="180000" indent="-180000">
                <a:buFont typeface="Arial" panose="020B0604020202020204" pitchFamily="34" charset="0"/>
                <a:buChar char="•"/>
              </a:pPr>
              <a:r>
                <a:rPr lang="en-US" sz="1600" i="1" dirty="0"/>
                <a:t>Incorporating resource-related risk into Public and Central Bank mandates</a:t>
              </a:r>
            </a:p>
          </p:txBody>
        </p:sp>
        <p:grpSp>
          <p:nvGrpSpPr>
            <p:cNvPr id="29" name="Group 28">
              <a:extLst>
                <a:ext uri="{FF2B5EF4-FFF2-40B4-BE49-F238E27FC236}">
                  <a16:creationId xmlns:a16="http://schemas.microsoft.com/office/drawing/2014/main" id="{1B395303-92A0-6CB1-DB75-4EB3C907E9B6}"/>
                </a:ext>
              </a:extLst>
            </p:cNvPr>
            <p:cNvGrpSpPr/>
            <p:nvPr/>
          </p:nvGrpSpPr>
          <p:grpSpPr>
            <a:xfrm>
              <a:off x="3512879" y="1534308"/>
              <a:ext cx="795043" cy="795043"/>
              <a:chOff x="4639928" y="1534308"/>
              <a:chExt cx="795043" cy="795043"/>
            </a:xfrm>
          </p:grpSpPr>
          <p:sp>
            <p:nvSpPr>
              <p:cNvPr id="23" name="Oval 22">
                <a:extLst>
                  <a:ext uri="{FF2B5EF4-FFF2-40B4-BE49-F238E27FC236}">
                    <a16:creationId xmlns:a16="http://schemas.microsoft.com/office/drawing/2014/main" id="{4B245928-09D0-E562-217A-924BA1C58996}"/>
                  </a:ext>
                </a:extLst>
              </p:cNvPr>
              <p:cNvSpPr/>
              <p:nvPr/>
            </p:nvSpPr>
            <p:spPr>
              <a:xfrm>
                <a:off x="4639928" y="1534308"/>
                <a:ext cx="795043" cy="795043"/>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i="1" dirty="0">
                  <a:solidFill>
                    <a:schemeClr val="tx1"/>
                  </a:solidFill>
                </a:endParaRPr>
              </a:p>
            </p:txBody>
          </p:sp>
          <p:grpSp>
            <p:nvGrpSpPr>
              <p:cNvPr id="66" name="Group 65">
                <a:extLst>
                  <a:ext uri="{FF2B5EF4-FFF2-40B4-BE49-F238E27FC236}">
                    <a16:creationId xmlns:a16="http://schemas.microsoft.com/office/drawing/2014/main" id="{509D33EE-B1EC-DA12-E70A-02418342C7C0}"/>
                  </a:ext>
                </a:extLst>
              </p:cNvPr>
              <p:cNvGrpSpPr/>
              <p:nvPr/>
            </p:nvGrpSpPr>
            <p:grpSpPr>
              <a:xfrm>
                <a:off x="4844868" y="1705032"/>
                <a:ext cx="385161" cy="385161"/>
                <a:chOff x="4664753" y="1649612"/>
                <a:chExt cx="385161" cy="385161"/>
              </a:xfrm>
              <a:solidFill>
                <a:schemeClr val="tx1"/>
              </a:solidFill>
            </p:grpSpPr>
            <p:sp>
              <p:nvSpPr>
                <p:cNvPr id="44" name="Freeform: Shape 43">
                  <a:extLst>
                    <a:ext uri="{FF2B5EF4-FFF2-40B4-BE49-F238E27FC236}">
                      <a16:creationId xmlns:a16="http://schemas.microsoft.com/office/drawing/2014/main" id="{103C5EFE-27BA-2BD2-8C47-5DB6E0656436}"/>
                    </a:ext>
                  </a:extLst>
                </p:cNvPr>
                <p:cNvSpPr/>
                <p:nvPr/>
              </p:nvSpPr>
              <p:spPr>
                <a:xfrm>
                  <a:off x="4664753" y="1649612"/>
                  <a:ext cx="385161" cy="385161"/>
                </a:xfrm>
                <a:custGeom>
                  <a:avLst/>
                  <a:gdLst>
                    <a:gd name="connsiteX0" fmla="*/ 298190 w 385161"/>
                    <a:gd name="connsiteY0" fmla="*/ 199110 h 385161"/>
                    <a:gd name="connsiteX1" fmla="*/ 298190 w 385161"/>
                    <a:gd name="connsiteY1" fmla="*/ 111821 h 385161"/>
                    <a:gd name="connsiteX2" fmla="*/ 354100 w 385161"/>
                    <a:gd name="connsiteY2" fmla="*/ 111821 h 385161"/>
                    <a:gd name="connsiteX3" fmla="*/ 319311 w 385161"/>
                    <a:gd name="connsiteY3" fmla="*/ 137913 h 385161"/>
                    <a:gd name="connsiteX4" fmla="*/ 326766 w 385161"/>
                    <a:gd name="connsiteY4" fmla="*/ 147852 h 385161"/>
                    <a:gd name="connsiteX5" fmla="*/ 383087 w 385161"/>
                    <a:gd name="connsiteY5" fmla="*/ 105609 h 385161"/>
                    <a:gd name="connsiteX6" fmla="*/ 326766 w 385161"/>
                    <a:gd name="connsiteY6" fmla="*/ 63365 h 385161"/>
                    <a:gd name="connsiteX7" fmla="*/ 319311 w 385161"/>
                    <a:gd name="connsiteY7" fmla="*/ 73305 h 385161"/>
                    <a:gd name="connsiteX8" fmla="*/ 354100 w 385161"/>
                    <a:gd name="connsiteY8" fmla="*/ 99397 h 385161"/>
                    <a:gd name="connsiteX9" fmla="*/ 298190 w 385161"/>
                    <a:gd name="connsiteY9" fmla="*/ 99397 h 385161"/>
                    <a:gd name="connsiteX10" fmla="*/ 298190 w 385161"/>
                    <a:gd name="connsiteY10" fmla="*/ 48555 h 385161"/>
                    <a:gd name="connsiteX11" fmla="*/ 310614 w 385161"/>
                    <a:gd name="connsiteY11" fmla="*/ 31061 h 385161"/>
                    <a:gd name="connsiteX12" fmla="*/ 310614 w 385161"/>
                    <a:gd name="connsiteY12" fmla="*/ 18637 h 385161"/>
                    <a:gd name="connsiteX13" fmla="*/ 291977 w 385161"/>
                    <a:gd name="connsiteY13" fmla="*/ 0 h 385161"/>
                    <a:gd name="connsiteX14" fmla="*/ 18637 w 385161"/>
                    <a:gd name="connsiteY14" fmla="*/ 0 h 385161"/>
                    <a:gd name="connsiteX15" fmla="*/ 0 w 385161"/>
                    <a:gd name="connsiteY15" fmla="*/ 18637 h 385161"/>
                    <a:gd name="connsiteX16" fmla="*/ 0 w 385161"/>
                    <a:gd name="connsiteY16" fmla="*/ 31061 h 385161"/>
                    <a:gd name="connsiteX17" fmla="*/ 12425 w 385161"/>
                    <a:gd name="connsiteY17" fmla="*/ 48555 h 385161"/>
                    <a:gd name="connsiteX18" fmla="*/ 12425 w 385161"/>
                    <a:gd name="connsiteY18" fmla="*/ 242279 h 385161"/>
                    <a:gd name="connsiteX19" fmla="*/ 31061 w 385161"/>
                    <a:gd name="connsiteY19" fmla="*/ 260916 h 385161"/>
                    <a:gd name="connsiteX20" fmla="*/ 149095 w 385161"/>
                    <a:gd name="connsiteY20" fmla="*/ 260916 h 385161"/>
                    <a:gd name="connsiteX21" fmla="*/ 149095 w 385161"/>
                    <a:gd name="connsiteY21" fmla="*/ 298687 h 385161"/>
                    <a:gd name="connsiteX22" fmla="*/ 111821 w 385161"/>
                    <a:gd name="connsiteY22" fmla="*/ 341675 h 385161"/>
                    <a:gd name="connsiteX23" fmla="*/ 155307 w 385161"/>
                    <a:gd name="connsiteY23" fmla="*/ 385161 h 385161"/>
                    <a:gd name="connsiteX24" fmla="*/ 198793 w 385161"/>
                    <a:gd name="connsiteY24" fmla="*/ 341675 h 385161"/>
                    <a:gd name="connsiteX25" fmla="*/ 161519 w 385161"/>
                    <a:gd name="connsiteY25" fmla="*/ 298687 h 385161"/>
                    <a:gd name="connsiteX26" fmla="*/ 161519 w 385161"/>
                    <a:gd name="connsiteY26" fmla="*/ 260916 h 385161"/>
                    <a:gd name="connsiteX27" fmla="*/ 204229 w 385161"/>
                    <a:gd name="connsiteY27" fmla="*/ 260916 h 385161"/>
                    <a:gd name="connsiteX28" fmla="*/ 198793 w 385161"/>
                    <a:gd name="connsiteY28" fmla="*/ 291977 h 385161"/>
                    <a:gd name="connsiteX29" fmla="*/ 291977 w 385161"/>
                    <a:gd name="connsiteY29" fmla="*/ 385161 h 385161"/>
                    <a:gd name="connsiteX30" fmla="*/ 385161 w 385161"/>
                    <a:gd name="connsiteY30" fmla="*/ 291977 h 385161"/>
                    <a:gd name="connsiteX31" fmla="*/ 298190 w 385161"/>
                    <a:gd name="connsiteY31" fmla="*/ 199110 h 385161"/>
                    <a:gd name="connsiteX32" fmla="*/ 186368 w 385161"/>
                    <a:gd name="connsiteY32" fmla="*/ 341675 h 385161"/>
                    <a:gd name="connsiteX33" fmla="*/ 155307 w 385161"/>
                    <a:gd name="connsiteY33" fmla="*/ 372737 h 385161"/>
                    <a:gd name="connsiteX34" fmla="*/ 124246 w 385161"/>
                    <a:gd name="connsiteY34" fmla="*/ 341675 h 385161"/>
                    <a:gd name="connsiteX35" fmla="*/ 155307 w 385161"/>
                    <a:gd name="connsiteY35" fmla="*/ 310614 h 385161"/>
                    <a:gd name="connsiteX36" fmla="*/ 186368 w 385161"/>
                    <a:gd name="connsiteY36" fmla="*/ 341675 h 385161"/>
                    <a:gd name="connsiteX37" fmla="*/ 285765 w 385161"/>
                    <a:gd name="connsiteY37" fmla="*/ 199110 h 385161"/>
                    <a:gd name="connsiteX38" fmla="*/ 260916 w 385161"/>
                    <a:gd name="connsiteY38" fmla="*/ 204229 h 385161"/>
                    <a:gd name="connsiteX39" fmla="*/ 260916 w 385161"/>
                    <a:gd name="connsiteY39" fmla="*/ 124047 h 385161"/>
                    <a:gd name="connsiteX40" fmla="*/ 275589 w 385161"/>
                    <a:gd name="connsiteY40" fmla="*/ 111821 h 385161"/>
                    <a:gd name="connsiteX41" fmla="*/ 285765 w 385161"/>
                    <a:gd name="connsiteY41" fmla="*/ 111821 h 385161"/>
                    <a:gd name="connsiteX42" fmla="*/ 245690 w 385161"/>
                    <a:gd name="connsiteY42" fmla="*/ 211218 h 385161"/>
                    <a:gd name="connsiteX43" fmla="*/ 223642 w 385161"/>
                    <a:gd name="connsiteY43" fmla="*/ 211218 h 385161"/>
                    <a:gd name="connsiteX44" fmla="*/ 223642 w 385161"/>
                    <a:gd name="connsiteY44" fmla="*/ 155108 h 385161"/>
                    <a:gd name="connsiteX45" fmla="*/ 248491 w 385161"/>
                    <a:gd name="connsiteY45" fmla="*/ 134403 h 385161"/>
                    <a:gd name="connsiteX46" fmla="*/ 248491 w 385161"/>
                    <a:gd name="connsiteY46" fmla="*/ 209627 h 385161"/>
                    <a:gd name="connsiteX47" fmla="*/ 245690 w 385161"/>
                    <a:gd name="connsiteY47" fmla="*/ 211218 h 385161"/>
                    <a:gd name="connsiteX48" fmla="*/ 52270 w 385161"/>
                    <a:gd name="connsiteY48" fmla="*/ 211218 h 385161"/>
                    <a:gd name="connsiteX49" fmla="*/ 99397 w 385161"/>
                    <a:gd name="connsiteY49" fmla="*/ 164091 h 385161"/>
                    <a:gd name="connsiteX50" fmla="*/ 99397 w 385161"/>
                    <a:gd name="connsiteY50" fmla="*/ 211218 h 385161"/>
                    <a:gd name="connsiteX51" fmla="*/ 111821 w 385161"/>
                    <a:gd name="connsiteY51" fmla="*/ 151667 h 385161"/>
                    <a:gd name="connsiteX52" fmla="*/ 136670 w 385161"/>
                    <a:gd name="connsiteY52" fmla="*/ 126818 h 385161"/>
                    <a:gd name="connsiteX53" fmla="*/ 136670 w 385161"/>
                    <a:gd name="connsiteY53" fmla="*/ 211218 h 385161"/>
                    <a:gd name="connsiteX54" fmla="*/ 111821 w 385161"/>
                    <a:gd name="connsiteY54" fmla="*/ 211218 h 385161"/>
                    <a:gd name="connsiteX55" fmla="*/ 149095 w 385161"/>
                    <a:gd name="connsiteY55" fmla="*/ 126818 h 385161"/>
                    <a:gd name="connsiteX56" fmla="*/ 173944 w 385161"/>
                    <a:gd name="connsiteY56" fmla="*/ 151667 h 385161"/>
                    <a:gd name="connsiteX57" fmla="*/ 173944 w 385161"/>
                    <a:gd name="connsiteY57" fmla="*/ 211218 h 385161"/>
                    <a:gd name="connsiteX58" fmla="*/ 149095 w 385161"/>
                    <a:gd name="connsiteY58" fmla="*/ 211218 h 385161"/>
                    <a:gd name="connsiteX59" fmla="*/ 186368 w 385161"/>
                    <a:gd name="connsiteY59" fmla="*/ 164091 h 385161"/>
                    <a:gd name="connsiteX60" fmla="*/ 198408 w 385161"/>
                    <a:gd name="connsiteY60" fmla="*/ 176131 h 385161"/>
                    <a:gd name="connsiteX61" fmla="*/ 211218 w 385161"/>
                    <a:gd name="connsiteY61" fmla="*/ 165464 h 385161"/>
                    <a:gd name="connsiteX62" fmla="*/ 211218 w 385161"/>
                    <a:gd name="connsiteY62" fmla="*/ 211218 h 385161"/>
                    <a:gd name="connsiteX63" fmla="*/ 186368 w 385161"/>
                    <a:gd name="connsiteY63" fmla="*/ 211218 h 385161"/>
                    <a:gd name="connsiteX64" fmla="*/ 12425 w 385161"/>
                    <a:gd name="connsiteY64" fmla="*/ 18637 h 385161"/>
                    <a:gd name="connsiteX65" fmla="*/ 18637 w 385161"/>
                    <a:gd name="connsiteY65" fmla="*/ 12425 h 385161"/>
                    <a:gd name="connsiteX66" fmla="*/ 291977 w 385161"/>
                    <a:gd name="connsiteY66" fmla="*/ 12425 h 385161"/>
                    <a:gd name="connsiteX67" fmla="*/ 298190 w 385161"/>
                    <a:gd name="connsiteY67" fmla="*/ 18637 h 385161"/>
                    <a:gd name="connsiteX68" fmla="*/ 298190 w 385161"/>
                    <a:gd name="connsiteY68" fmla="*/ 31061 h 385161"/>
                    <a:gd name="connsiteX69" fmla="*/ 291977 w 385161"/>
                    <a:gd name="connsiteY69" fmla="*/ 37274 h 385161"/>
                    <a:gd name="connsiteX70" fmla="*/ 18637 w 385161"/>
                    <a:gd name="connsiteY70" fmla="*/ 37274 h 385161"/>
                    <a:gd name="connsiteX71" fmla="*/ 12425 w 385161"/>
                    <a:gd name="connsiteY71" fmla="*/ 31061 h 385161"/>
                    <a:gd name="connsiteX72" fmla="*/ 31061 w 385161"/>
                    <a:gd name="connsiteY72" fmla="*/ 248491 h 385161"/>
                    <a:gd name="connsiteX73" fmla="*/ 24849 w 385161"/>
                    <a:gd name="connsiteY73" fmla="*/ 242279 h 385161"/>
                    <a:gd name="connsiteX74" fmla="*/ 24849 w 385161"/>
                    <a:gd name="connsiteY74" fmla="*/ 49698 h 385161"/>
                    <a:gd name="connsiteX75" fmla="*/ 285765 w 385161"/>
                    <a:gd name="connsiteY75" fmla="*/ 49698 h 385161"/>
                    <a:gd name="connsiteX76" fmla="*/ 285765 w 385161"/>
                    <a:gd name="connsiteY76" fmla="*/ 99397 h 385161"/>
                    <a:gd name="connsiteX77" fmla="*/ 271092 w 385161"/>
                    <a:gd name="connsiteY77" fmla="*/ 99397 h 385161"/>
                    <a:gd name="connsiteX78" fmla="*/ 199172 w 385161"/>
                    <a:gd name="connsiteY78" fmla="*/ 159326 h 385161"/>
                    <a:gd name="connsiteX79" fmla="*/ 142882 w 385161"/>
                    <a:gd name="connsiteY79" fmla="*/ 103037 h 385161"/>
                    <a:gd name="connsiteX80" fmla="*/ 37274 w 385161"/>
                    <a:gd name="connsiteY80" fmla="*/ 208646 h 385161"/>
                    <a:gd name="connsiteX81" fmla="*/ 37274 w 385161"/>
                    <a:gd name="connsiteY81" fmla="*/ 223642 h 385161"/>
                    <a:gd name="connsiteX82" fmla="*/ 228836 w 385161"/>
                    <a:gd name="connsiteY82" fmla="*/ 223642 h 385161"/>
                    <a:gd name="connsiteX83" fmla="*/ 209621 w 385161"/>
                    <a:gd name="connsiteY83" fmla="*/ 248491 h 385161"/>
                    <a:gd name="connsiteX84" fmla="*/ 291977 w 385161"/>
                    <a:gd name="connsiteY84" fmla="*/ 372737 h 385161"/>
                    <a:gd name="connsiteX85" fmla="*/ 211218 w 385161"/>
                    <a:gd name="connsiteY85" fmla="*/ 291977 h 385161"/>
                    <a:gd name="connsiteX86" fmla="*/ 291977 w 385161"/>
                    <a:gd name="connsiteY86" fmla="*/ 211218 h 385161"/>
                    <a:gd name="connsiteX87" fmla="*/ 372737 w 385161"/>
                    <a:gd name="connsiteY87" fmla="*/ 291977 h 385161"/>
                    <a:gd name="connsiteX88" fmla="*/ 291977 w 385161"/>
                    <a:gd name="connsiteY88" fmla="*/ 372737 h 38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85161" h="385161">
                      <a:moveTo>
                        <a:pt x="298190" y="199110"/>
                      </a:moveTo>
                      <a:lnTo>
                        <a:pt x="298190" y="111821"/>
                      </a:lnTo>
                      <a:lnTo>
                        <a:pt x="354100" y="111821"/>
                      </a:lnTo>
                      <a:lnTo>
                        <a:pt x="319311" y="137913"/>
                      </a:lnTo>
                      <a:lnTo>
                        <a:pt x="326766" y="147852"/>
                      </a:lnTo>
                      <a:lnTo>
                        <a:pt x="383087" y="105609"/>
                      </a:lnTo>
                      <a:lnTo>
                        <a:pt x="326766" y="63365"/>
                      </a:lnTo>
                      <a:lnTo>
                        <a:pt x="319311" y="73305"/>
                      </a:lnTo>
                      <a:lnTo>
                        <a:pt x="354100" y="99397"/>
                      </a:lnTo>
                      <a:lnTo>
                        <a:pt x="298190" y="99397"/>
                      </a:lnTo>
                      <a:lnTo>
                        <a:pt x="298190" y="48555"/>
                      </a:lnTo>
                      <a:cubicBezTo>
                        <a:pt x="305402" y="45983"/>
                        <a:pt x="310614" y="39150"/>
                        <a:pt x="310614" y="31061"/>
                      </a:cubicBezTo>
                      <a:lnTo>
                        <a:pt x="310614" y="18637"/>
                      </a:lnTo>
                      <a:cubicBezTo>
                        <a:pt x="310614" y="8362"/>
                        <a:pt x="302252" y="0"/>
                        <a:pt x="291977" y="0"/>
                      </a:cubicBezTo>
                      <a:lnTo>
                        <a:pt x="18637" y="0"/>
                      </a:lnTo>
                      <a:cubicBezTo>
                        <a:pt x="8362" y="0"/>
                        <a:pt x="0" y="8362"/>
                        <a:pt x="0" y="18637"/>
                      </a:cubicBezTo>
                      <a:lnTo>
                        <a:pt x="0" y="31061"/>
                      </a:lnTo>
                      <a:cubicBezTo>
                        <a:pt x="0" y="39150"/>
                        <a:pt x="5212" y="45983"/>
                        <a:pt x="12425" y="48555"/>
                      </a:cubicBezTo>
                      <a:lnTo>
                        <a:pt x="12425" y="242279"/>
                      </a:lnTo>
                      <a:cubicBezTo>
                        <a:pt x="12425" y="252554"/>
                        <a:pt x="20786" y="260916"/>
                        <a:pt x="31061" y="260916"/>
                      </a:cubicBezTo>
                      <a:lnTo>
                        <a:pt x="149095" y="260916"/>
                      </a:lnTo>
                      <a:lnTo>
                        <a:pt x="149095" y="298687"/>
                      </a:lnTo>
                      <a:cubicBezTo>
                        <a:pt x="128054" y="301718"/>
                        <a:pt x="111821" y="319814"/>
                        <a:pt x="111821" y="341675"/>
                      </a:cubicBezTo>
                      <a:cubicBezTo>
                        <a:pt x="111821" y="365649"/>
                        <a:pt x="131328" y="385161"/>
                        <a:pt x="155307" y="385161"/>
                      </a:cubicBezTo>
                      <a:cubicBezTo>
                        <a:pt x="179286" y="385161"/>
                        <a:pt x="198793" y="365649"/>
                        <a:pt x="198793" y="341675"/>
                      </a:cubicBezTo>
                      <a:cubicBezTo>
                        <a:pt x="198793" y="319814"/>
                        <a:pt x="182560" y="301718"/>
                        <a:pt x="161519" y="298687"/>
                      </a:cubicBezTo>
                      <a:lnTo>
                        <a:pt x="161519" y="260916"/>
                      </a:lnTo>
                      <a:lnTo>
                        <a:pt x="204229" y="260916"/>
                      </a:lnTo>
                      <a:cubicBezTo>
                        <a:pt x="200775" y="270650"/>
                        <a:pt x="198793" y="281075"/>
                        <a:pt x="198793" y="291977"/>
                      </a:cubicBezTo>
                      <a:cubicBezTo>
                        <a:pt x="198793" y="343359"/>
                        <a:pt x="240595" y="385161"/>
                        <a:pt x="291977" y="385161"/>
                      </a:cubicBezTo>
                      <a:cubicBezTo>
                        <a:pt x="343359" y="385161"/>
                        <a:pt x="385161" y="343359"/>
                        <a:pt x="385161" y="291977"/>
                      </a:cubicBezTo>
                      <a:cubicBezTo>
                        <a:pt x="385161" y="242689"/>
                        <a:pt x="346676" y="202328"/>
                        <a:pt x="298190" y="199110"/>
                      </a:cubicBezTo>
                      <a:close/>
                      <a:moveTo>
                        <a:pt x="186368" y="341675"/>
                      </a:moveTo>
                      <a:cubicBezTo>
                        <a:pt x="186368" y="358803"/>
                        <a:pt x="172434" y="372737"/>
                        <a:pt x="155307" y="372737"/>
                      </a:cubicBezTo>
                      <a:cubicBezTo>
                        <a:pt x="138180" y="372737"/>
                        <a:pt x="124246" y="358803"/>
                        <a:pt x="124246" y="341675"/>
                      </a:cubicBezTo>
                      <a:cubicBezTo>
                        <a:pt x="124246" y="324548"/>
                        <a:pt x="138180" y="310614"/>
                        <a:pt x="155307" y="310614"/>
                      </a:cubicBezTo>
                      <a:cubicBezTo>
                        <a:pt x="172434" y="310614"/>
                        <a:pt x="186368" y="324548"/>
                        <a:pt x="186368" y="341675"/>
                      </a:cubicBezTo>
                      <a:close/>
                      <a:moveTo>
                        <a:pt x="285765" y="199110"/>
                      </a:moveTo>
                      <a:cubicBezTo>
                        <a:pt x="277099" y="199688"/>
                        <a:pt x="268774" y="201439"/>
                        <a:pt x="260916" y="204229"/>
                      </a:cubicBezTo>
                      <a:lnTo>
                        <a:pt x="260916" y="124047"/>
                      </a:lnTo>
                      <a:lnTo>
                        <a:pt x="275589" y="111821"/>
                      </a:lnTo>
                      <a:lnTo>
                        <a:pt x="285765" y="111821"/>
                      </a:lnTo>
                      <a:close/>
                      <a:moveTo>
                        <a:pt x="245690" y="211218"/>
                      </a:moveTo>
                      <a:lnTo>
                        <a:pt x="223642" y="211218"/>
                      </a:lnTo>
                      <a:lnTo>
                        <a:pt x="223642" y="155108"/>
                      </a:lnTo>
                      <a:lnTo>
                        <a:pt x="248491" y="134403"/>
                      </a:lnTo>
                      <a:lnTo>
                        <a:pt x="248491" y="209627"/>
                      </a:lnTo>
                      <a:cubicBezTo>
                        <a:pt x="247541" y="210130"/>
                        <a:pt x="246621" y="210683"/>
                        <a:pt x="245690" y="211218"/>
                      </a:cubicBezTo>
                      <a:close/>
                      <a:moveTo>
                        <a:pt x="52270" y="211218"/>
                      </a:moveTo>
                      <a:lnTo>
                        <a:pt x="99397" y="164091"/>
                      </a:lnTo>
                      <a:lnTo>
                        <a:pt x="99397" y="211218"/>
                      </a:lnTo>
                      <a:close/>
                      <a:moveTo>
                        <a:pt x="111821" y="151667"/>
                      </a:moveTo>
                      <a:lnTo>
                        <a:pt x="136670" y="126818"/>
                      </a:lnTo>
                      <a:lnTo>
                        <a:pt x="136670" y="211218"/>
                      </a:lnTo>
                      <a:lnTo>
                        <a:pt x="111821" y="211218"/>
                      </a:lnTo>
                      <a:close/>
                      <a:moveTo>
                        <a:pt x="149095" y="126818"/>
                      </a:moveTo>
                      <a:lnTo>
                        <a:pt x="173944" y="151667"/>
                      </a:lnTo>
                      <a:lnTo>
                        <a:pt x="173944" y="211218"/>
                      </a:lnTo>
                      <a:lnTo>
                        <a:pt x="149095" y="211218"/>
                      </a:lnTo>
                      <a:close/>
                      <a:moveTo>
                        <a:pt x="186368" y="164091"/>
                      </a:moveTo>
                      <a:lnTo>
                        <a:pt x="198408" y="176131"/>
                      </a:lnTo>
                      <a:lnTo>
                        <a:pt x="211218" y="165464"/>
                      </a:lnTo>
                      <a:lnTo>
                        <a:pt x="211218" y="211218"/>
                      </a:lnTo>
                      <a:lnTo>
                        <a:pt x="186368" y="211218"/>
                      </a:lnTo>
                      <a:close/>
                      <a:moveTo>
                        <a:pt x="12425" y="18637"/>
                      </a:moveTo>
                      <a:cubicBezTo>
                        <a:pt x="12425" y="15208"/>
                        <a:pt x="15214" y="12425"/>
                        <a:pt x="18637" y="12425"/>
                      </a:cubicBezTo>
                      <a:lnTo>
                        <a:pt x="291977" y="12425"/>
                      </a:lnTo>
                      <a:cubicBezTo>
                        <a:pt x="295400" y="12425"/>
                        <a:pt x="298190" y="15208"/>
                        <a:pt x="298190" y="18637"/>
                      </a:cubicBezTo>
                      <a:lnTo>
                        <a:pt x="298190" y="31061"/>
                      </a:lnTo>
                      <a:cubicBezTo>
                        <a:pt x="298190" y="34491"/>
                        <a:pt x="295400" y="37274"/>
                        <a:pt x="291977" y="37274"/>
                      </a:cubicBezTo>
                      <a:lnTo>
                        <a:pt x="18637" y="37274"/>
                      </a:lnTo>
                      <a:cubicBezTo>
                        <a:pt x="15214" y="37274"/>
                        <a:pt x="12425" y="34491"/>
                        <a:pt x="12425" y="31061"/>
                      </a:cubicBezTo>
                      <a:close/>
                      <a:moveTo>
                        <a:pt x="31061" y="248491"/>
                      </a:moveTo>
                      <a:cubicBezTo>
                        <a:pt x="27638" y="248491"/>
                        <a:pt x="24849" y="245708"/>
                        <a:pt x="24849" y="242279"/>
                      </a:cubicBezTo>
                      <a:lnTo>
                        <a:pt x="24849" y="49698"/>
                      </a:lnTo>
                      <a:lnTo>
                        <a:pt x="285765" y="49698"/>
                      </a:lnTo>
                      <a:lnTo>
                        <a:pt x="285765" y="99397"/>
                      </a:lnTo>
                      <a:lnTo>
                        <a:pt x="271092" y="99397"/>
                      </a:lnTo>
                      <a:lnTo>
                        <a:pt x="199172" y="159326"/>
                      </a:lnTo>
                      <a:lnTo>
                        <a:pt x="142882" y="103037"/>
                      </a:lnTo>
                      <a:lnTo>
                        <a:pt x="37274" y="208646"/>
                      </a:lnTo>
                      <a:lnTo>
                        <a:pt x="37274" y="223642"/>
                      </a:lnTo>
                      <a:lnTo>
                        <a:pt x="228836" y="223642"/>
                      </a:lnTo>
                      <a:cubicBezTo>
                        <a:pt x="221126" y="230774"/>
                        <a:pt x="214585" y="239136"/>
                        <a:pt x="209621" y="248491"/>
                      </a:cubicBezTo>
                      <a:close/>
                      <a:moveTo>
                        <a:pt x="291977" y="372737"/>
                      </a:moveTo>
                      <a:cubicBezTo>
                        <a:pt x="247448" y="372737"/>
                        <a:pt x="211218" y="336507"/>
                        <a:pt x="211218" y="291977"/>
                      </a:cubicBezTo>
                      <a:cubicBezTo>
                        <a:pt x="211218" y="247448"/>
                        <a:pt x="247448" y="211218"/>
                        <a:pt x="291977" y="211218"/>
                      </a:cubicBezTo>
                      <a:cubicBezTo>
                        <a:pt x="336507" y="211218"/>
                        <a:pt x="372737" y="247448"/>
                        <a:pt x="372737" y="291977"/>
                      </a:cubicBezTo>
                      <a:cubicBezTo>
                        <a:pt x="372737" y="336507"/>
                        <a:pt x="336507" y="372737"/>
                        <a:pt x="291977" y="372737"/>
                      </a:cubicBezTo>
                      <a:close/>
                    </a:path>
                  </a:pathLst>
                </a:custGeom>
                <a:grpFill/>
                <a:ln w="6102" cap="flat">
                  <a:noFill/>
                  <a:prstDash val="solid"/>
                  <a:miter/>
                </a:ln>
              </p:spPr>
              <p:txBody>
                <a:bodyPr rtlCol="0" anchor="ctr"/>
                <a:lstStyle/>
                <a:p>
                  <a:endParaRPr lang="en-US" i="1"/>
                </a:p>
              </p:txBody>
            </p:sp>
            <p:sp>
              <p:nvSpPr>
                <p:cNvPr id="45" name="Freeform: Shape 44">
                  <a:extLst>
                    <a:ext uri="{FF2B5EF4-FFF2-40B4-BE49-F238E27FC236}">
                      <a16:creationId xmlns:a16="http://schemas.microsoft.com/office/drawing/2014/main" id="{2E17D58F-1036-AE0A-7B41-4331D3250B4F}"/>
                    </a:ext>
                  </a:extLst>
                </p:cNvPr>
                <p:cNvSpPr/>
                <p:nvPr/>
              </p:nvSpPr>
              <p:spPr>
                <a:xfrm>
                  <a:off x="4938093" y="1898103"/>
                  <a:ext cx="37273" cy="86971"/>
                </a:xfrm>
                <a:custGeom>
                  <a:avLst/>
                  <a:gdLst>
                    <a:gd name="connsiteX0" fmla="*/ 18637 w 37273"/>
                    <a:gd name="connsiteY0" fmla="*/ 24849 h 86971"/>
                    <a:gd name="connsiteX1" fmla="*/ 24849 w 37273"/>
                    <a:gd name="connsiteY1" fmla="*/ 31061 h 86971"/>
                    <a:gd name="connsiteX2" fmla="*/ 37274 w 37273"/>
                    <a:gd name="connsiteY2" fmla="*/ 31061 h 86971"/>
                    <a:gd name="connsiteX3" fmla="*/ 24849 w 37273"/>
                    <a:gd name="connsiteY3" fmla="*/ 13568 h 86971"/>
                    <a:gd name="connsiteX4" fmla="*/ 24849 w 37273"/>
                    <a:gd name="connsiteY4" fmla="*/ 0 h 86971"/>
                    <a:gd name="connsiteX5" fmla="*/ 12425 w 37273"/>
                    <a:gd name="connsiteY5" fmla="*/ 0 h 86971"/>
                    <a:gd name="connsiteX6" fmla="*/ 12425 w 37273"/>
                    <a:gd name="connsiteY6" fmla="*/ 12425 h 86971"/>
                    <a:gd name="connsiteX7" fmla="*/ 0 w 37273"/>
                    <a:gd name="connsiteY7" fmla="*/ 12425 h 86971"/>
                    <a:gd name="connsiteX8" fmla="*/ 0 w 37273"/>
                    <a:gd name="connsiteY8" fmla="*/ 31061 h 86971"/>
                    <a:gd name="connsiteX9" fmla="*/ 18637 w 37273"/>
                    <a:gd name="connsiteY9" fmla="*/ 49698 h 86971"/>
                    <a:gd name="connsiteX10" fmla="*/ 24849 w 37273"/>
                    <a:gd name="connsiteY10" fmla="*/ 55911 h 86971"/>
                    <a:gd name="connsiteX11" fmla="*/ 24849 w 37273"/>
                    <a:gd name="connsiteY11" fmla="*/ 62123 h 86971"/>
                    <a:gd name="connsiteX12" fmla="*/ 18637 w 37273"/>
                    <a:gd name="connsiteY12" fmla="*/ 62123 h 86971"/>
                    <a:gd name="connsiteX13" fmla="*/ 12425 w 37273"/>
                    <a:gd name="connsiteY13" fmla="*/ 55911 h 86971"/>
                    <a:gd name="connsiteX14" fmla="*/ 0 w 37273"/>
                    <a:gd name="connsiteY14" fmla="*/ 55911 h 86971"/>
                    <a:gd name="connsiteX15" fmla="*/ 12425 w 37273"/>
                    <a:gd name="connsiteY15" fmla="*/ 73404 h 86971"/>
                    <a:gd name="connsiteX16" fmla="*/ 12425 w 37273"/>
                    <a:gd name="connsiteY16" fmla="*/ 86972 h 86971"/>
                    <a:gd name="connsiteX17" fmla="*/ 24849 w 37273"/>
                    <a:gd name="connsiteY17" fmla="*/ 86972 h 86971"/>
                    <a:gd name="connsiteX18" fmla="*/ 24849 w 37273"/>
                    <a:gd name="connsiteY18" fmla="*/ 74547 h 86971"/>
                    <a:gd name="connsiteX19" fmla="*/ 37274 w 37273"/>
                    <a:gd name="connsiteY19" fmla="*/ 74547 h 86971"/>
                    <a:gd name="connsiteX20" fmla="*/ 37274 w 37273"/>
                    <a:gd name="connsiteY20" fmla="*/ 55911 h 86971"/>
                    <a:gd name="connsiteX21" fmla="*/ 18637 w 37273"/>
                    <a:gd name="connsiteY21" fmla="*/ 37274 h 86971"/>
                    <a:gd name="connsiteX22" fmla="*/ 12425 w 37273"/>
                    <a:gd name="connsiteY22" fmla="*/ 31061 h 86971"/>
                    <a:gd name="connsiteX23" fmla="*/ 12425 w 37273"/>
                    <a:gd name="connsiteY23" fmla="*/ 24849 h 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273" h="86971">
                      <a:moveTo>
                        <a:pt x="18637" y="24849"/>
                      </a:moveTo>
                      <a:cubicBezTo>
                        <a:pt x="22060" y="24849"/>
                        <a:pt x="24849" y="27632"/>
                        <a:pt x="24849" y="31061"/>
                      </a:cubicBezTo>
                      <a:lnTo>
                        <a:pt x="37274" y="31061"/>
                      </a:lnTo>
                      <a:cubicBezTo>
                        <a:pt x="37274" y="22973"/>
                        <a:pt x="32062" y="16140"/>
                        <a:pt x="24849" y="13568"/>
                      </a:cubicBezTo>
                      <a:lnTo>
                        <a:pt x="24849" y="0"/>
                      </a:lnTo>
                      <a:lnTo>
                        <a:pt x="12425" y="0"/>
                      </a:lnTo>
                      <a:lnTo>
                        <a:pt x="12425" y="12425"/>
                      </a:lnTo>
                      <a:lnTo>
                        <a:pt x="0" y="12425"/>
                      </a:lnTo>
                      <a:lnTo>
                        <a:pt x="0" y="31061"/>
                      </a:lnTo>
                      <a:cubicBezTo>
                        <a:pt x="0" y="41337"/>
                        <a:pt x="8362" y="49698"/>
                        <a:pt x="18637" y="49698"/>
                      </a:cubicBezTo>
                      <a:cubicBezTo>
                        <a:pt x="22060" y="49698"/>
                        <a:pt x="24849" y="52481"/>
                        <a:pt x="24849" y="55911"/>
                      </a:cubicBezTo>
                      <a:lnTo>
                        <a:pt x="24849" y="62123"/>
                      </a:lnTo>
                      <a:lnTo>
                        <a:pt x="18637" y="62123"/>
                      </a:lnTo>
                      <a:cubicBezTo>
                        <a:pt x="15214" y="62123"/>
                        <a:pt x="12425" y="59340"/>
                        <a:pt x="12425" y="55911"/>
                      </a:cubicBezTo>
                      <a:lnTo>
                        <a:pt x="0" y="55911"/>
                      </a:lnTo>
                      <a:cubicBezTo>
                        <a:pt x="0" y="63999"/>
                        <a:pt x="5212" y="70832"/>
                        <a:pt x="12425" y="73404"/>
                      </a:cubicBezTo>
                      <a:lnTo>
                        <a:pt x="12425" y="86972"/>
                      </a:lnTo>
                      <a:lnTo>
                        <a:pt x="24849" y="86972"/>
                      </a:lnTo>
                      <a:lnTo>
                        <a:pt x="24849" y="74547"/>
                      </a:lnTo>
                      <a:lnTo>
                        <a:pt x="37274" y="74547"/>
                      </a:lnTo>
                      <a:lnTo>
                        <a:pt x="37274" y="55911"/>
                      </a:lnTo>
                      <a:cubicBezTo>
                        <a:pt x="37274" y="45635"/>
                        <a:pt x="28912" y="37274"/>
                        <a:pt x="18637" y="37274"/>
                      </a:cubicBezTo>
                      <a:cubicBezTo>
                        <a:pt x="15214" y="37274"/>
                        <a:pt x="12425" y="34491"/>
                        <a:pt x="12425" y="31061"/>
                      </a:cubicBezTo>
                      <a:lnTo>
                        <a:pt x="12425" y="24849"/>
                      </a:lnTo>
                      <a:close/>
                    </a:path>
                  </a:pathLst>
                </a:custGeom>
                <a:grpFill/>
                <a:ln w="6102" cap="flat">
                  <a:noFill/>
                  <a:prstDash val="solid"/>
                  <a:miter/>
                </a:ln>
              </p:spPr>
              <p:txBody>
                <a:bodyPr rtlCol="0" anchor="ctr"/>
                <a:lstStyle/>
                <a:p>
                  <a:endParaRPr lang="en-US" i="1"/>
                </a:p>
              </p:txBody>
            </p:sp>
            <p:sp>
              <p:nvSpPr>
                <p:cNvPr id="46" name="Freeform: Shape 45">
                  <a:extLst>
                    <a:ext uri="{FF2B5EF4-FFF2-40B4-BE49-F238E27FC236}">
                      <a16:creationId xmlns:a16="http://schemas.microsoft.com/office/drawing/2014/main" id="{69A2DA80-E2CB-C4A2-F2A7-B79D3C6D844A}"/>
                    </a:ext>
                  </a:extLst>
                </p:cNvPr>
                <p:cNvSpPr/>
                <p:nvPr/>
              </p:nvSpPr>
              <p:spPr>
                <a:xfrm>
                  <a:off x="4801423" y="1972650"/>
                  <a:ext cx="37273" cy="37273"/>
                </a:xfrm>
                <a:custGeom>
                  <a:avLst/>
                  <a:gdLst>
                    <a:gd name="connsiteX0" fmla="*/ 0 w 37273"/>
                    <a:gd name="connsiteY0" fmla="*/ 18637 h 37273"/>
                    <a:gd name="connsiteX1" fmla="*/ 18637 w 37273"/>
                    <a:gd name="connsiteY1" fmla="*/ 37274 h 37273"/>
                    <a:gd name="connsiteX2" fmla="*/ 37274 w 37273"/>
                    <a:gd name="connsiteY2" fmla="*/ 18637 h 37273"/>
                    <a:gd name="connsiteX3" fmla="*/ 18637 w 37273"/>
                    <a:gd name="connsiteY3" fmla="*/ 0 h 37273"/>
                    <a:gd name="connsiteX4" fmla="*/ 0 w 37273"/>
                    <a:gd name="connsiteY4" fmla="*/ 18637 h 37273"/>
                    <a:gd name="connsiteX5" fmla="*/ 24849 w 37273"/>
                    <a:gd name="connsiteY5" fmla="*/ 18637 h 37273"/>
                    <a:gd name="connsiteX6" fmla="*/ 18637 w 37273"/>
                    <a:gd name="connsiteY6" fmla="*/ 24849 h 37273"/>
                    <a:gd name="connsiteX7" fmla="*/ 12425 w 37273"/>
                    <a:gd name="connsiteY7" fmla="*/ 18637 h 37273"/>
                    <a:gd name="connsiteX8" fmla="*/ 18637 w 37273"/>
                    <a:gd name="connsiteY8" fmla="*/ 12425 h 37273"/>
                    <a:gd name="connsiteX9" fmla="*/ 24849 w 37273"/>
                    <a:gd name="connsiteY9" fmla="*/ 18637 h 3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73" h="37273">
                      <a:moveTo>
                        <a:pt x="0" y="18637"/>
                      </a:moveTo>
                      <a:cubicBezTo>
                        <a:pt x="0" y="28912"/>
                        <a:pt x="8362" y="37274"/>
                        <a:pt x="18637" y="37274"/>
                      </a:cubicBezTo>
                      <a:cubicBezTo>
                        <a:pt x="28912" y="37274"/>
                        <a:pt x="37274" y="28912"/>
                        <a:pt x="37274" y="18637"/>
                      </a:cubicBezTo>
                      <a:cubicBezTo>
                        <a:pt x="37274" y="8362"/>
                        <a:pt x="28912" y="0"/>
                        <a:pt x="18637" y="0"/>
                      </a:cubicBezTo>
                      <a:cubicBezTo>
                        <a:pt x="8362" y="0"/>
                        <a:pt x="0" y="8362"/>
                        <a:pt x="0" y="18637"/>
                      </a:cubicBezTo>
                      <a:close/>
                      <a:moveTo>
                        <a:pt x="24849" y="18637"/>
                      </a:moveTo>
                      <a:cubicBezTo>
                        <a:pt x="24849" y="22066"/>
                        <a:pt x="22060" y="24849"/>
                        <a:pt x="18637" y="24849"/>
                      </a:cubicBezTo>
                      <a:cubicBezTo>
                        <a:pt x="15214" y="24849"/>
                        <a:pt x="12425" y="22066"/>
                        <a:pt x="12425" y="18637"/>
                      </a:cubicBezTo>
                      <a:cubicBezTo>
                        <a:pt x="12425" y="15208"/>
                        <a:pt x="15214" y="12425"/>
                        <a:pt x="18637" y="12425"/>
                      </a:cubicBezTo>
                      <a:cubicBezTo>
                        <a:pt x="22060" y="12425"/>
                        <a:pt x="24849" y="15208"/>
                        <a:pt x="24849" y="18637"/>
                      </a:cubicBezTo>
                      <a:close/>
                    </a:path>
                  </a:pathLst>
                </a:custGeom>
                <a:grpFill/>
                <a:ln w="6102" cap="flat">
                  <a:noFill/>
                  <a:prstDash val="solid"/>
                  <a:miter/>
                </a:ln>
              </p:spPr>
              <p:txBody>
                <a:bodyPr rtlCol="0" anchor="ctr"/>
                <a:lstStyle/>
                <a:p>
                  <a:endParaRPr lang="en-US" i="1"/>
                </a:p>
              </p:txBody>
            </p:sp>
            <p:sp>
              <p:nvSpPr>
                <p:cNvPr id="47" name="Freeform: Shape 46">
                  <a:extLst>
                    <a:ext uri="{FF2B5EF4-FFF2-40B4-BE49-F238E27FC236}">
                      <a16:creationId xmlns:a16="http://schemas.microsoft.com/office/drawing/2014/main" id="{A5BCB359-1E2B-CAF9-70F2-1EB03CC3BC55}"/>
                    </a:ext>
                  </a:extLst>
                </p:cNvPr>
                <p:cNvSpPr/>
                <p:nvPr/>
              </p:nvSpPr>
              <p:spPr>
                <a:xfrm>
                  <a:off x="4702026" y="1711735"/>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48" name="Freeform: Shape 47">
                  <a:extLst>
                    <a:ext uri="{FF2B5EF4-FFF2-40B4-BE49-F238E27FC236}">
                      <a16:creationId xmlns:a16="http://schemas.microsoft.com/office/drawing/2014/main" id="{5F9C9C3A-EBCD-F7B3-D630-F72BC4681993}"/>
                    </a:ext>
                  </a:extLst>
                </p:cNvPr>
                <p:cNvSpPr/>
                <p:nvPr/>
              </p:nvSpPr>
              <p:spPr>
                <a:xfrm>
                  <a:off x="4726876" y="1711735"/>
                  <a:ext cx="74547" cy="12424"/>
                </a:xfrm>
                <a:custGeom>
                  <a:avLst/>
                  <a:gdLst>
                    <a:gd name="connsiteX0" fmla="*/ 0 w 74547"/>
                    <a:gd name="connsiteY0" fmla="*/ 0 h 12424"/>
                    <a:gd name="connsiteX1" fmla="*/ 74547 w 74547"/>
                    <a:gd name="connsiteY1" fmla="*/ 0 h 12424"/>
                    <a:gd name="connsiteX2" fmla="*/ 74547 w 74547"/>
                    <a:gd name="connsiteY2" fmla="*/ 12425 h 12424"/>
                    <a:gd name="connsiteX3" fmla="*/ 0 w 74547"/>
                    <a:gd name="connsiteY3" fmla="*/ 12425 h 12424"/>
                  </a:gdLst>
                  <a:ahLst/>
                  <a:cxnLst>
                    <a:cxn ang="0">
                      <a:pos x="connsiteX0" y="connsiteY0"/>
                    </a:cxn>
                    <a:cxn ang="0">
                      <a:pos x="connsiteX1" y="connsiteY1"/>
                    </a:cxn>
                    <a:cxn ang="0">
                      <a:pos x="connsiteX2" y="connsiteY2"/>
                    </a:cxn>
                    <a:cxn ang="0">
                      <a:pos x="connsiteX3" y="connsiteY3"/>
                    </a:cxn>
                  </a:cxnLst>
                  <a:rect l="l" t="t" r="r" b="b"/>
                  <a:pathLst>
                    <a:path w="74547" h="12424">
                      <a:moveTo>
                        <a:pt x="0" y="0"/>
                      </a:moveTo>
                      <a:lnTo>
                        <a:pt x="74547" y="0"/>
                      </a:lnTo>
                      <a:lnTo>
                        <a:pt x="74547" y="12425"/>
                      </a:lnTo>
                      <a:lnTo>
                        <a:pt x="0" y="12425"/>
                      </a:lnTo>
                      <a:close/>
                    </a:path>
                  </a:pathLst>
                </a:custGeom>
                <a:grpFill/>
                <a:ln w="6102" cap="flat">
                  <a:noFill/>
                  <a:prstDash val="solid"/>
                  <a:miter/>
                </a:ln>
              </p:spPr>
              <p:txBody>
                <a:bodyPr rtlCol="0" anchor="ctr"/>
                <a:lstStyle/>
                <a:p>
                  <a:endParaRPr lang="en-US" i="1"/>
                </a:p>
              </p:txBody>
            </p:sp>
            <p:sp>
              <p:nvSpPr>
                <p:cNvPr id="49" name="Freeform: Shape 48">
                  <a:extLst>
                    <a:ext uri="{FF2B5EF4-FFF2-40B4-BE49-F238E27FC236}">
                      <a16:creationId xmlns:a16="http://schemas.microsoft.com/office/drawing/2014/main" id="{773C5603-83A3-D799-6EDE-80289F924D39}"/>
                    </a:ext>
                  </a:extLst>
                </p:cNvPr>
                <p:cNvSpPr/>
                <p:nvPr/>
              </p:nvSpPr>
              <p:spPr>
                <a:xfrm>
                  <a:off x="4726876" y="1736584"/>
                  <a:ext cx="74547" cy="12424"/>
                </a:xfrm>
                <a:custGeom>
                  <a:avLst/>
                  <a:gdLst>
                    <a:gd name="connsiteX0" fmla="*/ 0 w 74547"/>
                    <a:gd name="connsiteY0" fmla="*/ 0 h 12424"/>
                    <a:gd name="connsiteX1" fmla="*/ 74547 w 74547"/>
                    <a:gd name="connsiteY1" fmla="*/ 0 h 12424"/>
                    <a:gd name="connsiteX2" fmla="*/ 74547 w 74547"/>
                    <a:gd name="connsiteY2" fmla="*/ 12425 h 12424"/>
                    <a:gd name="connsiteX3" fmla="*/ 0 w 74547"/>
                    <a:gd name="connsiteY3" fmla="*/ 12425 h 12424"/>
                  </a:gdLst>
                  <a:ahLst/>
                  <a:cxnLst>
                    <a:cxn ang="0">
                      <a:pos x="connsiteX0" y="connsiteY0"/>
                    </a:cxn>
                    <a:cxn ang="0">
                      <a:pos x="connsiteX1" y="connsiteY1"/>
                    </a:cxn>
                    <a:cxn ang="0">
                      <a:pos x="connsiteX2" y="connsiteY2"/>
                    </a:cxn>
                    <a:cxn ang="0">
                      <a:pos x="connsiteX3" y="connsiteY3"/>
                    </a:cxn>
                  </a:cxnLst>
                  <a:rect l="l" t="t" r="r" b="b"/>
                  <a:pathLst>
                    <a:path w="74547" h="12424">
                      <a:moveTo>
                        <a:pt x="0" y="0"/>
                      </a:moveTo>
                      <a:lnTo>
                        <a:pt x="74547" y="0"/>
                      </a:lnTo>
                      <a:lnTo>
                        <a:pt x="74547" y="12425"/>
                      </a:lnTo>
                      <a:lnTo>
                        <a:pt x="0" y="12425"/>
                      </a:lnTo>
                      <a:close/>
                    </a:path>
                  </a:pathLst>
                </a:custGeom>
                <a:grpFill/>
                <a:ln w="6102" cap="flat">
                  <a:noFill/>
                  <a:prstDash val="solid"/>
                  <a:miter/>
                </a:ln>
              </p:spPr>
              <p:txBody>
                <a:bodyPr rtlCol="0" anchor="ctr"/>
                <a:lstStyle/>
                <a:p>
                  <a:endParaRPr lang="en-US" i="1"/>
                </a:p>
              </p:txBody>
            </p:sp>
            <p:sp>
              <p:nvSpPr>
                <p:cNvPr id="50" name="Freeform: Shape 49">
                  <a:extLst>
                    <a:ext uri="{FF2B5EF4-FFF2-40B4-BE49-F238E27FC236}">
                      <a16:creationId xmlns:a16="http://schemas.microsoft.com/office/drawing/2014/main" id="{1F3838CF-07E3-21A8-9629-405C11092524}"/>
                    </a:ext>
                  </a:extLst>
                </p:cNvPr>
                <p:cNvSpPr/>
                <p:nvPr/>
              </p:nvSpPr>
              <p:spPr>
                <a:xfrm>
                  <a:off x="4702026" y="1736584"/>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51" name="Freeform: Shape 50">
                  <a:extLst>
                    <a:ext uri="{FF2B5EF4-FFF2-40B4-BE49-F238E27FC236}">
                      <a16:creationId xmlns:a16="http://schemas.microsoft.com/office/drawing/2014/main" id="{19EC4431-9FD2-400B-A245-0EC64E0A5D6E}"/>
                    </a:ext>
                  </a:extLst>
                </p:cNvPr>
                <p:cNvSpPr/>
                <p:nvPr/>
              </p:nvSpPr>
              <p:spPr>
                <a:xfrm>
                  <a:off x="4702026" y="1761433"/>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58" name="Freeform: Shape 57">
                  <a:extLst>
                    <a:ext uri="{FF2B5EF4-FFF2-40B4-BE49-F238E27FC236}">
                      <a16:creationId xmlns:a16="http://schemas.microsoft.com/office/drawing/2014/main" id="{93454AA0-A92C-58F0-98F8-C73B203903E2}"/>
                    </a:ext>
                  </a:extLst>
                </p:cNvPr>
                <p:cNvSpPr/>
                <p:nvPr/>
              </p:nvSpPr>
              <p:spPr>
                <a:xfrm>
                  <a:off x="4726876" y="1761433"/>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59" name="Freeform: Shape 58">
                  <a:extLst>
                    <a:ext uri="{FF2B5EF4-FFF2-40B4-BE49-F238E27FC236}">
                      <a16:creationId xmlns:a16="http://schemas.microsoft.com/office/drawing/2014/main" id="{7713C3CE-5AEF-D744-B8A8-259413F370A6}"/>
                    </a:ext>
                  </a:extLst>
                </p:cNvPr>
                <p:cNvSpPr/>
                <p:nvPr/>
              </p:nvSpPr>
              <p:spPr>
                <a:xfrm>
                  <a:off x="4751725" y="1761433"/>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60" name="Freeform: Shape 59">
                  <a:extLst>
                    <a:ext uri="{FF2B5EF4-FFF2-40B4-BE49-F238E27FC236}">
                      <a16:creationId xmlns:a16="http://schemas.microsoft.com/office/drawing/2014/main" id="{46CEB476-DE0B-C66C-CB2E-174631974113}"/>
                    </a:ext>
                  </a:extLst>
                </p:cNvPr>
                <p:cNvSpPr/>
                <p:nvPr/>
              </p:nvSpPr>
              <p:spPr>
                <a:xfrm>
                  <a:off x="4987791" y="1935377"/>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61" name="Freeform: Shape 60">
                  <a:extLst>
                    <a:ext uri="{FF2B5EF4-FFF2-40B4-BE49-F238E27FC236}">
                      <a16:creationId xmlns:a16="http://schemas.microsoft.com/office/drawing/2014/main" id="{A6847DCE-671D-795C-FD42-E97CD395208E}"/>
                    </a:ext>
                  </a:extLst>
                </p:cNvPr>
                <p:cNvSpPr/>
                <p:nvPr/>
              </p:nvSpPr>
              <p:spPr>
                <a:xfrm>
                  <a:off x="4913244" y="1935377"/>
                  <a:ext cx="12424" cy="12424"/>
                </a:xfrm>
                <a:custGeom>
                  <a:avLst/>
                  <a:gdLst>
                    <a:gd name="connsiteX0" fmla="*/ 0 w 12424"/>
                    <a:gd name="connsiteY0" fmla="*/ 0 h 12424"/>
                    <a:gd name="connsiteX1" fmla="*/ 12425 w 12424"/>
                    <a:gd name="connsiteY1" fmla="*/ 0 h 12424"/>
                    <a:gd name="connsiteX2" fmla="*/ 12425 w 12424"/>
                    <a:gd name="connsiteY2" fmla="*/ 12425 h 12424"/>
                    <a:gd name="connsiteX3" fmla="*/ 0 w 12424"/>
                    <a:gd name="connsiteY3" fmla="*/ 12425 h 12424"/>
                  </a:gdLst>
                  <a:ahLst/>
                  <a:cxnLst>
                    <a:cxn ang="0">
                      <a:pos x="connsiteX0" y="connsiteY0"/>
                    </a:cxn>
                    <a:cxn ang="0">
                      <a:pos x="connsiteX1" y="connsiteY1"/>
                    </a:cxn>
                    <a:cxn ang="0">
                      <a:pos x="connsiteX2" y="connsiteY2"/>
                    </a:cxn>
                    <a:cxn ang="0">
                      <a:pos x="connsiteX3" y="connsiteY3"/>
                    </a:cxn>
                  </a:cxnLst>
                  <a:rect l="l" t="t" r="r" b="b"/>
                  <a:pathLst>
                    <a:path w="12424" h="12424">
                      <a:moveTo>
                        <a:pt x="0" y="0"/>
                      </a:moveTo>
                      <a:lnTo>
                        <a:pt x="12425" y="0"/>
                      </a:lnTo>
                      <a:lnTo>
                        <a:pt x="12425" y="12425"/>
                      </a:lnTo>
                      <a:lnTo>
                        <a:pt x="0" y="12425"/>
                      </a:lnTo>
                      <a:close/>
                    </a:path>
                  </a:pathLst>
                </a:custGeom>
                <a:grpFill/>
                <a:ln w="6102" cap="flat">
                  <a:noFill/>
                  <a:prstDash val="solid"/>
                  <a:miter/>
                </a:ln>
              </p:spPr>
              <p:txBody>
                <a:bodyPr rtlCol="0" anchor="ctr"/>
                <a:lstStyle/>
                <a:p>
                  <a:endParaRPr lang="en-US" i="1"/>
                </a:p>
              </p:txBody>
            </p:sp>
            <p:sp>
              <p:nvSpPr>
                <p:cNvPr id="63" name="Freeform: Shape 62">
                  <a:extLst>
                    <a:ext uri="{FF2B5EF4-FFF2-40B4-BE49-F238E27FC236}">
                      <a16:creationId xmlns:a16="http://schemas.microsoft.com/office/drawing/2014/main" id="{B8F983FF-C8F0-D478-97C8-20F88D791500}"/>
                    </a:ext>
                  </a:extLst>
                </p:cNvPr>
                <p:cNvSpPr/>
                <p:nvPr/>
              </p:nvSpPr>
              <p:spPr>
                <a:xfrm>
                  <a:off x="4888395" y="1873254"/>
                  <a:ext cx="111634" cy="111628"/>
                </a:xfrm>
                <a:custGeom>
                  <a:avLst/>
                  <a:gdLst>
                    <a:gd name="connsiteX0" fmla="*/ 12425 w 111634"/>
                    <a:gd name="connsiteY0" fmla="*/ 68335 h 111628"/>
                    <a:gd name="connsiteX1" fmla="*/ 68335 w 111634"/>
                    <a:gd name="connsiteY1" fmla="*/ 12425 h 111628"/>
                    <a:gd name="connsiteX2" fmla="*/ 103751 w 111634"/>
                    <a:gd name="connsiteY2" fmla="*/ 25085 h 111628"/>
                    <a:gd name="connsiteX3" fmla="*/ 111635 w 111634"/>
                    <a:gd name="connsiteY3" fmla="*/ 15475 h 111628"/>
                    <a:gd name="connsiteX4" fmla="*/ 68335 w 111634"/>
                    <a:gd name="connsiteY4" fmla="*/ 0 h 111628"/>
                    <a:gd name="connsiteX5" fmla="*/ 0 w 111634"/>
                    <a:gd name="connsiteY5" fmla="*/ 68335 h 111628"/>
                    <a:gd name="connsiteX6" fmla="*/ 15475 w 111634"/>
                    <a:gd name="connsiteY6" fmla="*/ 111628 h 111628"/>
                    <a:gd name="connsiteX7" fmla="*/ 25085 w 111634"/>
                    <a:gd name="connsiteY7" fmla="*/ 103751 h 111628"/>
                    <a:gd name="connsiteX8" fmla="*/ 12425 w 111634"/>
                    <a:gd name="connsiteY8" fmla="*/ 68335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34" h="111628">
                      <a:moveTo>
                        <a:pt x="12425" y="68335"/>
                      </a:moveTo>
                      <a:cubicBezTo>
                        <a:pt x="12425" y="37504"/>
                        <a:pt x="37510" y="12425"/>
                        <a:pt x="68335" y="12425"/>
                      </a:cubicBezTo>
                      <a:cubicBezTo>
                        <a:pt x="81219" y="12425"/>
                        <a:pt x="93799" y="16922"/>
                        <a:pt x="103751" y="25085"/>
                      </a:cubicBezTo>
                      <a:lnTo>
                        <a:pt x="111635" y="15475"/>
                      </a:lnTo>
                      <a:cubicBezTo>
                        <a:pt x="99465" y="5498"/>
                        <a:pt x="84089" y="0"/>
                        <a:pt x="68335" y="0"/>
                      </a:cubicBezTo>
                      <a:cubicBezTo>
                        <a:pt x="30658" y="0"/>
                        <a:pt x="0" y="30658"/>
                        <a:pt x="0" y="68335"/>
                      </a:cubicBezTo>
                      <a:cubicBezTo>
                        <a:pt x="0" y="84083"/>
                        <a:pt x="5498" y="99459"/>
                        <a:pt x="15475" y="111628"/>
                      </a:cubicBezTo>
                      <a:lnTo>
                        <a:pt x="25085" y="103751"/>
                      </a:lnTo>
                      <a:cubicBezTo>
                        <a:pt x="16922" y="93799"/>
                        <a:pt x="12425" y="81219"/>
                        <a:pt x="12425" y="68335"/>
                      </a:cubicBezTo>
                      <a:close/>
                    </a:path>
                  </a:pathLst>
                </a:custGeom>
                <a:grpFill/>
                <a:ln w="6102" cap="flat">
                  <a:noFill/>
                  <a:prstDash val="solid"/>
                  <a:miter/>
                </a:ln>
              </p:spPr>
              <p:txBody>
                <a:bodyPr rtlCol="0" anchor="ctr"/>
                <a:lstStyle/>
                <a:p>
                  <a:endParaRPr lang="en-US" i="1"/>
                </a:p>
              </p:txBody>
            </p:sp>
            <p:sp>
              <p:nvSpPr>
                <p:cNvPr id="64" name="Freeform: Shape 63">
                  <a:extLst>
                    <a:ext uri="{FF2B5EF4-FFF2-40B4-BE49-F238E27FC236}">
                      <a16:creationId xmlns:a16="http://schemas.microsoft.com/office/drawing/2014/main" id="{C5A4F48B-C6DA-2257-C8BA-32D01307B16B}"/>
                    </a:ext>
                  </a:extLst>
                </p:cNvPr>
                <p:cNvSpPr/>
                <p:nvPr/>
              </p:nvSpPr>
              <p:spPr>
                <a:xfrm>
                  <a:off x="4913430" y="1898296"/>
                  <a:ext cx="111634" cy="111628"/>
                </a:xfrm>
                <a:custGeom>
                  <a:avLst/>
                  <a:gdLst>
                    <a:gd name="connsiteX0" fmla="*/ 96160 w 111634"/>
                    <a:gd name="connsiteY0" fmla="*/ 0 h 111628"/>
                    <a:gd name="connsiteX1" fmla="*/ 86550 w 111634"/>
                    <a:gd name="connsiteY1" fmla="*/ 7877 h 111628"/>
                    <a:gd name="connsiteX2" fmla="*/ 99210 w 111634"/>
                    <a:gd name="connsiteY2" fmla="*/ 43293 h 111628"/>
                    <a:gd name="connsiteX3" fmla="*/ 43300 w 111634"/>
                    <a:gd name="connsiteY3" fmla="*/ 99204 h 111628"/>
                    <a:gd name="connsiteX4" fmla="*/ 7883 w 111634"/>
                    <a:gd name="connsiteY4" fmla="*/ 86543 h 111628"/>
                    <a:gd name="connsiteX5" fmla="*/ 0 w 111634"/>
                    <a:gd name="connsiteY5" fmla="*/ 96154 h 111628"/>
                    <a:gd name="connsiteX6" fmla="*/ 43300 w 111634"/>
                    <a:gd name="connsiteY6" fmla="*/ 111628 h 111628"/>
                    <a:gd name="connsiteX7" fmla="*/ 111635 w 111634"/>
                    <a:gd name="connsiteY7" fmla="*/ 43293 h 111628"/>
                    <a:gd name="connsiteX8" fmla="*/ 96160 w 111634"/>
                    <a:gd name="connsiteY8" fmla="*/ 0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34" h="111628">
                      <a:moveTo>
                        <a:pt x="96160" y="0"/>
                      </a:moveTo>
                      <a:lnTo>
                        <a:pt x="86550" y="7877"/>
                      </a:lnTo>
                      <a:cubicBezTo>
                        <a:pt x="94712" y="17829"/>
                        <a:pt x="99210" y="30409"/>
                        <a:pt x="99210" y="43293"/>
                      </a:cubicBezTo>
                      <a:cubicBezTo>
                        <a:pt x="99210" y="74125"/>
                        <a:pt x="74125" y="99204"/>
                        <a:pt x="43300" y="99204"/>
                      </a:cubicBezTo>
                      <a:cubicBezTo>
                        <a:pt x="30415" y="99204"/>
                        <a:pt x="17835" y="94706"/>
                        <a:pt x="7883" y="86543"/>
                      </a:cubicBezTo>
                      <a:lnTo>
                        <a:pt x="0" y="96154"/>
                      </a:lnTo>
                      <a:cubicBezTo>
                        <a:pt x="12170" y="106131"/>
                        <a:pt x="27545" y="111628"/>
                        <a:pt x="43300" y="111628"/>
                      </a:cubicBezTo>
                      <a:cubicBezTo>
                        <a:pt x="80977" y="111628"/>
                        <a:pt x="111635" y="80971"/>
                        <a:pt x="111635" y="43293"/>
                      </a:cubicBezTo>
                      <a:cubicBezTo>
                        <a:pt x="111635" y="27545"/>
                        <a:pt x="106137" y="12170"/>
                        <a:pt x="96160" y="0"/>
                      </a:cubicBezTo>
                      <a:close/>
                    </a:path>
                  </a:pathLst>
                </a:custGeom>
                <a:grpFill/>
                <a:ln w="6102" cap="flat">
                  <a:noFill/>
                  <a:prstDash val="solid"/>
                  <a:miter/>
                </a:ln>
              </p:spPr>
              <p:txBody>
                <a:bodyPr rtlCol="0" anchor="ctr"/>
                <a:lstStyle/>
                <a:p>
                  <a:endParaRPr lang="en-US" i="1"/>
                </a:p>
              </p:txBody>
            </p:sp>
          </p:grpSp>
        </p:grpSp>
        <p:grpSp>
          <p:nvGrpSpPr>
            <p:cNvPr id="13" name="Group 12">
              <a:extLst>
                <a:ext uri="{FF2B5EF4-FFF2-40B4-BE49-F238E27FC236}">
                  <a16:creationId xmlns:a16="http://schemas.microsoft.com/office/drawing/2014/main" id="{D611A007-6925-043B-1C87-D96D63B5767E}"/>
                </a:ext>
              </a:extLst>
            </p:cNvPr>
            <p:cNvGrpSpPr/>
            <p:nvPr/>
          </p:nvGrpSpPr>
          <p:grpSpPr>
            <a:xfrm>
              <a:off x="5540257" y="2192277"/>
              <a:ext cx="0" cy="4192220"/>
              <a:chOff x="3909913" y="2150707"/>
              <a:chExt cx="0" cy="4192220"/>
            </a:xfrm>
          </p:grpSpPr>
          <p:cxnSp>
            <p:nvCxnSpPr>
              <p:cNvPr id="14" name="Straight Connector 13">
                <a:extLst>
                  <a:ext uri="{FF2B5EF4-FFF2-40B4-BE49-F238E27FC236}">
                    <a16:creationId xmlns:a16="http://schemas.microsoft.com/office/drawing/2014/main" id="{765D5315-4556-7A72-22CD-B85B799033B0}"/>
                  </a:ext>
                </a:extLst>
              </p:cNvPr>
              <p:cNvCxnSpPr>
                <a:cxnSpLocks/>
              </p:cNvCxnSpPr>
              <p:nvPr/>
            </p:nvCxnSpPr>
            <p:spPr>
              <a:xfrm>
                <a:off x="3909913" y="2150707"/>
                <a:ext cx="0" cy="1305993"/>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3752F7C-0F8D-4D4F-7E03-279254480A3E}"/>
                  </a:ext>
                </a:extLst>
              </p:cNvPr>
              <p:cNvCxnSpPr>
                <a:cxnSpLocks/>
              </p:cNvCxnSpPr>
              <p:nvPr/>
            </p:nvCxnSpPr>
            <p:spPr>
              <a:xfrm>
                <a:off x="3909913" y="3503756"/>
                <a:ext cx="0" cy="2839171"/>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77" name="Group 76">
            <a:extLst>
              <a:ext uri="{FF2B5EF4-FFF2-40B4-BE49-F238E27FC236}">
                <a16:creationId xmlns:a16="http://schemas.microsoft.com/office/drawing/2014/main" id="{8497A015-927A-2FA1-4EDD-37CAB6E3815A}"/>
              </a:ext>
            </a:extLst>
          </p:cNvPr>
          <p:cNvGrpSpPr/>
          <p:nvPr/>
        </p:nvGrpSpPr>
        <p:grpSpPr>
          <a:xfrm>
            <a:off x="5521846" y="1513043"/>
            <a:ext cx="1759348" cy="4857596"/>
            <a:chOff x="5521846" y="1513043"/>
            <a:chExt cx="1759348" cy="4857596"/>
          </a:xfrm>
        </p:grpSpPr>
        <p:sp>
          <p:nvSpPr>
            <p:cNvPr id="55" name="TextBox 54">
              <a:extLst>
                <a:ext uri="{FF2B5EF4-FFF2-40B4-BE49-F238E27FC236}">
                  <a16:creationId xmlns:a16="http://schemas.microsoft.com/office/drawing/2014/main" id="{448AF9AD-816E-E262-94B3-3218806738D4}"/>
                </a:ext>
              </a:extLst>
            </p:cNvPr>
            <p:cNvSpPr txBox="1"/>
            <p:nvPr/>
          </p:nvSpPr>
          <p:spPr>
            <a:xfrm>
              <a:off x="5578623" y="2262523"/>
              <a:ext cx="1512000" cy="1200329"/>
            </a:xfrm>
            <a:prstGeom prst="rect">
              <a:avLst/>
            </a:prstGeom>
            <a:noFill/>
          </p:spPr>
          <p:txBody>
            <a:bodyPr wrap="square">
              <a:spAutoFit/>
            </a:bodyPr>
            <a:lstStyle/>
            <a:p>
              <a:pPr algn="ctr"/>
              <a:r>
                <a:rPr lang="en-US" i="1" dirty="0">
                  <a:solidFill>
                    <a:schemeClr val="bg1"/>
                  </a:solidFill>
                </a:rPr>
                <a:t>Making</a:t>
              </a:r>
              <a:r>
                <a:rPr lang="en-US" b="1" i="1" dirty="0">
                  <a:solidFill>
                    <a:schemeClr val="bg1"/>
                  </a:solidFill>
                </a:rPr>
                <a:t> trade </a:t>
              </a:r>
              <a:r>
                <a:rPr lang="en-US" i="1" dirty="0">
                  <a:solidFill>
                    <a:schemeClr val="bg1"/>
                  </a:solidFill>
                </a:rPr>
                <a:t>an</a:t>
              </a:r>
              <a:r>
                <a:rPr lang="en-US" b="1" i="1" dirty="0">
                  <a:solidFill>
                    <a:schemeClr val="bg1"/>
                  </a:solidFill>
                </a:rPr>
                <a:t> engine </a:t>
              </a:r>
              <a:r>
                <a:rPr lang="en-US" i="1" dirty="0">
                  <a:solidFill>
                    <a:schemeClr val="bg1"/>
                  </a:solidFill>
                </a:rPr>
                <a:t>of</a:t>
              </a:r>
              <a:r>
                <a:rPr lang="en-US" b="1" i="1" dirty="0">
                  <a:solidFill>
                    <a:schemeClr val="bg1"/>
                  </a:solidFill>
                </a:rPr>
                <a:t> sustainable resource use</a:t>
              </a:r>
            </a:p>
          </p:txBody>
        </p:sp>
        <p:sp>
          <p:nvSpPr>
            <p:cNvPr id="6" name="TextBox 5">
              <a:extLst>
                <a:ext uri="{FF2B5EF4-FFF2-40B4-BE49-F238E27FC236}">
                  <a16:creationId xmlns:a16="http://schemas.microsoft.com/office/drawing/2014/main" id="{C5294097-9ED3-5DEC-0EF6-D1D48F655D02}"/>
                </a:ext>
              </a:extLst>
            </p:cNvPr>
            <p:cNvSpPr txBox="1"/>
            <p:nvPr/>
          </p:nvSpPr>
          <p:spPr>
            <a:xfrm>
              <a:off x="5521846" y="3559182"/>
              <a:ext cx="1759348" cy="2554545"/>
            </a:xfrm>
            <a:prstGeom prst="rect">
              <a:avLst/>
            </a:prstGeom>
            <a:noFill/>
          </p:spPr>
          <p:txBody>
            <a:bodyPr wrap="square">
              <a:spAutoFit/>
            </a:bodyPr>
            <a:lstStyle/>
            <a:p>
              <a:pPr marL="180000" indent="-180000">
                <a:buFont typeface="Arial" panose="020B0604020202020204" pitchFamily="34" charset="0"/>
                <a:buChar char="•"/>
              </a:pPr>
              <a:r>
                <a:rPr lang="en-US" sz="1600" i="1" dirty="0"/>
                <a:t>Trade governance for fairness and sustainable resource use</a:t>
              </a:r>
            </a:p>
            <a:p>
              <a:pPr marL="180000" indent="-180000">
                <a:buFont typeface="Arial" panose="020B0604020202020204" pitchFamily="34" charset="0"/>
                <a:buChar char="•"/>
              </a:pPr>
              <a:r>
                <a:rPr lang="en-US" sz="1600" i="1" dirty="0"/>
                <a:t>Enabling local resource value retention in producer countries</a:t>
              </a:r>
            </a:p>
          </p:txBody>
        </p:sp>
        <p:grpSp>
          <p:nvGrpSpPr>
            <p:cNvPr id="30" name="Group 29">
              <a:extLst>
                <a:ext uri="{FF2B5EF4-FFF2-40B4-BE49-F238E27FC236}">
                  <a16:creationId xmlns:a16="http://schemas.microsoft.com/office/drawing/2014/main" id="{36C2165F-E7FC-0A7E-25FC-CB23A13F281A}"/>
                </a:ext>
              </a:extLst>
            </p:cNvPr>
            <p:cNvGrpSpPr/>
            <p:nvPr/>
          </p:nvGrpSpPr>
          <p:grpSpPr>
            <a:xfrm>
              <a:off x="5979632" y="1513043"/>
              <a:ext cx="795043" cy="795043"/>
              <a:chOff x="6702642" y="1513043"/>
              <a:chExt cx="795043" cy="795043"/>
            </a:xfrm>
          </p:grpSpPr>
          <p:sp>
            <p:nvSpPr>
              <p:cNvPr id="25" name="Oval 24">
                <a:extLst>
                  <a:ext uri="{FF2B5EF4-FFF2-40B4-BE49-F238E27FC236}">
                    <a16:creationId xmlns:a16="http://schemas.microsoft.com/office/drawing/2014/main" id="{56A99E45-A27D-1296-D3D2-4D19CA448BDE}"/>
                  </a:ext>
                </a:extLst>
              </p:cNvPr>
              <p:cNvSpPr/>
              <p:nvPr/>
            </p:nvSpPr>
            <p:spPr>
              <a:xfrm>
                <a:off x="6702642" y="1513043"/>
                <a:ext cx="795043" cy="795043"/>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i="1" dirty="0">
                  <a:solidFill>
                    <a:schemeClr val="tx1"/>
                  </a:solidFill>
                </a:endParaRPr>
              </a:p>
            </p:txBody>
          </p:sp>
          <p:grpSp>
            <p:nvGrpSpPr>
              <p:cNvPr id="67" name="Graphic 29">
                <a:extLst>
                  <a:ext uri="{FF2B5EF4-FFF2-40B4-BE49-F238E27FC236}">
                    <a16:creationId xmlns:a16="http://schemas.microsoft.com/office/drawing/2014/main" id="{0C9B1B83-62F6-048F-4215-14BB1E58A412}"/>
                  </a:ext>
                </a:extLst>
              </p:cNvPr>
              <p:cNvGrpSpPr/>
              <p:nvPr/>
            </p:nvGrpSpPr>
            <p:grpSpPr>
              <a:xfrm>
                <a:off x="6893437" y="1682446"/>
                <a:ext cx="413452" cy="413452"/>
                <a:chOff x="6713322" y="1627026"/>
                <a:chExt cx="413452" cy="413452"/>
              </a:xfrm>
              <a:solidFill>
                <a:schemeClr val="tx1"/>
              </a:solidFill>
            </p:grpSpPr>
            <p:sp>
              <p:nvSpPr>
                <p:cNvPr id="68" name="Freeform: Shape 67">
                  <a:extLst>
                    <a:ext uri="{FF2B5EF4-FFF2-40B4-BE49-F238E27FC236}">
                      <a16:creationId xmlns:a16="http://schemas.microsoft.com/office/drawing/2014/main" id="{BD9771C1-E96E-D9C1-7709-F5734CF87C79}"/>
                    </a:ext>
                  </a:extLst>
                </p:cNvPr>
                <p:cNvSpPr/>
                <p:nvPr/>
              </p:nvSpPr>
              <p:spPr>
                <a:xfrm>
                  <a:off x="6758503" y="1653571"/>
                  <a:ext cx="39218" cy="76486"/>
                </a:xfrm>
                <a:custGeom>
                  <a:avLst/>
                  <a:gdLst>
                    <a:gd name="connsiteX0" fmla="*/ 19250 w 39218"/>
                    <a:gd name="connsiteY0" fmla="*/ 57058 h 76486"/>
                    <a:gd name="connsiteX1" fmla="*/ 9374 w 39218"/>
                    <a:gd name="connsiteY1" fmla="*/ 54484 h 76486"/>
                    <a:gd name="connsiteX2" fmla="*/ 989 w 39218"/>
                    <a:gd name="connsiteY2" fmla="*/ 56236 h 76486"/>
                    <a:gd name="connsiteX3" fmla="*/ 2741 w 39218"/>
                    <a:gd name="connsiteY3" fmla="*/ 64620 h 76486"/>
                    <a:gd name="connsiteX4" fmla="*/ 13234 w 39218"/>
                    <a:gd name="connsiteY4" fmla="*/ 68870 h 76486"/>
                    <a:gd name="connsiteX5" fmla="*/ 13234 w 39218"/>
                    <a:gd name="connsiteY5" fmla="*/ 70430 h 76486"/>
                    <a:gd name="connsiteX6" fmla="*/ 19291 w 39218"/>
                    <a:gd name="connsiteY6" fmla="*/ 76486 h 76486"/>
                    <a:gd name="connsiteX7" fmla="*/ 25347 w 39218"/>
                    <a:gd name="connsiteY7" fmla="*/ 70430 h 76486"/>
                    <a:gd name="connsiteX8" fmla="*/ 25347 w 39218"/>
                    <a:gd name="connsiteY8" fmla="*/ 68236 h 76486"/>
                    <a:gd name="connsiteX9" fmla="*/ 38946 w 39218"/>
                    <a:gd name="connsiteY9" fmla="*/ 52479 h 76486"/>
                    <a:gd name="connsiteX10" fmla="*/ 26807 w 39218"/>
                    <a:gd name="connsiteY10" fmla="*/ 32244 h 76486"/>
                    <a:gd name="connsiteX11" fmla="*/ 14335 w 39218"/>
                    <a:gd name="connsiteY11" fmla="*/ 26469 h 76486"/>
                    <a:gd name="connsiteX12" fmla="*/ 12724 w 39218"/>
                    <a:gd name="connsiteY12" fmla="*/ 21996 h 76486"/>
                    <a:gd name="connsiteX13" fmla="*/ 16108 w 39218"/>
                    <a:gd name="connsiteY13" fmla="*/ 18521 h 76486"/>
                    <a:gd name="connsiteX14" fmla="*/ 25491 w 39218"/>
                    <a:gd name="connsiteY14" fmla="*/ 20636 h 76486"/>
                    <a:gd name="connsiteX15" fmla="*/ 34009 w 39218"/>
                    <a:gd name="connsiteY15" fmla="*/ 20279 h 76486"/>
                    <a:gd name="connsiteX16" fmla="*/ 33690 w 39218"/>
                    <a:gd name="connsiteY16" fmla="*/ 11720 h 76486"/>
                    <a:gd name="connsiteX17" fmla="*/ 25347 w 39218"/>
                    <a:gd name="connsiteY17" fmla="*/ 6981 h 76486"/>
                    <a:gd name="connsiteX18" fmla="*/ 25347 w 39218"/>
                    <a:gd name="connsiteY18" fmla="*/ 6056 h 76486"/>
                    <a:gd name="connsiteX19" fmla="*/ 19291 w 39218"/>
                    <a:gd name="connsiteY19" fmla="*/ 0 h 76486"/>
                    <a:gd name="connsiteX20" fmla="*/ 13234 w 39218"/>
                    <a:gd name="connsiteY20" fmla="*/ 6056 h 76486"/>
                    <a:gd name="connsiteX21" fmla="*/ 13234 w 39218"/>
                    <a:gd name="connsiteY21" fmla="*/ 6730 h 76486"/>
                    <a:gd name="connsiteX22" fmla="*/ 12010 w 39218"/>
                    <a:gd name="connsiteY22" fmla="*/ 7122 h 76486"/>
                    <a:gd name="connsiteX23" fmla="*/ 765 w 39218"/>
                    <a:gd name="connsiteY23" fmla="*/ 20067 h 76486"/>
                    <a:gd name="connsiteX24" fmla="*/ 6859 w 39218"/>
                    <a:gd name="connsiteY24" fmla="*/ 36000 h 76486"/>
                    <a:gd name="connsiteX25" fmla="*/ 22769 w 39218"/>
                    <a:gd name="connsiteY25" fmla="*/ 43664 h 76486"/>
                    <a:gd name="connsiteX26" fmla="*/ 26999 w 39218"/>
                    <a:gd name="connsiteY26" fmla="*/ 50471 h 76486"/>
                    <a:gd name="connsiteX27" fmla="*/ 19250 w 39218"/>
                    <a:gd name="connsiteY27" fmla="*/ 57058 h 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18" h="76486">
                      <a:moveTo>
                        <a:pt x="19250" y="57058"/>
                      </a:moveTo>
                      <a:cubicBezTo>
                        <a:pt x="14411" y="57092"/>
                        <a:pt x="13023" y="56873"/>
                        <a:pt x="9374" y="54484"/>
                      </a:cubicBezTo>
                      <a:cubicBezTo>
                        <a:pt x="6575" y="52652"/>
                        <a:pt x="2821" y="53437"/>
                        <a:pt x="989" y="56236"/>
                      </a:cubicBezTo>
                      <a:cubicBezTo>
                        <a:pt x="-842" y="59035"/>
                        <a:pt x="-58" y="62788"/>
                        <a:pt x="2741" y="64620"/>
                      </a:cubicBezTo>
                      <a:cubicBezTo>
                        <a:pt x="6731" y="67230"/>
                        <a:pt x="9736" y="68392"/>
                        <a:pt x="13234" y="68870"/>
                      </a:cubicBezTo>
                      <a:lnTo>
                        <a:pt x="13234" y="70430"/>
                      </a:lnTo>
                      <a:cubicBezTo>
                        <a:pt x="13234" y="73775"/>
                        <a:pt x="15945" y="76486"/>
                        <a:pt x="19291" y="76486"/>
                      </a:cubicBezTo>
                      <a:cubicBezTo>
                        <a:pt x="22636" y="76486"/>
                        <a:pt x="25347" y="73775"/>
                        <a:pt x="25347" y="70430"/>
                      </a:cubicBezTo>
                      <a:lnTo>
                        <a:pt x="25347" y="68236"/>
                      </a:lnTo>
                      <a:cubicBezTo>
                        <a:pt x="32961" y="65824"/>
                        <a:pt x="37831" y="59109"/>
                        <a:pt x="38946" y="52479"/>
                      </a:cubicBezTo>
                      <a:cubicBezTo>
                        <a:pt x="40459" y="43478"/>
                        <a:pt x="35581" y="35345"/>
                        <a:pt x="26807" y="32244"/>
                      </a:cubicBezTo>
                      <a:cubicBezTo>
                        <a:pt x="22208" y="30618"/>
                        <a:pt x="17129" y="28660"/>
                        <a:pt x="14335" y="26469"/>
                      </a:cubicBezTo>
                      <a:cubicBezTo>
                        <a:pt x="13154" y="25544"/>
                        <a:pt x="12462" y="23620"/>
                        <a:pt x="12724" y="21996"/>
                      </a:cubicBezTo>
                      <a:cubicBezTo>
                        <a:pt x="12984" y="20383"/>
                        <a:pt x="14091" y="19246"/>
                        <a:pt x="16108" y="18521"/>
                      </a:cubicBezTo>
                      <a:cubicBezTo>
                        <a:pt x="20978" y="16770"/>
                        <a:pt x="25230" y="20407"/>
                        <a:pt x="25491" y="20636"/>
                      </a:cubicBezTo>
                      <a:cubicBezTo>
                        <a:pt x="27947" y="22872"/>
                        <a:pt x="31747" y="22716"/>
                        <a:pt x="34009" y="20279"/>
                      </a:cubicBezTo>
                      <a:cubicBezTo>
                        <a:pt x="36283" y="17828"/>
                        <a:pt x="36142" y="13996"/>
                        <a:pt x="33690" y="11720"/>
                      </a:cubicBezTo>
                      <a:cubicBezTo>
                        <a:pt x="31946" y="10101"/>
                        <a:pt x="29005" y="8154"/>
                        <a:pt x="25347" y="6981"/>
                      </a:cubicBezTo>
                      <a:lnTo>
                        <a:pt x="25347" y="6056"/>
                      </a:lnTo>
                      <a:cubicBezTo>
                        <a:pt x="25347" y="2712"/>
                        <a:pt x="22636" y="0"/>
                        <a:pt x="19291" y="0"/>
                      </a:cubicBezTo>
                      <a:cubicBezTo>
                        <a:pt x="15945" y="0"/>
                        <a:pt x="13234" y="2712"/>
                        <a:pt x="13234" y="6056"/>
                      </a:cubicBezTo>
                      <a:lnTo>
                        <a:pt x="13234" y="6730"/>
                      </a:lnTo>
                      <a:cubicBezTo>
                        <a:pt x="12828" y="6848"/>
                        <a:pt x="12420" y="6975"/>
                        <a:pt x="12010" y="7122"/>
                      </a:cubicBezTo>
                      <a:cubicBezTo>
                        <a:pt x="5833" y="9343"/>
                        <a:pt x="1734" y="14061"/>
                        <a:pt x="765" y="20067"/>
                      </a:cubicBezTo>
                      <a:cubicBezTo>
                        <a:pt x="-206" y="26081"/>
                        <a:pt x="2187" y="32336"/>
                        <a:pt x="6859" y="36000"/>
                      </a:cubicBezTo>
                      <a:cubicBezTo>
                        <a:pt x="11019" y="39263"/>
                        <a:pt x="16965" y="41612"/>
                        <a:pt x="22769" y="43664"/>
                      </a:cubicBezTo>
                      <a:cubicBezTo>
                        <a:pt x="27183" y="45225"/>
                        <a:pt x="27314" y="48598"/>
                        <a:pt x="26999" y="50471"/>
                      </a:cubicBezTo>
                      <a:cubicBezTo>
                        <a:pt x="26470" y="53623"/>
                        <a:pt x="23819" y="57028"/>
                        <a:pt x="19250" y="57058"/>
                      </a:cubicBezTo>
                      <a:close/>
                    </a:path>
                  </a:pathLst>
                </a:custGeom>
                <a:grpFill/>
                <a:ln w="800" cap="flat">
                  <a:noFill/>
                  <a:prstDash val="solid"/>
                  <a:miter/>
                </a:ln>
              </p:spPr>
              <p:txBody>
                <a:bodyPr rtlCol="0" anchor="ctr"/>
                <a:lstStyle/>
                <a:p>
                  <a:endParaRPr lang="en-US" i="1"/>
                </a:p>
              </p:txBody>
            </p:sp>
            <p:sp>
              <p:nvSpPr>
                <p:cNvPr id="69" name="Freeform: Shape 68">
                  <a:extLst>
                    <a:ext uri="{FF2B5EF4-FFF2-40B4-BE49-F238E27FC236}">
                      <a16:creationId xmlns:a16="http://schemas.microsoft.com/office/drawing/2014/main" id="{3CD83F2F-0486-63D6-3AFD-0DE03235DF65}"/>
                    </a:ext>
                  </a:extLst>
                </p:cNvPr>
                <p:cNvSpPr/>
                <p:nvPr/>
              </p:nvSpPr>
              <p:spPr>
                <a:xfrm>
                  <a:off x="7042375" y="1937446"/>
                  <a:ext cx="39219" cy="76485"/>
                </a:xfrm>
                <a:custGeom>
                  <a:avLst/>
                  <a:gdLst>
                    <a:gd name="connsiteX0" fmla="*/ 19292 w 39219"/>
                    <a:gd name="connsiteY0" fmla="*/ 76485 h 76485"/>
                    <a:gd name="connsiteX1" fmla="*/ 25348 w 39219"/>
                    <a:gd name="connsiteY1" fmla="*/ 70429 h 76485"/>
                    <a:gd name="connsiteX2" fmla="*/ 25348 w 39219"/>
                    <a:gd name="connsiteY2" fmla="*/ 68235 h 76485"/>
                    <a:gd name="connsiteX3" fmla="*/ 38947 w 39219"/>
                    <a:gd name="connsiteY3" fmla="*/ 52479 h 76485"/>
                    <a:gd name="connsiteX4" fmla="*/ 26808 w 39219"/>
                    <a:gd name="connsiteY4" fmla="*/ 32244 h 76485"/>
                    <a:gd name="connsiteX5" fmla="*/ 14336 w 39219"/>
                    <a:gd name="connsiteY5" fmla="*/ 26469 h 76485"/>
                    <a:gd name="connsiteX6" fmla="*/ 12725 w 39219"/>
                    <a:gd name="connsiteY6" fmla="*/ 21997 h 76485"/>
                    <a:gd name="connsiteX7" fmla="*/ 16110 w 39219"/>
                    <a:gd name="connsiteY7" fmla="*/ 18521 h 76485"/>
                    <a:gd name="connsiteX8" fmla="*/ 25492 w 39219"/>
                    <a:gd name="connsiteY8" fmla="*/ 20636 h 76485"/>
                    <a:gd name="connsiteX9" fmla="*/ 34010 w 39219"/>
                    <a:gd name="connsiteY9" fmla="*/ 20279 h 76485"/>
                    <a:gd name="connsiteX10" fmla="*/ 33691 w 39219"/>
                    <a:gd name="connsiteY10" fmla="*/ 11720 h 76485"/>
                    <a:gd name="connsiteX11" fmla="*/ 25348 w 39219"/>
                    <a:gd name="connsiteY11" fmla="*/ 6981 h 76485"/>
                    <a:gd name="connsiteX12" fmla="*/ 25348 w 39219"/>
                    <a:gd name="connsiteY12" fmla="*/ 6056 h 76485"/>
                    <a:gd name="connsiteX13" fmla="*/ 19292 w 39219"/>
                    <a:gd name="connsiteY13" fmla="*/ 0 h 76485"/>
                    <a:gd name="connsiteX14" fmla="*/ 13235 w 39219"/>
                    <a:gd name="connsiteY14" fmla="*/ 6056 h 76485"/>
                    <a:gd name="connsiteX15" fmla="*/ 13235 w 39219"/>
                    <a:gd name="connsiteY15" fmla="*/ 6730 h 76485"/>
                    <a:gd name="connsiteX16" fmla="*/ 12012 w 39219"/>
                    <a:gd name="connsiteY16" fmla="*/ 7122 h 76485"/>
                    <a:gd name="connsiteX17" fmla="*/ 765 w 39219"/>
                    <a:gd name="connsiteY17" fmla="*/ 20068 h 76485"/>
                    <a:gd name="connsiteX18" fmla="*/ 6860 w 39219"/>
                    <a:gd name="connsiteY18" fmla="*/ 36001 h 76485"/>
                    <a:gd name="connsiteX19" fmla="*/ 22770 w 39219"/>
                    <a:gd name="connsiteY19" fmla="*/ 43665 h 76485"/>
                    <a:gd name="connsiteX20" fmla="*/ 27001 w 39219"/>
                    <a:gd name="connsiteY20" fmla="*/ 50472 h 76485"/>
                    <a:gd name="connsiteX21" fmla="*/ 19250 w 39219"/>
                    <a:gd name="connsiteY21" fmla="*/ 57059 h 76485"/>
                    <a:gd name="connsiteX22" fmla="*/ 9373 w 39219"/>
                    <a:gd name="connsiteY22" fmla="*/ 54484 h 76485"/>
                    <a:gd name="connsiteX23" fmla="*/ 989 w 39219"/>
                    <a:gd name="connsiteY23" fmla="*/ 56238 h 76485"/>
                    <a:gd name="connsiteX24" fmla="*/ 2742 w 39219"/>
                    <a:gd name="connsiteY24" fmla="*/ 64621 h 76485"/>
                    <a:gd name="connsiteX25" fmla="*/ 13234 w 39219"/>
                    <a:gd name="connsiteY25" fmla="*/ 68871 h 76485"/>
                    <a:gd name="connsiteX26" fmla="*/ 13234 w 39219"/>
                    <a:gd name="connsiteY26" fmla="*/ 70431 h 76485"/>
                    <a:gd name="connsiteX27" fmla="*/ 19292 w 39219"/>
                    <a:gd name="connsiteY27" fmla="*/ 76485 h 7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19" h="76485">
                      <a:moveTo>
                        <a:pt x="19292" y="76485"/>
                      </a:moveTo>
                      <a:cubicBezTo>
                        <a:pt x="22637" y="76485"/>
                        <a:pt x="25348" y="73774"/>
                        <a:pt x="25348" y="70429"/>
                      </a:cubicBezTo>
                      <a:lnTo>
                        <a:pt x="25348" y="68235"/>
                      </a:lnTo>
                      <a:cubicBezTo>
                        <a:pt x="32962" y="65824"/>
                        <a:pt x="37832" y="59107"/>
                        <a:pt x="38947" y="52479"/>
                      </a:cubicBezTo>
                      <a:cubicBezTo>
                        <a:pt x="40460" y="43477"/>
                        <a:pt x="35583" y="35345"/>
                        <a:pt x="26808" y="32244"/>
                      </a:cubicBezTo>
                      <a:cubicBezTo>
                        <a:pt x="22209" y="30618"/>
                        <a:pt x="17130" y="28660"/>
                        <a:pt x="14336" y="26469"/>
                      </a:cubicBezTo>
                      <a:cubicBezTo>
                        <a:pt x="13155" y="25544"/>
                        <a:pt x="12463" y="23621"/>
                        <a:pt x="12725" y="21997"/>
                      </a:cubicBezTo>
                      <a:cubicBezTo>
                        <a:pt x="12985" y="20383"/>
                        <a:pt x="14093" y="19246"/>
                        <a:pt x="16110" y="18521"/>
                      </a:cubicBezTo>
                      <a:cubicBezTo>
                        <a:pt x="20979" y="16771"/>
                        <a:pt x="25232" y="20407"/>
                        <a:pt x="25492" y="20636"/>
                      </a:cubicBezTo>
                      <a:cubicBezTo>
                        <a:pt x="27948" y="22872"/>
                        <a:pt x="31748" y="22716"/>
                        <a:pt x="34010" y="20279"/>
                      </a:cubicBezTo>
                      <a:cubicBezTo>
                        <a:pt x="36285" y="17828"/>
                        <a:pt x="36144" y="13996"/>
                        <a:pt x="33691" y="11720"/>
                      </a:cubicBezTo>
                      <a:cubicBezTo>
                        <a:pt x="31947" y="10101"/>
                        <a:pt x="29006" y="8154"/>
                        <a:pt x="25348" y="6981"/>
                      </a:cubicBezTo>
                      <a:lnTo>
                        <a:pt x="25348" y="6056"/>
                      </a:lnTo>
                      <a:cubicBezTo>
                        <a:pt x="25348" y="2712"/>
                        <a:pt x="22637" y="0"/>
                        <a:pt x="19292" y="0"/>
                      </a:cubicBezTo>
                      <a:cubicBezTo>
                        <a:pt x="15946" y="0"/>
                        <a:pt x="13235" y="2712"/>
                        <a:pt x="13235" y="6056"/>
                      </a:cubicBezTo>
                      <a:lnTo>
                        <a:pt x="13235" y="6730"/>
                      </a:lnTo>
                      <a:cubicBezTo>
                        <a:pt x="12829" y="6848"/>
                        <a:pt x="12422" y="6975"/>
                        <a:pt x="12012" y="7122"/>
                      </a:cubicBezTo>
                      <a:cubicBezTo>
                        <a:pt x="5834" y="9343"/>
                        <a:pt x="1734" y="14061"/>
                        <a:pt x="765" y="20068"/>
                      </a:cubicBezTo>
                      <a:cubicBezTo>
                        <a:pt x="-205" y="26082"/>
                        <a:pt x="2187" y="32336"/>
                        <a:pt x="6860" y="36001"/>
                      </a:cubicBezTo>
                      <a:cubicBezTo>
                        <a:pt x="11021" y="39265"/>
                        <a:pt x="16967" y="41613"/>
                        <a:pt x="22770" y="43665"/>
                      </a:cubicBezTo>
                      <a:cubicBezTo>
                        <a:pt x="27185" y="45225"/>
                        <a:pt x="27316" y="48599"/>
                        <a:pt x="27001" y="50472"/>
                      </a:cubicBezTo>
                      <a:cubicBezTo>
                        <a:pt x="26471" y="53623"/>
                        <a:pt x="23820" y="57028"/>
                        <a:pt x="19250" y="57059"/>
                      </a:cubicBezTo>
                      <a:cubicBezTo>
                        <a:pt x="14411" y="57092"/>
                        <a:pt x="13024" y="56874"/>
                        <a:pt x="9373" y="54484"/>
                      </a:cubicBezTo>
                      <a:cubicBezTo>
                        <a:pt x="6573" y="52653"/>
                        <a:pt x="2820" y="53438"/>
                        <a:pt x="989" y="56238"/>
                      </a:cubicBezTo>
                      <a:cubicBezTo>
                        <a:pt x="-842" y="59036"/>
                        <a:pt x="-58" y="62791"/>
                        <a:pt x="2742" y="64621"/>
                      </a:cubicBezTo>
                      <a:cubicBezTo>
                        <a:pt x="6731" y="67230"/>
                        <a:pt x="9737" y="68392"/>
                        <a:pt x="13234" y="68871"/>
                      </a:cubicBezTo>
                      <a:lnTo>
                        <a:pt x="13234" y="70431"/>
                      </a:lnTo>
                      <a:cubicBezTo>
                        <a:pt x="13235" y="73774"/>
                        <a:pt x="15946" y="76485"/>
                        <a:pt x="19292" y="76485"/>
                      </a:cubicBezTo>
                      <a:close/>
                    </a:path>
                  </a:pathLst>
                </a:custGeom>
                <a:grpFill/>
                <a:ln w="800" cap="flat">
                  <a:noFill/>
                  <a:prstDash val="solid"/>
                  <a:miter/>
                </a:ln>
              </p:spPr>
              <p:txBody>
                <a:bodyPr rtlCol="0" anchor="ctr"/>
                <a:lstStyle/>
                <a:p>
                  <a:endParaRPr lang="en-US" i="1"/>
                </a:p>
              </p:txBody>
            </p:sp>
            <p:sp>
              <p:nvSpPr>
                <p:cNvPr id="70" name="Freeform: Shape 69">
                  <a:extLst>
                    <a:ext uri="{FF2B5EF4-FFF2-40B4-BE49-F238E27FC236}">
                      <a16:creationId xmlns:a16="http://schemas.microsoft.com/office/drawing/2014/main" id="{9C17E074-5685-D713-C587-74FF65C62953}"/>
                    </a:ext>
                  </a:extLst>
                </p:cNvPr>
                <p:cNvSpPr/>
                <p:nvPr/>
              </p:nvSpPr>
              <p:spPr>
                <a:xfrm>
                  <a:off x="6713322" y="1627026"/>
                  <a:ext cx="413452" cy="413452"/>
                </a:xfrm>
                <a:custGeom>
                  <a:avLst/>
                  <a:gdLst>
                    <a:gd name="connsiteX0" fmla="*/ 348664 w 413452"/>
                    <a:gd name="connsiteY0" fmla="*/ 283877 h 413452"/>
                    <a:gd name="connsiteX1" fmla="*/ 342342 w 413452"/>
                    <a:gd name="connsiteY1" fmla="*/ 284189 h 413452"/>
                    <a:gd name="connsiteX2" fmla="*/ 362877 w 413452"/>
                    <a:gd name="connsiteY2" fmla="*/ 206726 h 413452"/>
                    <a:gd name="connsiteX3" fmla="*/ 206726 w 413452"/>
                    <a:gd name="connsiteY3" fmla="*/ 50575 h 413452"/>
                    <a:gd name="connsiteX4" fmla="*/ 129263 w 413452"/>
                    <a:gd name="connsiteY4" fmla="*/ 71111 h 413452"/>
                    <a:gd name="connsiteX5" fmla="*/ 129575 w 413452"/>
                    <a:gd name="connsiteY5" fmla="*/ 64788 h 413452"/>
                    <a:gd name="connsiteX6" fmla="*/ 64788 w 413452"/>
                    <a:gd name="connsiteY6" fmla="*/ 0 h 413452"/>
                    <a:gd name="connsiteX7" fmla="*/ 32721 w 413452"/>
                    <a:gd name="connsiteY7" fmla="*/ 8485 h 413452"/>
                    <a:gd name="connsiteX8" fmla="*/ 30465 w 413452"/>
                    <a:gd name="connsiteY8" fmla="*/ 16747 h 413452"/>
                    <a:gd name="connsiteX9" fmla="*/ 38728 w 413452"/>
                    <a:gd name="connsiteY9" fmla="*/ 19003 h 413452"/>
                    <a:gd name="connsiteX10" fmla="*/ 64788 w 413452"/>
                    <a:gd name="connsiteY10" fmla="*/ 12113 h 413452"/>
                    <a:gd name="connsiteX11" fmla="*/ 117462 w 413452"/>
                    <a:gd name="connsiteY11" fmla="*/ 64788 h 413452"/>
                    <a:gd name="connsiteX12" fmla="*/ 64788 w 413452"/>
                    <a:gd name="connsiteY12" fmla="*/ 117462 h 413452"/>
                    <a:gd name="connsiteX13" fmla="*/ 12113 w 413452"/>
                    <a:gd name="connsiteY13" fmla="*/ 64788 h 413452"/>
                    <a:gd name="connsiteX14" fmla="*/ 20409 w 413452"/>
                    <a:gd name="connsiteY14" fmla="*/ 36401 h 413452"/>
                    <a:gd name="connsiteX15" fmla="*/ 18579 w 413452"/>
                    <a:gd name="connsiteY15" fmla="*/ 28034 h 413452"/>
                    <a:gd name="connsiteX16" fmla="*/ 10211 w 413452"/>
                    <a:gd name="connsiteY16" fmla="*/ 29865 h 413452"/>
                    <a:gd name="connsiteX17" fmla="*/ 0 w 413452"/>
                    <a:gd name="connsiteY17" fmla="*/ 64788 h 413452"/>
                    <a:gd name="connsiteX18" fmla="*/ 64788 w 413452"/>
                    <a:gd name="connsiteY18" fmla="*/ 129575 h 413452"/>
                    <a:gd name="connsiteX19" fmla="*/ 71111 w 413452"/>
                    <a:gd name="connsiteY19" fmla="*/ 129263 h 413452"/>
                    <a:gd name="connsiteX20" fmla="*/ 50575 w 413452"/>
                    <a:gd name="connsiteY20" fmla="*/ 206726 h 413452"/>
                    <a:gd name="connsiteX21" fmla="*/ 106381 w 413452"/>
                    <a:gd name="connsiteY21" fmla="*/ 326364 h 413452"/>
                    <a:gd name="connsiteX22" fmla="*/ 110271 w 413452"/>
                    <a:gd name="connsiteY22" fmla="*/ 327782 h 413452"/>
                    <a:gd name="connsiteX23" fmla="*/ 114913 w 413452"/>
                    <a:gd name="connsiteY23" fmla="*/ 325619 h 413452"/>
                    <a:gd name="connsiteX24" fmla="*/ 114168 w 413452"/>
                    <a:gd name="connsiteY24" fmla="*/ 317087 h 413452"/>
                    <a:gd name="connsiteX25" fmla="*/ 81557 w 413452"/>
                    <a:gd name="connsiteY25" fmla="*/ 278041 h 413452"/>
                    <a:gd name="connsiteX26" fmla="*/ 128611 w 413452"/>
                    <a:gd name="connsiteY26" fmla="*/ 278041 h 413452"/>
                    <a:gd name="connsiteX27" fmla="*/ 143723 w 413452"/>
                    <a:gd name="connsiteY27" fmla="*/ 315751 h 413452"/>
                    <a:gd name="connsiteX28" fmla="*/ 165252 w 413452"/>
                    <a:gd name="connsiteY28" fmla="*/ 344669 h 413452"/>
                    <a:gd name="connsiteX29" fmla="*/ 136543 w 413452"/>
                    <a:gd name="connsiteY29" fmla="*/ 332541 h 413452"/>
                    <a:gd name="connsiteX30" fmla="*/ 128301 w 413452"/>
                    <a:gd name="connsiteY30" fmla="*/ 334873 h 413452"/>
                    <a:gd name="connsiteX31" fmla="*/ 130633 w 413452"/>
                    <a:gd name="connsiteY31" fmla="*/ 343114 h 413452"/>
                    <a:gd name="connsiteX32" fmla="*/ 206725 w 413452"/>
                    <a:gd name="connsiteY32" fmla="*/ 362877 h 413452"/>
                    <a:gd name="connsiteX33" fmla="*/ 284189 w 413452"/>
                    <a:gd name="connsiteY33" fmla="*/ 342342 h 413452"/>
                    <a:gd name="connsiteX34" fmla="*/ 283876 w 413452"/>
                    <a:gd name="connsiteY34" fmla="*/ 348664 h 413452"/>
                    <a:gd name="connsiteX35" fmla="*/ 348663 w 413452"/>
                    <a:gd name="connsiteY35" fmla="*/ 413452 h 413452"/>
                    <a:gd name="connsiteX36" fmla="*/ 386464 w 413452"/>
                    <a:gd name="connsiteY36" fmla="*/ 401289 h 413452"/>
                    <a:gd name="connsiteX37" fmla="*/ 387843 w 413452"/>
                    <a:gd name="connsiteY37" fmla="*/ 392836 h 413452"/>
                    <a:gd name="connsiteX38" fmla="*/ 379390 w 413452"/>
                    <a:gd name="connsiteY38" fmla="*/ 391457 h 413452"/>
                    <a:gd name="connsiteX39" fmla="*/ 348664 w 413452"/>
                    <a:gd name="connsiteY39" fmla="*/ 401339 h 413452"/>
                    <a:gd name="connsiteX40" fmla="*/ 295990 w 413452"/>
                    <a:gd name="connsiteY40" fmla="*/ 348664 h 413452"/>
                    <a:gd name="connsiteX41" fmla="*/ 348664 w 413452"/>
                    <a:gd name="connsiteY41" fmla="*/ 295990 h 413452"/>
                    <a:gd name="connsiteX42" fmla="*/ 401339 w 413452"/>
                    <a:gd name="connsiteY42" fmla="*/ 348664 h 413452"/>
                    <a:gd name="connsiteX43" fmla="*/ 395789 w 413452"/>
                    <a:gd name="connsiteY43" fmla="*/ 372216 h 413452"/>
                    <a:gd name="connsiteX44" fmla="*/ 398485 w 413452"/>
                    <a:gd name="connsiteY44" fmla="*/ 380346 h 413452"/>
                    <a:gd name="connsiteX45" fmla="*/ 406614 w 413452"/>
                    <a:gd name="connsiteY45" fmla="*/ 377651 h 413452"/>
                    <a:gd name="connsiteX46" fmla="*/ 413452 w 413452"/>
                    <a:gd name="connsiteY46" fmla="*/ 348665 h 413452"/>
                    <a:gd name="connsiteX47" fmla="*/ 348664 w 413452"/>
                    <a:gd name="connsiteY47" fmla="*/ 283877 h 413452"/>
                    <a:gd name="connsiteX48" fmla="*/ 212782 w 413452"/>
                    <a:gd name="connsiteY48" fmla="*/ 350285 h 413452"/>
                    <a:gd name="connsiteX49" fmla="*/ 212782 w 413452"/>
                    <a:gd name="connsiteY49" fmla="*/ 278041 h 413452"/>
                    <a:gd name="connsiteX50" fmla="*/ 272227 w 413452"/>
                    <a:gd name="connsiteY50" fmla="*/ 278041 h 413452"/>
                    <a:gd name="connsiteX51" fmla="*/ 259085 w 413452"/>
                    <a:gd name="connsiteY51" fmla="*/ 309967 h 413452"/>
                    <a:gd name="connsiteX52" fmla="*/ 212782 w 413452"/>
                    <a:gd name="connsiteY52" fmla="*/ 350285 h 413452"/>
                    <a:gd name="connsiteX53" fmla="*/ 212782 w 413452"/>
                    <a:gd name="connsiteY53" fmla="*/ 265928 h 413452"/>
                    <a:gd name="connsiteX54" fmla="*/ 212782 w 413452"/>
                    <a:gd name="connsiteY54" fmla="*/ 212782 h 413452"/>
                    <a:gd name="connsiteX55" fmla="*/ 282171 w 413452"/>
                    <a:gd name="connsiteY55" fmla="*/ 212782 h 413452"/>
                    <a:gd name="connsiteX56" fmla="*/ 275516 w 413452"/>
                    <a:gd name="connsiteY56" fmla="*/ 265928 h 413452"/>
                    <a:gd name="connsiteX57" fmla="*/ 62816 w 413452"/>
                    <a:gd name="connsiteY57" fmla="*/ 200670 h 413452"/>
                    <a:gd name="connsiteX58" fmla="*/ 75368 w 413452"/>
                    <a:gd name="connsiteY58" fmla="*/ 147524 h 413452"/>
                    <a:gd name="connsiteX59" fmla="*/ 125511 w 413452"/>
                    <a:gd name="connsiteY59" fmla="*/ 147524 h 413452"/>
                    <a:gd name="connsiteX60" fmla="*/ 119166 w 413452"/>
                    <a:gd name="connsiteY60" fmla="*/ 200670 h 413452"/>
                    <a:gd name="connsiteX61" fmla="*/ 137936 w 413452"/>
                    <a:gd name="connsiteY61" fmla="*/ 147524 h 413452"/>
                    <a:gd name="connsiteX62" fmla="*/ 200670 w 413452"/>
                    <a:gd name="connsiteY62" fmla="*/ 147524 h 413452"/>
                    <a:gd name="connsiteX63" fmla="*/ 200670 w 413452"/>
                    <a:gd name="connsiteY63" fmla="*/ 200670 h 413452"/>
                    <a:gd name="connsiteX64" fmla="*/ 131281 w 413452"/>
                    <a:gd name="connsiteY64" fmla="*/ 200670 h 413452"/>
                    <a:gd name="connsiteX65" fmla="*/ 137936 w 413452"/>
                    <a:gd name="connsiteY65" fmla="*/ 147524 h 413452"/>
                    <a:gd name="connsiteX66" fmla="*/ 350627 w 413452"/>
                    <a:gd name="connsiteY66" fmla="*/ 200670 h 413452"/>
                    <a:gd name="connsiteX67" fmla="*/ 294286 w 413452"/>
                    <a:gd name="connsiteY67" fmla="*/ 200670 h 413452"/>
                    <a:gd name="connsiteX68" fmla="*/ 287941 w 413452"/>
                    <a:gd name="connsiteY68" fmla="*/ 147524 h 413452"/>
                    <a:gd name="connsiteX69" fmla="*/ 338029 w 413452"/>
                    <a:gd name="connsiteY69" fmla="*/ 147524 h 413452"/>
                    <a:gd name="connsiteX70" fmla="*/ 350627 w 413452"/>
                    <a:gd name="connsiteY70" fmla="*/ 200670 h 413452"/>
                    <a:gd name="connsiteX71" fmla="*/ 282171 w 413452"/>
                    <a:gd name="connsiteY71" fmla="*/ 200670 h 413452"/>
                    <a:gd name="connsiteX72" fmla="*/ 212782 w 413452"/>
                    <a:gd name="connsiteY72" fmla="*/ 200670 h 413452"/>
                    <a:gd name="connsiteX73" fmla="*/ 212782 w 413452"/>
                    <a:gd name="connsiteY73" fmla="*/ 147524 h 413452"/>
                    <a:gd name="connsiteX74" fmla="*/ 275516 w 413452"/>
                    <a:gd name="connsiteY74" fmla="*/ 147524 h 413452"/>
                    <a:gd name="connsiteX75" fmla="*/ 282171 w 413452"/>
                    <a:gd name="connsiteY75" fmla="*/ 200670 h 413452"/>
                    <a:gd name="connsiteX76" fmla="*/ 212782 w 413452"/>
                    <a:gd name="connsiteY76" fmla="*/ 135411 h 413452"/>
                    <a:gd name="connsiteX77" fmla="*/ 212782 w 413452"/>
                    <a:gd name="connsiteY77" fmla="*/ 63167 h 413452"/>
                    <a:gd name="connsiteX78" fmla="*/ 259086 w 413452"/>
                    <a:gd name="connsiteY78" fmla="*/ 103485 h 413452"/>
                    <a:gd name="connsiteX79" fmla="*/ 272227 w 413452"/>
                    <a:gd name="connsiteY79" fmla="*/ 135411 h 413452"/>
                    <a:gd name="connsiteX80" fmla="*/ 200670 w 413452"/>
                    <a:gd name="connsiteY80" fmla="*/ 63167 h 413452"/>
                    <a:gd name="connsiteX81" fmla="*/ 200670 w 413452"/>
                    <a:gd name="connsiteY81" fmla="*/ 135411 h 413452"/>
                    <a:gd name="connsiteX82" fmla="*/ 141225 w 413452"/>
                    <a:gd name="connsiteY82" fmla="*/ 135411 h 413452"/>
                    <a:gd name="connsiteX83" fmla="*/ 154367 w 413452"/>
                    <a:gd name="connsiteY83" fmla="*/ 103485 h 413452"/>
                    <a:gd name="connsiteX84" fmla="*/ 200670 w 413452"/>
                    <a:gd name="connsiteY84" fmla="*/ 63167 h 413452"/>
                    <a:gd name="connsiteX85" fmla="*/ 200670 w 413452"/>
                    <a:gd name="connsiteY85" fmla="*/ 212782 h 413452"/>
                    <a:gd name="connsiteX86" fmla="*/ 200670 w 413452"/>
                    <a:gd name="connsiteY86" fmla="*/ 265928 h 413452"/>
                    <a:gd name="connsiteX87" fmla="*/ 137936 w 413452"/>
                    <a:gd name="connsiteY87" fmla="*/ 265928 h 413452"/>
                    <a:gd name="connsiteX88" fmla="*/ 131281 w 413452"/>
                    <a:gd name="connsiteY88" fmla="*/ 212782 h 413452"/>
                    <a:gd name="connsiteX89" fmla="*/ 294286 w 413452"/>
                    <a:gd name="connsiteY89" fmla="*/ 212782 h 413452"/>
                    <a:gd name="connsiteX90" fmla="*/ 350636 w 413452"/>
                    <a:gd name="connsiteY90" fmla="*/ 212782 h 413452"/>
                    <a:gd name="connsiteX91" fmla="*/ 338084 w 413452"/>
                    <a:gd name="connsiteY91" fmla="*/ 265928 h 413452"/>
                    <a:gd name="connsiteX92" fmla="*/ 287940 w 413452"/>
                    <a:gd name="connsiteY92" fmla="*/ 265928 h 413452"/>
                    <a:gd name="connsiteX93" fmla="*/ 294286 w 413452"/>
                    <a:gd name="connsiteY93" fmla="*/ 212782 h 413452"/>
                    <a:gd name="connsiteX94" fmla="*/ 331835 w 413452"/>
                    <a:gd name="connsiteY94" fmla="*/ 135411 h 413452"/>
                    <a:gd name="connsiteX95" fmla="*/ 284841 w 413452"/>
                    <a:gd name="connsiteY95" fmla="*/ 135411 h 413452"/>
                    <a:gd name="connsiteX96" fmla="*/ 269729 w 413452"/>
                    <a:gd name="connsiteY96" fmla="*/ 97701 h 413452"/>
                    <a:gd name="connsiteX97" fmla="*/ 248201 w 413452"/>
                    <a:gd name="connsiteY97" fmla="*/ 68784 h 413452"/>
                    <a:gd name="connsiteX98" fmla="*/ 331835 w 413452"/>
                    <a:gd name="connsiteY98" fmla="*/ 135411 h 413452"/>
                    <a:gd name="connsiteX99" fmla="*/ 125297 w 413452"/>
                    <a:gd name="connsiteY99" fmla="*/ 87902 h 413452"/>
                    <a:gd name="connsiteX100" fmla="*/ 165320 w 413452"/>
                    <a:gd name="connsiteY100" fmla="*/ 68719 h 413452"/>
                    <a:gd name="connsiteX101" fmla="*/ 143724 w 413452"/>
                    <a:gd name="connsiteY101" fmla="*/ 97701 h 413452"/>
                    <a:gd name="connsiteX102" fmla="*/ 128612 w 413452"/>
                    <a:gd name="connsiteY102" fmla="*/ 135411 h 413452"/>
                    <a:gd name="connsiteX103" fmla="*/ 81548 w 413452"/>
                    <a:gd name="connsiteY103" fmla="*/ 135411 h 413452"/>
                    <a:gd name="connsiteX104" fmla="*/ 87902 w 413452"/>
                    <a:gd name="connsiteY104" fmla="*/ 125298 h 413452"/>
                    <a:gd name="connsiteX105" fmla="*/ 125297 w 413452"/>
                    <a:gd name="connsiteY105" fmla="*/ 87902 h 413452"/>
                    <a:gd name="connsiteX106" fmla="*/ 75403 w 413452"/>
                    <a:gd name="connsiteY106" fmla="*/ 265928 h 413452"/>
                    <a:gd name="connsiteX107" fmla="*/ 62828 w 413452"/>
                    <a:gd name="connsiteY107" fmla="*/ 212782 h 413452"/>
                    <a:gd name="connsiteX108" fmla="*/ 119166 w 413452"/>
                    <a:gd name="connsiteY108" fmla="*/ 212782 h 413452"/>
                    <a:gd name="connsiteX109" fmla="*/ 125511 w 413452"/>
                    <a:gd name="connsiteY109" fmla="*/ 265928 h 413452"/>
                    <a:gd name="connsiteX110" fmla="*/ 154366 w 413452"/>
                    <a:gd name="connsiteY110" fmla="*/ 309967 h 413452"/>
                    <a:gd name="connsiteX111" fmla="*/ 141225 w 413452"/>
                    <a:gd name="connsiteY111" fmla="*/ 278041 h 413452"/>
                    <a:gd name="connsiteX112" fmla="*/ 200670 w 413452"/>
                    <a:gd name="connsiteY112" fmla="*/ 278041 h 413452"/>
                    <a:gd name="connsiteX113" fmla="*/ 200670 w 413452"/>
                    <a:gd name="connsiteY113" fmla="*/ 350285 h 413452"/>
                    <a:gd name="connsiteX114" fmla="*/ 154366 w 413452"/>
                    <a:gd name="connsiteY114" fmla="*/ 309967 h 413452"/>
                    <a:gd name="connsiteX115" fmla="*/ 288155 w 413452"/>
                    <a:gd name="connsiteY115" fmla="*/ 325550 h 413452"/>
                    <a:gd name="connsiteX116" fmla="*/ 248132 w 413452"/>
                    <a:gd name="connsiteY116" fmla="*/ 344733 h 413452"/>
                    <a:gd name="connsiteX117" fmla="*/ 269729 w 413452"/>
                    <a:gd name="connsiteY117" fmla="*/ 315750 h 413452"/>
                    <a:gd name="connsiteX118" fmla="*/ 284841 w 413452"/>
                    <a:gd name="connsiteY118" fmla="*/ 278040 h 413452"/>
                    <a:gd name="connsiteX119" fmla="*/ 331905 w 413452"/>
                    <a:gd name="connsiteY119" fmla="*/ 278040 h 413452"/>
                    <a:gd name="connsiteX120" fmla="*/ 325551 w 413452"/>
                    <a:gd name="connsiteY120" fmla="*/ 288153 h 413452"/>
                    <a:gd name="connsiteX121" fmla="*/ 288155 w 413452"/>
                    <a:gd name="connsiteY121" fmla="*/ 325550 h 41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13452" h="413452">
                      <a:moveTo>
                        <a:pt x="348664" y="283877"/>
                      </a:moveTo>
                      <a:cubicBezTo>
                        <a:pt x="346531" y="283877"/>
                        <a:pt x="344422" y="283987"/>
                        <a:pt x="342342" y="284189"/>
                      </a:cubicBezTo>
                      <a:cubicBezTo>
                        <a:pt x="355815" y="260677"/>
                        <a:pt x="362877" y="234176"/>
                        <a:pt x="362877" y="206726"/>
                      </a:cubicBezTo>
                      <a:cubicBezTo>
                        <a:pt x="362877" y="120624"/>
                        <a:pt x="292828" y="50575"/>
                        <a:pt x="206726" y="50575"/>
                      </a:cubicBezTo>
                      <a:cubicBezTo>
                        <a:pt x="179275" y="50575"/>
                        <a:pt x="152774" y="57638"/>
                        <a:pt x="129263" y="71111"/>
                      </a:cubicBezTo>
                      <a:cubicBezTo>
                        <a:pt x="129465" y="69030"/>
                        <a:pt x="129575" y="66921"/>
                        <a:pt x="129575" y="64788"/>
                      </a:cubicBezTo>
                      <a:cubicBezTo>
                        <a:pt x="129575" y="29064"/>
                        <a:pt x="100512" y="0"/>
                        <a:pt x="64788" y="0"/>
                      </a:cubicBezTo>
                      <a:cubicBezTo>
                        <a:pt x="53528" y="0"/>
                        <a:pt x="42439" y="2934"/>
                        <a:pt x="32721" y="8485"/>
                      </a:cubicBezTo>
                      <a:cubicBezTo>
                        <a:pt x="29816" y="10144"/>
                        <a:pt x="28806" y="13843"/>
                        <a:pt x="30465" y="16747"/>
                      </a:cubicBezTo>
                      <a:cubicBezTo>
                        <a:pt x="32125" y="19652"/>
                        <a:pt x="35825" y="20662"/>
                        <a:pt x="38728" y="19003"/>
                      </a:cubicBezTo>
                      <a:cubicBezTo>
                        <a:pt x="46620" y="14496"/>
                        <a:pt x="55632" y="12113"/>
                        <a:pt x="64788" y="12113"/>
                      </a:cubicBezTo>
                      <a:cubicBezTo>
                        <a:pt x="93833" y="12113"/>
                        <a:pt x="117462" y="35743"/>
                        <a:pt x="117462" y="64788"/>
                      </a:cubicBezTo>
                      <a:cubicBezTo>
                        <a:pt x="117462" y="93833"/>
                        <a:pt x="93832" y="117462"/>
                        <a:pt x="64788" y="117462"/>
                      </a:cubicBezTo>
                      <a:cubicBezTo>
                        <a:pt x="35743" y="117462"/>
                        <a:pt x="12113" y="93833"/>
                        <a:pt x="12113" y="64788"/>
                      </a:cubicBezTo>
                      <a:cubicBezTo>
                        <a:pt x="12113" y="54684"/>
                        <a:pt x="14982" y="44868"/>
                        <a:pt x="20409" y="36401"/>
                      </a:cubicBezTo>
                      <a:cubicBezTo>
                        <a:pt x="22214" y="33585"/>
                        <a:pt x="21395" y="29839"/>
                        <a:pt x="18579" y="28034"/>
                      </a:cubicBezTo>
                      <a:cubicBezTo>
                        <a:pt x="15762" y="26229"/>
                        <a:pt x="12017" y="27048"/>
                        <a:pt x="10211" y="29865"/>
                      </a:cubicBezTo>
                      <a:cubicBezTo>
                        <a:pt x="3531" y="40286"/>
                        <a:pt x="0" y="52362"/>
                        <a:pt x="0" y="64788"/>
                      </a:cubicBezTo>
                      <a:cubicBezTo>
                        <a:pt x="0" y="100512"/>
                        <a:pt x="29064" y="129575"/>
                        <a:pt x="64788" y="129575"/>
                      </a:cubicBezTo>
                      <a:cubicBezTo>
                        <a:pt x="66921" y="129575"/>
                        <a:pt x="69030" y="129465"/>
                        <a:pt x="71111" y="129263"/>
                      </a:cubicBezTo>
                      <a:cubicBezTo>
                        <a:pt x="57637" y="152774"/>
                        <a:pt x="50575" y="179275"/>
                        <a:pt x="50575" y="206726"/>
                      </a:cubicBezTo>
                      <a:cubicBezTo>
                        <a:pt x="50575" y="252986"/>
                        <a:pt x="70915" y="296592"/>
                        <a:pt x="106381" y="326364"/>
                      </a:cubicBezTo>
                      <a:cubicBezTo>
                        <a:pt x="107515" y="327317"/>
                        <a:pt x="108897" y="327782"/>
                        <a:pt x="110271" y="327782"/>
                      </a:cubicBezTo>
                      <a:cubicBezTo>
                        <a:pt x="111999" y="327782"/>
                        <a:pt x="113715" y="327046"/>
                        <a:pt x="114913" y="325619"/>
                      </a:cubicBezTo>
                      <a:cubicBezTo>
                        <a:pt x="117063" y="323057"/>
                        <a:pt x="116731" y="319237"/>
                        <a:pt x="114168" y="317087"/>
                      </a:cubicBezTo>
                      <a:cubicBezTo>
                        <a:pt x="100893" y="305943"/>
                        <a:pt x="89916" y="292697"/>
                        <a:pt x="81557" y="278041"/>
                      </a:cubicBezTo>
                      <a:lnTo>
                        <a:pt x="128611" y="278041"/>
                      </a:lnTo>
                      <a:cubicBezTo>
                        <a:pt x="132523" y="291753"/>
                        <a:pt x="137588" y="304463"/>
                        <a:pt x="143723" y="315751"/>
                      </a:cubicBezTo>
                      <a:cubicBezTo>
                        <a:pt x="150103" y="327490"/>
                        <a:pt x="157360" y="337182"/>
                        <a:pt x="165252" y="344669"/>
                      </a:cubicBezTo>
                      <a:cubicBezTo>
                        <a:pt x="155284" y="341681"/>
                        <a:pt x="145644" y="337627"/>
                        <a:pt x="136543" y="332541"/>
                      </a:cubicBezTo>
                      <a:cubicBezTo>
                        <a:pt x="133622" y="330909"/>
                        <a:pt x="129932" y="331953"/>
                        <a:pt x="128301" y="334873"/>
                      </a:cubicBezTo>
                      <a:cubicBezTo>
                        <a:pt x="126669" y="337793"/>
                        <a:pt x="127713" y="341482"/>
                        <a:pt x="130633" y="343114"/>
                      </a:cubicBezTo>
                      <a:cubicBezTo>
                        <a:pt x="153765" y="356043"/>
                        <a:pt x="180077" y="362877"/>
                        <a:pt x="206725" y="362877"/>
                      </a:cubicBezTo>
                      <a:cubicBezTo>
                        <a:pt x="234176" y="362877"/>
                        <a:pt x="260677" y="355814"/>
                        <a:pt x="284189" y="342342"/>
                      </a:cubicBezTo>
                      <a:cubicBezTo>
                        <a:pt x="283986" y="344422"/>
                        <a:pt x="283876" y="346531"/>
                        <a:pt x="283876" y="348664"/>
                      </a:cubicBezTo>
                      <a:cubicBezTo>
                        <a:pt x="283876" y="384388"/>
                        <a:pt x="312940" y="413452"/>
                        <a:pt x="348663" y="413452"/>
                      </a:cubicBezTo>
                      <a:cubicBezTo>
                        <a:pt x="362332" y="413452"/>
                        <a:pt x="375402" y="409246"/>
                        <a:pt x="386464" y="401289"/>
                      </a:cubicBezTo>
                      <a:cubicBezTo>
                        <a:pt x="389179" y="399336"/>
                        <a:pt x="389796" y="395551"/>
                        <a:pt x="387843" y="392836"/>
                      </a:cubicBezTo>
                      <a:cubicBezTo>
                        <a:pt x="385890" y="390121"/>
                        <a:pt x="382105" y="389505"/>
                        <a:pt x="379390" y="391457"/>
                      </a:cubicBezTo>
                      <a:cubicBezTo>
                        <a:pt x="370404" y="397922"/>
                        <a:pt x="359778" y="401339"/>
                        <a:pt x="348664" y="401339"/>
                      </a:cubicBezTo>
                      <a:cubicBezTo>
                        <a:pt x="319619" y="401339"/>
                        <a:pt x="295990" y="377709"/>
                        <a:pt x="295990" y="348664"/>
                      </a:cubicBezTo>
                      <a:cubicBezTo>
                        <a:pt x="295990" y="319619"/>
                        <a:pt x="319620" y="295990"/>
                        <a:pt x="348664" y="295990"/>
                      </a:cubicBezTo>
                      <a:cubicBezTo>
                        <a:pt x="377709" y="295990"/>
                        <a:pt x="401339" y="319619"/>
                        <a:pt x="401339" y="348664"/>
                      </a:cubicBezTo>
                      <a:cubicBezTo>
                        <a:pt x="401339" y="356957"/>
                        <a:pt x="399472" y="364881"/>
                        <a:pt x="395789" y="372216"/>
                      </a:cubicBezTo>
                      <a:cubicBezTo>
                        <a:pt x="394289" y="375205"/>
                        <a:pt x="395495" y="378845"/>
                        <a:pt x="398485" y="380346"/>
                      </a:cubicBezTo>
                      <a:cubicBezTo>
                        <a:pt x="401473" y="381846"/>
                        <a:pt x="405115" y="380641"/>
                        <a:pt x="406614" y="377651"/>
                      </a:cubicBezTo>
                      <a:cubicBezTo>
                        <a:pt x="411151" y="368615"/>
                        <a:pt x="413452" y="358862"/>
                        <a:pt x="413452" y="348665"/>
                      </a:cubicBezTo>
                      <a:cubicBezTo>
                        <a:pt x="413452" y="312940"/>
                        <a:pt x="384388" y="283877"/>
                        <a:pt x="348664" y="283877"/>
                      </a:cubicBezTo>
                      <a:close/>
                      <a:moveTo>
                        <a:pt x="212782" y="350285"/>
                      </a:moveTo>
                      <a:lnTo>
                        <a:pt x="212782" y="278041"/>
                      </a:lnTo>
                      <a:lnTo>
                        <a:pt x="272227" y="278041"/>
                      </a:lnTo>
                      <a:cubicBezTo>
                        <a:pt x="268710" y="289613"/>
                        <a:pt x="264310" y="300354"/>
                        <a:pt x="259085" y="309967"/>
                      </a:cubicBezTo>
                      <a:cubicBezTo>
                        <a:pt x="246279" y="333532"/>
                        <a:pt x="230023" y="347605"/>
                        <a:pt x="212782" y="350285"/>
                      </a:cubicBezTo>
                      <a:close/>
                      <a:moveTo>
                        <a:pt x="212782" y="265928"/>
                      </a:moveTo>
                      <a:lnTo>
                        <a:pt x="212782" y="212782"/>
                      </a:lnTo>
                      <a:lnTo>
                        <a:pt x="282171" y="212782"/>
                      </a:lnTo>
                      <a:cubicBezTo>
                        <a:pt x="281765" y="231384"/>
                        <a:pt x="279494" y="249347"/>
                        <a:pt x="275516" y="265928"/>
                      </a:cubicBezTo>
                      <a:close/>
                      <a:moveTo>
                        <a:pt x="62816" y="200670"/>
                      </a:moveTo>
                      <a:cubicBezTo>
                        <a:pt x="63580" y="182147"/>
                        <a:pt x="67842" y="164182"/>
                        <a:pt x="75368" y="147524"/>
                      </a:cubicBezTo>
                      <a:lnTo>
                        <a:pt x="125511" y="147524"/>
                      </a:lnTo>
                      <a:cubicBezTo>
                        <a:pt x="121716" y="164240"/>
                        <a:pt x="119555" y="182176"/>
                        <a:pt x="119166" y="200670"/>
                      </a:cubicBezTo>
                      <a:close/>
                      <a:moveTo>
                        <a:pt x="137936" y="147524"/>
                      </a:moveTo>
                      <a:lnTo>
                        <a:pt x="200670" y="147524"/>
                      </a:lnTo>
                      <a:lnTo>
                        <a:pt x="200670" y="200670"/>
                      </a:lnTo>
                      <a:lnTo>
                        <a:pt x="131281" y="200670"/>
                      </a:lnTo>
                      <a:cubicBezTo>
                        <a:pt x="131687" y="182068"/>
                        <a:pt x="133958" y="164105"/>
                        <a:pt x="137936" y="147524"/>
                      </a:cubicBezTo>
                      <a:close/>
                      <a:moveTo>
                        <a:pt x="350627" y="200670"/>
                      </a:moveTo>
                      <a:lnTo>
                        <a:pt x="294286" y="200670"/>
                      </a:lnTo>
                      <a:cubicBezTo>
                        <a:pt x="293897" y="182176"/>
                        <a:pt x="291736" y="164240"/>
                        <a:pt x="287941" y="147524"/>
                      </a:cubicBezTo>
                      <a:lnTo>
                        <a:pt x="338029" y="147524"/>
                      </a:lnTo>
                      <a:cubicBezTo>
                        <a:pt x="345421" y="163854"/>
                        <a:pt x="349843" y="181800"/>
                        <a:pt x="350627" y="200670"/>
                      </a:cubicBezTo>
                      <a:close/>
                      <a:moveTo>
                        <a:pt x="282171" y="200670"/>
                      </a:moveTo>
                      <a:lnTo>
                        <a:pt x="212782" y="200670"/>
                      </a:lnTo>
                      <a:lnTo>
                        <a:pt x="212782" y="147524"/>
                      </a:lnTo>
                      <a:lnTo>
                        <a:pt x="275516" y="147524"/>
                      </a:lnTo>
                      <a:cubicBezTo>
                        <a:pt x="279494" y="164105"/>
                        <a:pt x="281765" y="182068"/>
                        <a:pt x="282171" y="200670"/>
                      </a:cubicBezTo>
                      <a:close/>
                      <a:moveTo>
                        <a:pt x="212782" y="135411"/>
                      </a:moveTo>
                      <a:lnTo>
                        <a:pt x="212782" y="63167"/>
                      </a:lnTo>
                      <a:cubicBezTo>
                        <a:pt x="230023" y="65848"/>
                        <a:pt x="246279" y="79921"/>
                        <a:pt x="259086" y="103485"/>
                      </a:cubicBezTo>
                      <a:cubicBezTo>
                        <a:pt x="264310" y="113098"/>
                        <a:pt x="268710" y="123838"/>
                        <a:pt x="272227" y="135411"/>
                      </a:cubicBezTo>
                      <a:close/>
                      <a:moveTo>
                        <a:pt x="200670" y="63167"/>
                      </a:moveTo>
                      <a:lnTo>
                        <a:pt x="200670" y="135411"/>
                      </a:lnTo>
                      <a:lnTo>
                        <a:pt x="141225" y="135411"/>
                      </a:lnTo>
                      <a:cubicBezTo>
                        <a:pt x="144742" y="123839"/>
                        <a:pt x="149142" y="113098"/>
                        <a:pt x="154367" y="103485"/>
                      </a:cubicBezTo>
                      <a:cubicBezTo>
                        <a:pt x="167174" y="79920"/>
                        <a:pt x="183429" y="65847"/>
                        <a:pt x="200670" y="63167"/>
                      </a:cubicBezTo>
                      <a:close/>
                      <a:moveTo>
                        <a:pt x="200670" y="212782"/>
                      </a:moveTo>
                      <a:lnTo>
                        <a:pt x="200670" y="265928"/>
                      </a:lnTo>
                      <a:lnTo>
                        <a:pt x="137936" y="265928"/>
                      </a:lnTo>
                      <a:cubicBezTo>
                        <a:pt x="133958" y="249347"/>
                        <a:pt x="131687" y="231384"/>
                        <a:pt x="131281" y="212782"/>
                      </a:cubicBezTo>
                      <a:close/>
                      <a:moveTo>
                        <a:pt x="294286" y="212782"/>
                      </a:moveTo>
                      <a:lnTo>
                        <a:pt x="350636" y="212782"/>
                      </a:lnTo>
                      <a:cubicBezTo>
                        <a:pt x="349872" y="231305"/>
                        <a:pt x="345610" y="249270"/>
                        <a:pt x="338084" y="265928"/>
                      </a:cubicBezTo>
                      <a:lnTo>
                        <a:pt x="287940" y="265928"/>
                      </a:lnTo>
                      <a:cubicBezTo>
                        <a:pt x="291736" y="249212"/>
                        <a:pt x="293897" y="231276"/>
                        <a:pt x="294286" y="212782"/>
                      </a:cubicBezTo>
                      <a:close/>
                      <a:moveTo>
                        <a:pt x="331835" y="135411"/>
                      </a:moveTo>
                      <a:lnTo>
                        <a:pt x="284841" y="135411"/>
                      </a:lnTo>
                      <a:cubicBezTo>
                        <a:pt x="280929" y="121699"/>
                        <a:pt x="275864" y="108989"/>
                        <a:pt x="269729" y="97701"/>
                      </a:cubicBezTo>
                      <a:cubicBezTo>
                        <a:pt x="263349" y="85962"/>
                        <a:pt x="256092" y="76271"/>
                        <a:pt x="248201" y="68784"/>
                      </a:cubicBezTo>
                      <a:cubicBezTo>
                        <a:pt x="283831" y="79517"/>
                        <a:pt x="313687" y="103699"/>
                        <a:pt x="331835" y="135411"/>
                      </a:cubicBezTo>
                      <a:close/>
                      <a:moveTo>
                        <a:pt x="125297" y="87902"/>
                      </a:moveTo>
                      <a:cubicBezTo>
                        <a:pt x="137684" y="79396"/>
                        <a:pt x="151158" y="72958"/>
                        <a:pt x="165320" y="68719"/>
                      </a:cubicBezTo>
                      <a:cubicBezTo>
                        <a:pt x="157403" y="76214"/>
                        <a:pt x="150122" y="85928"/>
                        <a:pt x="143724" y="97701"/>
                      </a:cubicBezTo>
                      <a:cubicBezTo>
                        <a:pt x="137589" y="108990"/>
                        <a:pt x="132524" y="121699"/>
                        <a:pt x="128612" y="135411"/>
                      </a:cubicBezTo>
                      <a:lnTo>
                        <a:pt x="81548" y="135411"/>
                      </a:lnTo>
                      <a:cubicBezTo>
                        <a:pt x="83516" y="131967"/>
                        <a:pt x="85638" y="128595"/>
                        <a:pt x="87902" y="125298"/>
                      </a:cubicBezTo>
                      <a:cubicBezTo>
                        <a:pt x="105057" y="118722"/>
                        <a:pt x="118721" y="105058"/>
                        <a:pt x="125297" y="87902"/>
                      </a:cubicBezTo>
                      <a:close/>
                      <a:moveTo>
                        <a:pt x="75403" y="265928"/>
                      </a:moveTo>
                      <a:cubicBezTo>
                        <a:pt x="67928" y="249351"/>
                        <a:pt x="63603" y="231350"/>
                        <a:pt x="62828" y="212782"/>
                      </a:cubicBezTo>
                      <a:lnTo>
                        <a:pt x="119166" y="212782"/>
                      </a:lnTo>
                      <a:cubicBezTo>
                        <a:pt x="119555" y="231276"/>
                        <a:pt x="121716" y="249212"/>
                        <a:pt x="125511" y="265928"/>
                      </a:cubicBezTo>
                      <a:close/>
                      <a:moveTo>
                        <a:pt x="154366" y="309967"/>
                      </a:moveTo>
                      <a:cubicBezTo>
                        <a:pt x="149142" y="300354"/>
                        <a:pt x="144742" y="289614"/>
                        <a:pt x="141225" y="278041"/>
                      </a:cubicBezTo>
                      <a:lnTo>
                        <a:pt x="200670" y="278041"/>
                      </a:lnTo>
                      <a:lnTo>
                        <a:pt x="200670" y="350285"/>
                      </a:lnTo>
                      <a:cubicBezTo>
                        <a:pt x="183429" y="347605"/>
                        <a:pt x="167174" y="333532"/>
                        <a:pt x="154366" y="309967"/>
                      </a:cubicBezTo>
                      <a:close/>
                      <a:moveTo>
                        <a:pt x="288155" y="325550"/>
                      </a:moveTo>
                      <a:cubicBezTo>
                        <a:pt x="275768" y="334056"/>
                        <a:pt x="262294" y="340494"/>
                        <a:pt x="248132" y="344733"/>
                      </a:cubicBezTo>
                      <a:cubicBezTo>
                        <a:pt x="256050" y="337237"/>
                        <a:pt x="263330" y="327523"/>
                        <a:pt x="269729" y="315750"/>
                      </a:cubicBezTo>
                      <a:cubicBezTo>
                        <a:pt x="275864" y="304461"/>
                        <a:pt x="280929" y="291752"/>
                        <a:pt x="284841" y="278040"/>
                      </a:cubicBezTo>
                      <a:lnTo>
                        <a:pt x="331905" y="278040"/>
                      </a:lnTo>
                      <a:cubicBezTo>
                        <a:pt x="329936" y="281484"/>
                        <a:pt x="327815" y="284856"/>
                        <a:pt x="325551" y="288153"/>
                      </a:cubicBezTo>
                      <a:cubicBezTo>
                        <a:pt x="308395" y="294730"/>
                        <a:pt x="294731" y="308394"/>
                        <a:pt x="288155" y="325550"/>
                      </a:cubicBezTo>
                      <a:close/>
                    </a:path>
                  </a:pathLst>
                </a:custGeom>
                <a:grpFill/>
                <a:ln w="800" cap="flat">
                  <a:noFill/>
                  <a:prstDash val="solid"/>
                  <a:miter/>
                </a:ln>
              </p:spPr>
              <p:txBody>
                <a:bodyPr rtlCol="0" anchor="ctr"/>
                <a:lstStyle/>
                <a:p>
                  <a:endParaRPr lang="en-US" i="1"/>
                </a:p>
              </p:txBody>
            </p:sp>
            <p:sp>
              <p:nvSpPr>
                <p:cNvPr id="71" name="Freeform: Shape 70">
                  <a:extLst>
                    <a:ext uri="{FF2B5EF4-FFF2-40B4-BE49-F238E27FC236}">
                      <a16:creationId xmlns:a16="http://schemas.microsoft.com/office/drawing/2014/main" id="{A225A219-416B-720C-FE06-A377F746CEC6}"/>
                    </a:ext>
                  </a:extLst>
                </p:cNvPr>
                <p:cNvSpPr/>
                <p:nvPr/>
              </p:nvSpPr>
              <p:spPr>
                <a:xfrm>
                  <a:off x="6853749" y="1630760"/>
                  <a:ext cx="248552" cy="269494"/>
                </a:xfrm>
                <a:custGeom>
                  <a:avLst/>
                  <a:gdLst>
                    <a:gd name="connsiteX0" fmla="*/ 8127 w 248552"/>
                    <a:gd name="connsiteY0" fmla="*/ 43057 h 269494"/>
                    <a:gd name="connsiteX1" fmla="*/ 66298 w 248552"/>
                    <a:gd name="connsiteY1" fmla="*/ 32850 h 269494"/>
                    <a:gd name="connsiteX2" fmla="*/ 236440 w 248552"/>
                    <a:gd name="connsiteY2" fmla="*/ 202991 h 269494"/>
                    <a:gd name="connsiteX3" fmla="*/ 226161 w 248552"/>
                    <a:gd name="connsiteY3" fmla="*/ 261359 h 269494"/>
                    <a:gd name="connsiteX4" fmla="*/ 229773 w 248552"/>
                    <a:gd name="connsiteY4" fmla="*/ 269126 h 269494"/>
                    <a:gd name="connsiteX5" fmla="*/ 231850 w 248552"/>
                    <a:gd name="connsiteY5" fmla="*/ 269495 h 269494"/>
                    <a:gd name="connsiteX6" fmla="*/ 237539 w 248552"/>
                    <a:gd name="connsiteY6" fmla="*/ 265514 h 269494"/>
                    <a:gd name="connsiteX7" fmla="*/ 248552 w 248552"/>
                    <a:gd name="connsiteY7" fmla="*/ 202991 h 269494"/>
                    <a:gd name="connsiteX8" fmla="*/ 195170 w 248552"/>
                    <a:gd name="connsiteY8" fmla="*/ 74119 h 269494"/>
                    <a:gd name="connsiteX9" fmla="*/ 66298 w 248552"/>
                    <a:gd name="connsiteY9" fmla="*/ 20737 h 269494"/>
                    <a:gd name="connsiteX10" fmla="*/ 17398 w 248552"/>
                    <a:gd name="connsiteY10" fmla="*/ 27376 h 269494"/>
                    <a:gd name="connsiteX11" fmla="*/ 26147 w 248552"/>
                    <a:gd name="connsiteY11" fmla="*/ 8618 h 269494"/>
                    <a:gd name="connsiteX12" fmla="*/ 23218 w 248552"/>
                    <a:gd name="connsiteY12" fmla="*/ 569 h 269494"/>
                    <a:gd name="connsiteX13" fmla="*/ 15169 w 248552"/>
                    <a:gd name="connsiteY13" fmla="*/ 3498 h 269494"/>
                    <a:gd name="connsiteX14" fmla="*/ 568 w 248552"/>
                    <a:gd name="connsiteY14" fmla="*/ 34806 h 269494"/>
                    <a:gd name="connsiteX15" fmla="*/ 1591 w 248552"/>
                    <a:gd name="connsiteY15" fmla="*/ 41456 h 269494"/>
                    <a:gd name="connsiteX16" fmla="*/ 8127 w 248552"/>
                    <a:gd name="connsiteY16" fmla="*/ 43057 h 2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552" h="269494">
                      <a:moveTo>
                        <a:pt x="8127" y="43057"/>
                      </a:moveTo>
                      <a:cubicBezTo>
                        <a:pt x="26750" y="36284"/>
                        <a:pt x="46321" y="32850"/>
                        <a:pt x="66298" y="32850"/>
                      </a:cubicBezTo>
                      <a:cubicBezTo>
                        <a:pt x="160115" y="32850"/>
                        <a:pt x="236440" y="109175"/>
                        <a:pt x="236440" y="202991"/>
                      </a:cubicBezTo>
                      <a:cubicBezTo>
                        <a:pt x="236440" y="223047"/>
                        <a:pt x="232982" y="242685"/>
                        <a:pt x="226161" y="261359"/>
                      </a:cubicBezTo>
                      <a:cubicBezTo>
                        <a:pt x="225014" y="264501"/>
                        <a:pt x="226631" y="267978"/>
                        <a:pt x="229773" y="269126"/>
                      </a:cubicBezTo>
                      <a:cubicBezTo>
                        <a:pt x="230459" y="269376"/>
                        <a:pt x="231160" y="269495"/>
                        <a:pt x="231850" y="269495"/>
                      </a:cubicBezTo>
                      <a:cubicBezTo>
                        <a:pt x="234321" y="269495"/>
                        <a:pt x="236643" y="267970"/>
                        <a:pt x="237539" y="265514"/>
                      </a:cubicBezTo>
                      <a:cubicBezTo>
                        <a:pt x="244848" y="245505"/>
                        <a:pt x="248552" y="224469"/>
                        <a:pt x="248552" y="202991"/>
                      </a:cubicBezTo>
                      <a:cubicBezTo>
                        <a:pt x="248552" y="154310"/>
                        <a:pt x="229594" y="108543"/>
                        <a:pt x="195170" y="74119"/>
                      </a:cubicBezTo>
                      <a:cubicBezTo>
                        <a:pt x="160746" y="39695"/>
                        <a:pt x="114978" y="20737"/>
                        <a:pt x="66298" y="20737"/>
                      </a:cubicBezTo>
                      <a:cubicBezTo>
                        <a:pt x="49647" y="20737"/>
                        <a:pt x="33255" y="22967"/>
                        <a:pt x="17398" y="27376"/>
                      </a:cubicBezTo>
                      <a:lnTo>
                        <a:pt x="26147" y="8618"/>
                      </a:lnTo>
                      <a:cubicBezTo>
                        <a:pt x="27561" y="5586"/>
                        <a:pt x="26249" y="1983"/>
                        <a:pt x="23218" y="569"/>
                      </a:cubicBezTo>
                      <a:cubicBezTo>
                        <a:pt x="20187" y="-845"/>
                        <a:pt x="16583" y="467"/>
                        <a:pt x="15169" y="3498"/>
                      </a:cubicBezTo>
                      <a:lnTo>
                        <a:pt x="568" y="34806"/>
                      </a:lnTo>
                      <a:cubicBezTo>
                        <a:pt x="-468" y="37026"/>
                        <a:pt x="-64" y="39651"/>
                        <a:pt x="1591" y="41456"/>
                      </a:cubicBezTo>
                      <a:cubicBezTo>
                        <a:pt x="3245" y="43262"/>
                        <a:pt x="5824" y="43893"/>
                        <a:pt x="8127" y="43057"/>
                      </a:cubicBezTo>
                      <a:close/>
                    </a:path>
                  </a:pathLst>
                </a:custGeom>
                <a:grpFill/>
                <a:ln w="800" cap="flat">
                  <a:noFill/>
                  <a:prstDash val="solid"/>
                  <a:miter/>
                </a:ln>
              </p:spPr>
              <p:txBody>
                <a:bodyPr rtlCol="0" anchor="ctr"/>
                <a:lstStyle/>
                <a:p>
                  <a:endParaRPr lang="en-US" i="1"/>
                </a:p>
              </p:txBody>
            </p:sp>
            <p:sp>
              <p:nvSpPr>
                <p:cNvPr id="72" name="Freeform: Shape 71">
                  <a:extLst>
                    <a:ext uri="{FF2B5EF4-FFF2-40B4-BE49-F238E27FC236}">
                      <a16:creationId xmlns:a16="http://schemas.microsoft.com/office/drawing/2014/main" id="{5BE85095-7029-1CAA-D6FE-7EAD34049A28}"/>
                    </a:ext>
                  </a:extLst>
                </p:cNvPr>
                <p:cNvSpPr/>
                <p:nvPr/>
              </p:nvSpPr>
              <p:spPr>
                <a:xfrm>
                  <a:off x="6737793" y="1767248"/>
                  <a:ext cx="248552" cy="269494"/>
                </a:xfrm>
                <a:custGeom>
                  <a:avLst/>
                  <a:gdLst>
                    <a:gd name="connsiteX0" fmla="*/ 240426 w 248552"/>
                    <a:gd name="connsiteY0" fmla="*/ 226437 h 269494"/>
                    <a:gd name="connsiteX1" fmla="*/ 182254 w 248552"/>
                    <a:gd name="connsiteY1" fmla="*/ 236645 h 269494"/>
                    <a:gd name="connsiteX2" fmla="*/ 12113 w 248552"/>
                    <a:gd name="connsiteY2" fmla="*/ 66503 h 269494"/>
                    <a:gd name="connsiteX3" fmla="*/ 22391 w 248552"/>
                    <a:gd name="connsiteY3" fmla="*/ 8136 h 269494"/>
                    <a:gd name="connsiteX4" fmla="*/ 18780 w 248552"/>
                    <a:gd name="connsiteY4" fmla="*/ 369 h 269494"/>
                    <a:gd name="connsiteX5" fmla="*/ 11013 w 248552"/>
                    <a:gd name="connsiteY5" fmla="*/ 3980 h 269494"/>
                    <a:gd name="connsiteX6" fmla="*/ 0 w 248552"/>
                    <a:gd name="connsiteY6" fmla="*/ 66503 h 269494"/>
                    <a:gd name="connsiteX7" fmla="*/ 53382 w 248552"/>
                    <a:gd name="connsiteY7" fmla="*/ 195375 h 269494"/>
                    <a:gd name="connsiteX8" fmla="*/ 182254 w 248552"/>
                    <a:gd name="connsiteY8" fmla="*/ 248757 h 269494"/>
                    <a:gd name="connsiteX9" fmla="*/ 231154 w 248552"/>
                    <a:gd name="connsiteY9" fmla="*/ 242118 h 269494"/>
                    <a:gd name="connsiteX10" fmla="*/ 222406 w 248552"/>
                    <a:gd name="connsiteY10" fmla="*/ 260877 h 269494"/>
                    <a:gd name="connsiteX11" fmla="*/ 225335 w 248552"/>
                    <a:gd name="connsiteY11" fmla="*/ 268925 h 269494"/>
                    <a:gd name="connsiteX12" fmla="*/ 227890 w 248552"/>
                    <a:gd name="connsiteY12" fmla="*/ 269495 h 269494"/>
                    <a:gd name="connsiteX13" fmla="*/ 233383 w 248552"/>
                    <a:gd name="connsiteY13" fmla="*/ 265996 h 269494"/>
                    <a:gd name="connsiteX14" fmla="*/ 247985 w 248552"/>
                    <a:gd name="connsiteY14" fmla="*/ 234689 h 269494"/>
                    <a:gd name="connsiteX15" fmla="*/ 246962 w 248552"/>
                    <a:gd name="connsiteY15" fmla="*/ 228038 h 269494"/>
                    <a:gd name="connsiteX16" fmla="*/ 240426 w 248552"/>
                    <a:gd name="connsiteY16" fmla="*/ 226437 h 2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552" h="269494">
                      <a:moveTo>
                        <a:pt x="240426" y="226437"/>
                      </a:moveTo>
                      <a:cubicBezTo>
                        <a:pt x="221802" y="233210"/>
                        <a:pt x="202231" y="236645"/>
                        <a:pt x="182254" y="236645"/>
                      </a:cubicBezTo>
                      <a:cubicBezTo>
                        <a:pt x="88438" y="236645"/>
                        <a:pt x="12113" y="160319"/>
                        <a:pt x="12113" y="66503"/>
                      </a:cubicBezTo>
                      <a:cubicBezTo>
                        <a:pt x="12113" y="46448"/>
                        <a:pt x="15571" y="26810"/>
                        <a:pt x="22391" y="8136"/>
                      </a:cubicBezTo>
                      <a:cubicBezTo>
                        <a:pt x="23539" y="4994"/>
                        <a:pt x="21922" y="1516"/>
                        <a:pt x="18780" y="369"/>
                      </a:cubicBezTo>
                      <a:cubicBezTo>
                        <a:pt x="15636" y="-778"/>
                        <a:pt x="12160" y="838"/>
                        <a:pt x="11013" y="3980"/>
                      </a:cubicBezTo>
                      <a:cubicBezTo>
                        <a:pt x="3705" y="23990"/>
                        <a:pt x="0" y="45026"/>
                        <a:pt x="0" y="66503"/>
                      </a:cubicBezTo>
                      <a:cubicBezTo>
                        <a:pt x="0" y="115184"/>
                        <a:pt x="18958" y="160951"/>
                        <a:pt x="53382" y="195375"/>
                      </a:cubicBezTo>
                      <a:cubicBezTo>
                        <a:pt x="87806" y="229799"/>
                        <a:pt x="133574" y="248757"/>
                        <a:pt x="182254" y="248757"/>
                      </a:cubicBezTo>
                      <a:cubicBezTo>
                        <a:pt x="198905" y="248757"/>
                        <a:pt x="215297" y="246528"/>
                        <a:pt x="231154" y="242118"/>
                      </a:cubicBezTo>
                      <a:lnTo>
                        <a:pt x="222406" y="260877"/>
                      </a:lnTo>
                      <a:cubicBezTo>
                        <a:pt x="220992" y="263908"/>
                        <a:pt x="222303" y="267511"/>
                        <a:pt x="225335" y="268925"/>
                      </a:cubicBezTo>
                      <a:cubicBezTo>
                        <a:pt x="226162" y="269312"/>
                        <a:pt x="227034" y="269495"/>
                        <a:pt x="227890" y="269495"/>
                      </a:cubicBezTo>
                      <a:cubicBezTo>
                        <a:pt x="230171" y="269495"/>
                        <a:pt x="232355" y="268199"/>
                        <a:pt x="233383" y="265996"/>
                      </a:cubicBezTo>
                      <a:lnTo>
                        <a:pt x="247985" y="234689"/>
                      </a:lnTo>
                      <a:cubicBezTo>
                        <a:pt x="249020" y="232469"/>
                        <a:pt x="248616" y="229844"/>
                        <a:pt x="246962" y="228038"/>
                      </a:cubicBezTo>
                      <a:cubicBezTo>
                        <a:pt x="245307" y="226232"/>
                        <a:pt x="242727" y="225601"/>
                        <a:pt x="240426" y="226437"/>
                      </a:cubicBezTo>
                      <a:close/>
                    </a:path>
                  </a:pathLst>
                </a:custGeom>
                <a:grpFill/>
                <a:ln w="800" cap="flat">
                  <a:noFill/>
                  <a:prstDash val="solid"/>
                  <a:miter/>
                </a:ln>
              </p:spPr>
              <p:txBody>
                <a:bodyPr rtlCol="0" anchor="ctr"/>
                <a:lstStyle/>
                <a:p>
                  <a:endParaRPr lang="en-US" i="1"/>
                </a:p>
              </p:txBody>
            </p:sp>
          </p:grpSp>
        </p:grpSp>
        <p:grpSp>
          <p:nvGrpSpPr>
            <p:cNvPr id="16" name="Group 15">
              <a:extLst>
                <a:ext uri="{FF2B5EF4-FFF2-40B4-BE49-F238E27FC236}">
                  <a16:creationId xmlns:a16="http://schemas.microsoft.com/office/drawing/2014/main" id="{C6ACA776-752E-4F88-1C36-FBBE451B5764}"/>
                </a:ext>
              </a:extLst>
            </p:cNvPr>
            <p:cNvGrpSpPr/>
            <p:nvPr/>
          </p:nvGrpSpPr>
          <p:grpSpPr>
            <a:xfrm>
              <a:off x="7155769" y="2178419"/>
              <a:ext cx="0" cy="4192220"/>
              <a:chOff x="3909913" y="2150707"/>
              <a:chExt cx="0" cy="4192220"/>
            </a:xfrm>
          </p:grpSpPr>
          <p:cxnSp>
            <p:nvCxnSpPr>
              <p:cNvPr id="17" name="Straight Connector 16">
                <a:extLst>
                  <a:ext uri="{FF2B5EF4-FFF2-40B4-BE49-F238E27FC236}">
                    <a16:creationId xmlns:a16="http://schemas.microsoft.com/office/drawing/2014/main" id="{9939DC1E-8951-E1B2-ACED-B63298007305}"/>
                  </a:ext>
                </a:extLst>
              </p:cNvPr>
              <p:cNvCxnSpPr>
                <a:cxnSpLocks/>
              </p:cNvCxnSpPr>
              <p:nvPr/>
            </p:nvCxnSpPr>
            <p:spPr>
              <a:xfrm>
                <a:off x="3909913" y="2150707"/>
                <a:ext cx="0" cy="1305993"/>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654D14A-4ABE-AAE3-09D9-981A1682FD4E}"/>
                  </a:ext>
                </a:extLst>
              </p:cNvPr>
              <p:cNvCxnSpPr>
                <a:cxnSpLocks/>
              </p:cNvCxnSpPr>
              <p:nvPr/>
            </p:nvCxnSpPr>
            <p:spPr>
              <a:xfrm>
                <a:off x="3909913" y="3503756"/>
                <a:ext cx="0" cy="2839171"/>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78" name="Group 77">
            <a:extLst>
              <a:ext uri="{FF2B5EF4-FFF2-40B4-BE49-F238E27FC236}">
                <a16:creationId xmlns:a16="http://schemas.microsoft.com/office/drawing/2014/main" id="{E107F3F8-FDC3-89A8-7EC4-32E716A8149C}"/>
              </a:ext>
            </a:extLst>
          </p:cNvPr>
          <p:cNvGrpSpPr/>
          <p:nvPr/>
        </p:nvGrpSpPr>
        <p:grpSpPr>
          <a:xfrm>
            <a:off x="7145457" y="1513043"/>
            <a:ext cx="2099764" cy="4860759"/>
            <a:chOff x="7145457" y="1513043"/>
            <a:chExt cx="2099764" cy="4860759"/>
          </a:xfrm>
        </p:grpSpPr>
        <p:sp>
          <p:nvSpPr>
            <p:cNvPr id="56" name="TextBox 55">
              <a:extLst>
                <a:ext uri="{FF2B5EF4-FFF2-40B4-BE49-F238E27FC236}">
                  <a16:creationId xmlns:a16="http://schemas.microsoft.com/office/drawing/2014/main" id="{F0E417ED-3A67-898C-D75D-D5791BA97341}"/>
                </a:ext>
              </a:extLst>
            </p:cNvPr>
            <p:cNvSpPr txBox="1"/>
            <p:nvPr/>
          </p:nvSpPr>
          <p:spPr>
            <a:xfrm>
              <a:off x="7269867" y="2290233"/>
              <a:ext cx="1692000" cy="1200329"/>
            </a:xfrm>
            <a:prstGeom prst="rect">
              <a:avLst/>
            </a:prstGeom>
            <a:noFill/>
          </p:spPr>
          <p:txBody>
            <a:bodyPr wrap="square">
              <a:spAutoFit/>
            </a:bodyPr>
            <a:lstStyle/>
            <a:p>
              <a:pPr algn="ctr"/>
              <a:r>
                <a:rPr lang="en-US" b="1" i="1" dirty="0">
                  <a:solidFill>
                    <a:schemeClr val="bg1"/>
                  </a:solidFill>
                </a:rPr>
                <a:t>Mainstreaming sustainable consumption </a:t>
              </a:r>
              <a:r>
                <a:rPr lang="en-US" i="1" dirty="0">
                  <a:solidFill>
                    <a:schemeClr val="bg1"/>
                  </a:solidFill>
                </a:rPr>
                <a:t>options</a:t>
              </a:r>
            </a:p>
          </p:txBody>
        </p:sp>
        <p:sp>
          <p:nvSpPr>
            <p:cNvPr id="9" name="TextBox 8">
              <a:extLst>
                <a:ext uri="{FF2B5EF4-FFF2-40B4-BE49-F238E27FC236}">
                  <a16:creationId xmlns:a16="http://schemas.microsoft.com/office/drawing/2014/main" id="{FF9A4145-BE99-365C-7583-3CD89CE5125D}"/>
                </a:ext>
              </a:extLst>
            </p:cNvPr>
            <p:cNvSpPr txBox="1"/>
            <p:nvPr/>
          </p:nvSpPr>
          <p:spPr>
            <a:xfrm>
              <a:off x="7145457" y="3573035"/>
              <a:ext cx="1944000" cy="2800767"/>
            </a:xfrm>
            <a:prstGeom prst="rect">
              <a:avLst/>
            </a:prstGeom>
            <a:noFill/>
          </p:spPr>
          <p:txBody>
            <a:bodyPr wrap="square">
              <a:spAutoFit/>
            </a:bodyPr>
            <a:lstStyle/>
            <a:p>
              <a:pPr marL="180000" indent="-180000">
                <a:buFont typeface="Arial" panose="020B0604020202020204" pitchFamily="34" charset="0"/>
                <a:buChar char="•"/>
              </a:pPr>
              <a:r>
                <a:rPr lang="en-US" sz="1600" i="1" dirty="0"/>
                <a:t>Developing action plans to improve access to sustainable goods and services</a:t>
              </a:r>
            </a:p>
            <a:p>
              <a:pPr marL="180000" indent="-180000">
                <a:buFont typeface="Arial" panose="020B0604020202020204" pitchFamily="34" charset="0"/>
                <a:buChar char="•"/>
              </a:pPr>
              <a:r>
                <a:rPr lang="en-US" sz="1600" i="1" dirty="0"/>
                <a:t>Regulating marketing practices leading to over- consumption, and raising awareness</a:t>
              </a:r>
            </a:p>
          </p:txBody>
        </p:sp>
        <p:sp>
          <p:nvSpPr>
            <p:cNvPr id="26" name="Oval 25">
              <a:extLst>
                <a:ext uri="{FF2B5EF4-FFF2-40B4-BE49-F238E27FC236}">
                  <a16:creationId xmlns:a16="http://schemas.microsoft.com/office/drawing/2014/main" id="{9C6ABCEC-9C10-474D-C2AA-EA93A1F3C7B7}"/>
                </a:ext>
              </a:extLst>
            </p:cNvPr>
            <p:cNvSpPr/>
            <p:nvPr/>
          </p:nvSpPr>
          <p:spPr>
            <a:xfrm>
              <a:off x="7760874" y="1513043"/>
              <a:ext cx="795043" cy="795043"/>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i="1" dirty="0">
                <a:solidFill>
                  <a:schemeClr val="tx1"/>
                </a:solidFill>
              </a:endParaRPr>
            </a:p>
          </p:txBody>
        </p:sp>
        <p:grpSp>
          <p:nvGrpSpPr>
            <p:cNvPr id="86" name="Graphic 35">
              <a:extLst>
                <a:ext uri="{FF2B5EF4-FFF2-40B4-BE49-F238E27FC236}">
                  <a16:creationId xmlns:a16="http://schemas.microsoft.com/office/drawing/2014/main" id="{9D6281CD-EAD2-8D99-5204-2106130519F5}"/>
                </a:ext>
              </a:extLst>
            </p:cNvPr>
            <p:cNvGrpSpPr/>
            <p:nvPr/>
          </p:nvGrpSpPr>
          <p:grpSpPr>
            <a:xfrm>
              <a:off x="7933335" y="1664359"/>
              <a:ext cx="450120" cy="450120"/>
              <a:chOff x="8433702" y="1608939"/>
              <a:chExt cx="450120" cy="450120"/>
            </a:xfrm>
            <a:noFill/>
          </p:grpSpPr>
          <p:grpSp>
            <p:nvGrpSpPr>
              <p:cNvPr id="87" name="Graphic 35">
                <a:extLst>
                  <a:ext uri="{FF2B5EF4-FFF2-40B4-BE49-F238E27FC236}">
                    <a16:creationId xmlns:a16="http://schemas.microsoft.com/office/drawing/2014/main" id="{7ED71556-B5E4-34B0-0C91-82FCD16BD065}"/>
                  </a:ext>
                </a:extLst>
              </p:cNvPr>
              <p:cNvGrpSpPr/>
              <p:nvPr/>
            </p:nvGrpSpPr>
            <p:grpSpPr>
              <a:xfrm>
                <a:off x="8433702" y="1608939"/>
                <a:ext cx="450120" cy="450120"/>
                <a:chOff x="8433702" y="1608939"/>
                <a:chExt cx="450120" cy="450120"/>
              </a:xfrm>
              <a:grpFill/>
            </p:grpSpPr>
            <p:sp>
              <p:nvSpPr>
                <p:cNvPr id="88" name="Freeform: Shape 87">
                  <a:extLst>
                    <a:ext uri="{FF2B5EF4-FFF2-40B4-BE49-F238E27FC236}">
                      <a16:creationId xmlns:a16="http://schemas.microsoft.com/office/drawing/2014/main" id="{C07A631A-8CA4-7BF8-1F25-F274801DAC50}"/>
                    </a:ext>
                  </a:extLst>
                </p:cNvPr>
                <p:cNvSpPr/>
                <p:nvPr/>
              </p:nvSpPr>
              <p:spPr>
                <a:xfrm>
                  <a:off x="8691432" y="1815849"/>
                  <a:ext cx="192390" cy="217074"/>
                </a:xfrm>
                <a:custGeom>
                  <a:avLst/>
                  <a:gdLst>
                    <a:gd name="connsiteX0" fmla="*/ 0 w 192390"/>
                    <a:gd name="connsiteY0" fmla="*/ 190212 h 217074"/>
                    <a:gd name="connsiteX1" fmla="*/ 141570 w 192390"/>
                    <a:gd name="connsiteY1" fmla="*/ 36300 h 217074"/>
                    <a:gd name="connsiteX2" fmla="*/ 119790 w 192390"/>
                    <a:gd name="connsiteY2" fmla="*/ 36300 h 217074"/>
                    <a:gd name="connsiteX3" fmla="*/ 156090 w 192390"/>
                    <a:gd name="connsiteY3" fmla="*/ 0 h 217074"/>
                    <a:gd name="connsiteX4" fmla="*/ 192390 w 192390"/>
                    <a:gd name="connsiteY4" fmla="*/ 36300 h 217074"/>
                    <a:gd name="connsiteX5" fmla="*/ 169158 w 192390"/>
                    <a:gd name="connsiteY5" fmla="*/ 36300 h 217074"/>
                    <a:gd name="connsiteX6" fmla="*/ 5808 w 192390"/>
                    <a:gd name="connsiteY6" fmla="*/ 217074 h 2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90" h="217074">
                      <a:moveTo>
                        <a:pt x="0" y="190212"/>
                      </a:moveTo>
                      <a:cubicBezTo>
                        <a:pt x="75504" y="176418"/>
                        <a:pt x="133584" y="113982"/>
                        <a:pt x="141570" y="36300"/>
                      </a:cubicBezTo>
                      <a:lnTo>
                        <a:pt x="119790" y="36300"/>
                      </a:lnTo>
                      <a:lnTo>
                        <a:pt x="156090" y="0"/>
                      </a:lnTo>
                      <a:lnTo>
                        <a:pt x="192390" y="36300"/>
                      </a:lnTo>
                      <a:lnTo>
                        <a:pt x="169158" y="36300"/>
                      </a:lnTo>
                      <a:cubicBezTo>
                        <a:pt x="161172" y="127050"/>
                        <a:pt x="93654" y="200376"/>
                        <a:pt x="5808" y="217074"/>
                      </a:cubicBezTo>
                    </a:path>
                  </a:pathLst>
                </a:custGeom>
                <a:grpFill/>
                <a:ln w="10824" cap="rnd">
                  <a:solidFill>
                    <a:schemeClr val="tx1"/>
                  </a:solidFill>
                  <a:prstDash val="solid"/>
                  <a:round/>
                </a:ln>
              </p:spPr>
              <p:txBody>
                <a:bodyPr rtlCol="0" anchor="ctr"/>
                <a:lstStyle/>
                <a:p>
                  <a:endParaRPr lang="en-US" i="1"/>
                </a:p>
              </p:txBody>
            </p:sp>
            <p:sp>
              <p:nvSpPr>
                <p:cNvPr id="89" name="Freeform: Shape 88">
                  <a:extLst>
                    <a:ext uri="{FF2B5EF4-FFF2-40B4-BE49-F238E27FC236}">
                      <a16:creationId xmlns:a16="http://schemas.microsoft.com/office/drawing/2014/main" id="{9512717A-D44F-3D7F-CBC9-F87D2B89FB12}"/>
                    </a:ext>
                  </a:extLst>
                </p:cNvPr>
                <p:cNvSpPr/>
                <p:nvPr/>
              </p:nvSpPr>
              <p:spPr>
                <a:xfrm>
                  <a:off x="8433702" y="1635074"/>
                  <a:ext cx="192390" cy="217074"/>
                </a:xfrm>
                <a:custGeom>
                  <a:avLst/>
                  <a:gdLst>
                    <a:gd name="connsiteX0" fmla="*/ 192390 w 192390"/>
                    <a:gd name="connsiteY0" fmla="*/ 26862 h 217074"/>
                    <a:gd name="connsiteX1" fmla="*/ 50820 w 192390"/>
                    <a:gd name="connsiteY1" fmla="*/ 180774 h 217074"/>
                    <a:gd name="connsiteX2" fmla="*/ 72600 w 192390"/>
                    <a:gd name="connsiteY2" fmla="*/ 180774 h 217074"/>
                    <a:gd name="connsiteX3" fmla="*/ 36300 w 192390"/>
                    <a:gd name="connsiteY3" fmla="*/ 217074 h 217074"/>
                    <a:gd name="connsiteX4" fmla="*/ 0 w 192390"/>
                    <a:gd name="connsiteY4" fmla="*/ 180774 h 217074"/>
                    <a:gd name="connsiteX5" fmla="*/ 23232 w 192390"/>
                    <a:gd name="connsiteY5" fmla="*/ 180774 h 217074"/>
                    <a:gd name="connsiteX6" fmla="*/ 185856 w 192390"/>
                    <a:gd name="connsiteY6" fmla="*/ 0 h 2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90" h="217074">
                      <a:moveTo>
                        <a:pt x="192390" y="26862"/>
                      </a:moveTo>
                      <a:cubicBezTo>
                        <a:pt x="116886" y="40656"/>
                        <a:pt x="58806" y="103092"/>
                        <a:pt x="50820" y="180774"/>
                      </a:cubicBezTo>
                      <a:lnTo>
                        <a:pt x="72600" y="180774"/>
                      </a:lnTo>
                      <a:lnTo>
                        <a:pt x="36300" y="217074"/>
                      </a:lnTo>
                      <a:lnTo>
                        <a:pt x="0" y="180774"/>
                      </a:lnTo>
                      <a:lnTo>
                        <a:pt x="23232" y="180774"/>
                      </a:lnTo>
                      <a:cubicBezTo>
                        <a:pt x="31218" y="90750"/>
                        <a:pt x="98736" y="16698"/>
                        <a:pt x="185856" y="0"/>
                      </a:cubicBezTo>
                    </a:path>
                  </a:pathLst>
                </a:custGeom>
                <a:grpFill/>
                <a:ln w="10824" cap="rnd">
                  <a:solidFill>
                    <a:schemeClr val="tx1"/>
                  </a:solidFill>
                  <a:prstDash val="solid"/>
                  <a:round/>
                </a:ln>
              </p:spPr>
              <p:txBody>
                <a:bodyPr rtlCol="0" anchor="ctr"/>
                <a:lstStyle/>
                <a:p>
                  <a:endParaRPr lang="en-US" i="1"/>
                </a:p>
              </p:txBody>
            </p:sp>
            <p:sp>
              <p:nvSpPr>
                <p:cNvPr id="90" name="Freeform: Shape 89">
                  <a:extLst>
                    <a:ext uri="{FF2B5EF4-FFF2-40B4-BE49-F238E27FC236}">
                      <a16:creationId xmlns:a16="http://schemas.microsoft.com/office/drawing/2014/main" id="{DDD1FE1A-F785-EB61-2F45-5CCA27044A1D}"/>
                    </a:ext>
                  </a:extLst>
                </p:cNvPr>
                <p:cNvSpPr/>
                <p:nvPr/>
              </p:nvSpPr>
              <p:spPr>
                <a:xfrm>
                  <a:off x="8459837" y="1865943"/>
                  <a:ext cx="217074" cy="193115"/>
                </a:xfrm>
                <a:custGeom>
                  <a:avLst/>
                  <a:gdLst>
                    <a:gd name="connsiteX0" fmla="*/ 26862 w 217074"/>
                    <a:gd name="connsiteY0" fmla="*/ 0 h 193115"/>
                    <a:gd name="connsiteX1" fmla="*/ 180774 w 217074"/>
                    <a:gd name="connsiteY1" fmla="*/ 142296 h 193115"/>
                    <a:gd name="connsiteX2" fmla="*/ 180774 w 217074"/>
                    <a:gd name="connsiteY2" fmla="*/ 120516 h 193115"/>
                    <a:gd name="connsiteX3" fmla="*/ 217074 w 217074"/>
                    <a:gd name="connsiteY3" fmla="*/ 156816 h 193115"/>
                    <a:gd name="connsiteX4" fmla="*/ 180774 w 217074"/>
                    <a:gd name="connsiteY4" fmla="*/ 193116 h 193115"/>
                    <a:gd name="connsiteX5" fmla="*/ 180774 w 217074"/>
                    <a:gd name="connsiteY5" fmla="*/ 169884 h 193115"/>
                    <a:gd name="connsiteX6" fmla="*/ 0 w 217074"/>
                    <a:gd name="connsiteY6" fmla="*/ 6534 h 19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74" h="193115">
                      <a:moveTo>
                        <a:pt x="26862" y="0"/>
                      </a:moveTo>
                      <a:cubicBezTo>
                        <a:pt x="40656" y="75504"/>
                        <a:pt x="103092" y="134310"/>
                        <a:pt x="180774" y="142296"/>
                      </a:cubicBezTo>
                      <a:lnTo>
                        <a:pt x="180774" y="120516"/>
                      </a:lnTo>
                      <a:lnTo>
                        <a:pt x="217074" y="156816"/>
                      </a:lnTo>
                      <a:lnTo>
                        <a:pt x="180774" y="193116"/>
                      </a:lnTo>
                      <a:lnTo>
                        <a:pt x="180774" y="169884"/>
                      </a:lnTo>
                      <a:cubicBezTo>
                        <a:pt x="90024" y="161898"/>
                        <a:pt x="16698" y="94380"/>
                        <a:pt x="0" y="6534"/>
                      </a:cubicBezTo>
                    </a:path>
                  </a:pathLst>
                </a:custGeom>
                <a:grpFill/>
                <a:ln w="10824" cap="rnd">
                  <a:solidFill>
                    <a:schemeClr val="tx1"/>
                  </a:solidFill>
                  <a:prstDash val="solid"/>
                  <a:round/>
                </a:ln>
              </p:spPr>
              <p:txBody>
                <a:bodyPr rtlCol="0" anchor="ctr"/>
                <a:lstStyle/>
                <a:p>
                  <a:endParaRPr lang="en-US" i="1"/>
                </a:p>
              </p:txBody>
            </p:sp>
            <p:sp>
              <p:nvSpPr>
                <p:cNvPr id="91" name="Freeform: Shape 90">
                  <a:extLst>
                    <a:ext uri="{FF2B5EF4-FFF2-40B4-BE49-F238E27FC236}">
                      <a16:creationId xmlns:a16="http://schemas.microsoft.com/office/drawing/2014/main" id="{B0F72F77-D991-6E76-AE40-C91537F5F084}"/>
                    </a:ext>
                  </a:extLst>
                </p:cNvPr>
                <p:cNvSpPr/>
                <p:nvPr/>
              </p:nvSpPr>
              <p:spPr>
                <a:xfrm>
                  <a:off x="8640612" y="1608939"/>
                  <a:ext cx="217074" cy="192390"/>
                </a:xfrm>
                <a:custGeom>
                  <a:avLst/>
                  <a:gdLst>
                    <a:gd name="connsiteX0" fmla="*/ 190212 w 217074"/>
                    <a:gd name="connsiteY0" fmla="*/ 192390 h 192390"/>
                    <a:gd name="connsiteX1" fmla="*/ 36300 w 217074"/>
                    <a:gd name="connsiteY1" fmla="*/ 50820 h 192390"/>
                    <a:gd name="connsiteX2" fmla="*/ 36300 w 217074"/>
                    <a:gd name="connsiteY2" fmla="*/ 72600 h 192390"/>
                    <a:gd name="connsiteX3" fmla="*/ 0 w 217074"/>
                    <a:gd name="connsiteY3" fmla="*/ 36300 h 192390"/>
                    <a:gd name="connsiteX4" fmla="*/ 36300 w 217074"/>
                    <a:gd name="connsiteY4" fmla="*/ 0 h 192390"/>
                    <a:gd name="connsiteX5" fmla="*/ 36300 w 217074"/>
                    <a:gd name="connsiteY5" fmla="*/ 23232 h 192390"/>
                    <a:gd name="connsiteX6" fmla="*/ 217074 w 217074"/>
                    <a:gd name="connsiteY6" fmla="*/ 186582 h 19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74" h="192390">
                      <a:moveTo>
                        <a:pt x="190212" y="192390"/>
                      </a:moveTo>
                      <a:cubicBezTo>
                        <a:pt x="176418" y="116886"/>
                        <a:pt x="113982" y="58806"/>
                        <a:pt x="36300" y="50820"/>
                      </a:cubicBezTo>
                      <a:lnTo>
                        <a:pt x="36300" y="72600"/>
                      </a:lnTo>
                      <a:lnTo>
                        <a:pt x="0" y="36300"/>
                      </a:lnTo>
                      <a:lnTo>
                        <a:pt x="36300" y="0"/>
                      </a:lnTo>
                      <a:lnTo>
                        <a:pt x="36300" y="23232"/>
                      </a:lnTo>
                      <a:cubicBezTo>
                        <a:pt x="127050" y="31218"/>
                        <a:pt x="200376" y="98736"/>
                        <a:pt x="217074" y="186582"/>
                      </a:cubicBezTo>
                    </a:path>
                  </a:pathLst>
                </a:custGeom>
                <a:grpFill/>
                <a:ln w="10824" cap="rnd">
                  <a:solidFill>
                    <a:schemeClr val="tx1"/>
                  </a:solidFill>
                  <a:prstDash val="solid"/>
                  <a:round/>
                </a:ln>
              </p:spPr>
              <p:txBody>
                <a:bodyPr rtlCol="0" anchor="ctr"/>
                <a:lstStyle/>
                <a:p>
                  <a:endParaRPr lang="en-US" i="1"/>
                </a:p>
              </p:txBody>
            </p:sp>
          </p:grpSp>
          <p:grpSp>
            <p:nvGrpSpPr>
              <p:cNvPr id="92" name="Graphic 35">
                <a:extLst>
                  <a:ext uri="{FF2B5EF4-FFF2-40B4-BE49-F238E27FC236}">
                    <a16:creationId xmlns:a16="http://schemas.microsoft.com/office/drawing/2014/main" id="{8F3BBCD6-3355-3D37-F709-391DE2BB26F1}"/>
                  </a:ext>
                </a:extLst>
              </p:cNvPr>
              <p:cNvGrpSpPr/>
              <p:nvPr/>
            </p:nvGrpSpPr>
            <p:grpSpPr>
              <a:xfrm>
                <a:off x="8568738" y="1751961"/>
                <a:ext cx="185129" cy="142295"/>
                <a:chOff x="8568738" y="1751961"/>
                <a:chExt cx="185129" cy="142295"/>
              </a:xfrm>
              <a:grpFill/>
            </p:grpSpPr>
            <p:grpSp>
              <p:nvGrpSpPr>
                <p:cNvPr id="93" name="Graphic 35">
                  <a:extLst>
                    <a:ext uri="{FF2B5EF4-FFF2-40B4-BE49-F238E27FC236}">
                      <a16:creationId xmlns:a16="http://schemas.microsoft.com/office/drawing/2014/main" id="{5D6051AD-ECB4-087B-3F38-586D4ECF5B68}"/>
                    </a:ext>
                  </a:extLst>
                </p:cNvPr>
                <p:cNvGrpSpPr/>
                <p:nvPr/>
              </p:nvGrpSpPr>
              <p:grpSpPr>
                <a:xfrm>
                  <a:off x="8581805" y="1815122"/>
                  <a:ext cx="155363" cy="79133"/>
                  <a:chOff x="8581805" y="1815122"/>
                  <a:chExt cx="155363" cy="79133"/>
                </a:xfrm>
                <a:grpFill/>
              </p:grpSpPr>
              <p:grpSp>
                <p:nvGrpSpPr>
                  <p:cNvPr id="94" name="Graphic 35">
                    <a:extLst>
                      <a:ext uri="{FF2B5EF4-FFF2-40B4-BE49-F238E27FC236}">
                        <a16:creationId xmlns:a16="http://schemas.microsoft.com/office/drawing/2014/main" id="{2CF99A19-7514-3E0C-546D-E4CCCC8D9956}"/>
                      </a:ext>
                    </a:extLst>
                  </p:cNvPr>
                  <p:cNvGrpSpPr/>
                  <p:nvPr/>
                </p:nvGrpSpPr>
                <p:grpSpPr>
                  <a:xfrm>
                    <a:off x="8581805" y="1815122"/>
                    <a:ext cx="155363" cy="79133"/>
                    <a:chOff x="8581805" y="1815122"/>
                    <a:chExt cx="155363" cy="79133"/>
                  </a:xfrm>
                  <a:grpFill/>
                </p:grpSpPr>
                <p:sp>
                  <p:nvSpPr>
                    <p:cNvPr id="95" name="Freeform: Shape 94">
                      <a:extLst>
                        <a:ext uri="{FF2B5EF4-FFF2-40B4-BE49-F238E27FC236}">
                          <a16:creationId xmlns:a16="http://schemas.microsoft.com/office/drawing/2014/main" id="{4D1635C7-10BA-833D-2361-3FE713E44A90}"/>
                        </a:ext>
                      </a:extLst>
                    </p:cNvPr>
                    <p:cNvSpPr/>
                    <p:nvPr/>
                  </p:nvSpPr>
                  <p:spPr>
                    <a:xfrm>
                      <a:off x="8581805" y="1815122"/>
                      <a:ext cx="155363" cy="79133"/>
                    </a:xfrm>
                    <a:custGeom>
                      <a:avLst/>
                      <a:gdLst>
                        <a:gd name="connsiteX0" fmla="*/ 129228 w 155363"/>
                        <a:gd name="connsiteY0" fmla="*/ 79134 h 79133"/>
                        <a:gd name="connsiteX1" fmla="*/ 26136 w 155363"/>
                        <a:gd name="connsiteY1" fmla="*/ 79134 h 79133"/>
                        <a:gd name="connsiteX2" fmla="*/ 13794 w 155363"/>
                        <a:gd name="connsiteY2" fmla="*/ 68970 h 79133"/>
                        <a:gd name="connsiteX3" fmla="*/ 0 w 155363"/>
                        <a:gd name="connsiteY3" fmla="*/ 0 h 79133"/>
                        <a:gd name="connsiteX4" fmla="*/ 155364 w 155363"/>
                        <a:gd name="connsiteY4" fmla="*/ 0 h 79133"/>
                        <a:gd name="connsiteX5" fmla="*/ 142296 w 155363"/>
                        <a:gd name="connsiteY5" fmla="*/ 68970 h 79133"/>
                        <a:gd name="connsiteX6" fmla="*/ 129228 w 155363"/>
                        <a:gd name="connsiteY6" fmla="*/ 79134 h 7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63" h="79133">
                          <a:moveTo>
                            <a:pt x="129228" y="79134"/>
                          </a:moveTo>
                          <a:lnTo>
                            <a:pt x="26136" y="79134"/>
                          </a:lnTo>
                          <a:cubicBezTo>
                            <a:pt x="19602" y="79134"/>
                            <a:pt x="14520" y="74778"/>
                            <a:pt x="13794" y="68970"/>
                          </a:cubicBezTo>
                          <a:lnTo>
                            <a:pt x="0" y="0"/>
                          </a:lnTo>
                          <a:lnTo>
                            <a:pt x="155364" y="0"/>
                          </a:lnTo>
                          <a:lnTo>
                            <a:pt x="142296" y="68970"/>
                          </a:lnTo>
                          <a:cubicBezTo>
                            <a:pt x="140844" y="74778"/>
                            <a:pt x="135762" y="79134"/>
                            <a:pt x="129228" y="79134"/>
                          </a:cubicBezTo>
                          <a:close/>
                        </a:path>
                      </a:pathLst>
                    </a:custGeom>
                    <a:grpFill/>
                    <a:ln w="10824" cap="rnd">
                      <a:solidFill>
                        <a:schemeClr val="tx1"/>
                      </a:solidFill>
                      <a:prstDash val="solid"/>
                      <a:round/>
                    </a:ln>
                  </p:spPr>
                  <p:txBody>
                    <a:bodyPr rtlCol="0" anchor="ctr"/>
                    <a:lstStyle/>
                    <a:p>
                      <a:endParaRPr lang="en-US" i="1"/>
                    </a:p>
                  </p:txBody>
                </p:sp>
                <p:grpSp>
                  <p:nvGrpSpPr>
                    <p:cNvPr id="96" name="Graphic 35">
                      <a:extLst>
                        <a:ext uri="{FF2B5EF4-FFF2-40B4-BE49-F238E27FC236}">
                          <a16:creationId xmlns:a16="http://schemas.microsoft.com/office/drawing/2014/main" id="{F7C71BE0-F7F8-D9E1-7D0F-8D3C9CB0C432}"/>
                        </a:ext>
                      </a:extLst>
                    </p:cNvPr>
                    <p:cNvGrpSpPr/>
                    <p:nvPr/>
                  </p:nvGrpSpPr>
                  <p:grpSpPr>
                    <a:xfrm>
                      <a:off x="8611572" y="1815122"/>
                      <a:ext cx="95832" cy="79133"/>
                      <a:chOff x="8611572" y="1815122"/>
                      <a:chExt cx="95832" cy="79133"/>
                    </a:xfrm>
                    <a:grpFill/>
                  </p:grpSpPr>
                  <p:sp>
                    <p:nvSpPr>
                      <p:cNvPr id="97" name="Freeform: Shape 96">
                        <a:extLst>
                          <a:ext uri="{FF2B5EF4-FFF2-40B4-BE49-F238E27FC236}">
                            <a16:creationId xmlns:a16="http://schemas.microsoft.com/office/drawing/2014/main" id="{5C6D7879-0EAF-4EC5-A7C3-74D7576B1FC7}"/>
                          </a:ext>
                        </a:extLst>
                      </p:cNvPr>
                      <p:cNvSpPr/>
                      <p:nvPr/>
                    </p:nvSpPr>
                    <p:spPr>
                      <a:xfrm>
                        <a:off x="8611572" y="1815122"/>
                        <a:ext cx="9437" cy="79133"/>
                      </a:xfrm>
                      <a:custGeom>
                        <a:avLst/>
                        <a:gdLst>
                          <a:gd name="connsiteX0" fmla="*/ 0 w 9437"/>
                          <a:gd name="connsiteY0" fmla="*/ 0 h 79133"/>
                          <a:gd name="connsiteX1" fmla="*/ 9438 w 9437"/>
                          <a:gd name="connsiteY1" fmla="*/ 79134 h 79133"/>
                        </a:gdLst>
                        <a:ahLst/>
                        <a:cxnLst>
                          <a:cxn ang="0">
                            <a:pos x="connsiteX0" y="connsiteY0"/>
                          </a:cxn>
                          <a:cxn ang="0">
                            <a:pos x="connsiteX1" y="connsiteY1"/>
                          </a:cxn>
                        </a:cxnLst>
                        <a:rect l="l" t="t" r="r" b="b"/>
                        <a:pathLst>
                          <a:path w="9437" h="79133">
                            <a:moveTo>
                              <a:pt x="0" y="0"/>
                            </a:moveTo>
                            <a:lnTo>
                              <a:pt x="9438" y="79134"/>
                            </a:lnTo>
                          </a:path>
                        </a:pathLst>
                      </a:custGeom>
                      <a:grpFill/>
                      <a:ln w="10824" cap="rnd">
                        <a:solidFill>
                          <a:schemeClr val="tx1"/>
                        </a:solidFill>
                        <a:prstDash val="solid"/>
                        <a:round/>
                      </a:ln>
                    </p:spPr>
                    <p:txBody>
                      <a:bodyPr rtlCol="0" anchor="ctr"/>
                      <a:lstStyle/>
                      <a:p>
                        <a:endParaRPr lang="en-US" i="1"/>
                      </a:p>
                    </p:txBody>
                  </p:sp>
                  <p:sp>
                    <p:nvSpPr>
                      <p:cNvPr id="98" name="Freeform: Shape 97">
                        <a:extLst>
                          <a:ext uri="{FF2B5EF4-FFF2-40B4-BE49-F238E27FC236}">
                            <a16:creationId xmlns:a16="http://schemas.microsoft.com/office/drawing/2014/main" id="{86254648-434E-6560-374A-7725733172A6}"/>
                          </a:ext>
                        </a:extLst>
                      </p:cNvPr>
                      <p:cNvSpPr/>
                      <p:nvPr/>
                    </p:nvSpPr>
                    <p:spPr>
                      <a:xfrm>
                        <a:off x="8643515" y="1815122"/>
                        <a:ext cx="3630" cy="79133"/>
                      </a:xfrm>
                      <a:custGeom>
                        <a:avLst/>
                        <a:gdLst>
                          <a:gd name="connsiteX0" fmla="*/ 0 w 3630"/>
                          <a:gd name="connsiteY0" fmla="*/ 0 h 79133"/>
                          <a:gd name="connsiteX1" fmla="*/ 3630 w 3630"/>
                          <a:gd name="connsiteY1" fmla="*/ 79134 h 79133"/>
                        </a:gdLst>
                        <a:ahLst/>
                        <a:cxnLst>
                          <a:cxn ang="0">
                            <a:pos x="connsiteX0" y="connsiteY0"/>
                          </a:cxn>
                          <a:cxn ang="0">
                            <a:pos x="connsiteX1" y="connsiteY1"/>
                          </a:cxn>
                        </a:cxnLst>
                        <a:rect l="l" t="t" r="r" b="b"/>
                        <a:pathLst>
                          <a:path w="3630" h="79133">
                            <a:moveTo>
                              <a:pt x="0" y="0"/>
                            </a:moveTo>
                            <a:lnTo>
                              <a:pt x="3630" y="79134"/>
                            </a:lnTo>
                          </a:path>
                        </a:pathLst>
                      </a:custGeom>
                      <a:grpFill/>
                      <a:ln w="10824" cap="rnd">
                        <a:solidFill>
                          <a:schemeClr val="tx1"/>
                        </a:solidFill>
                        <a:prstDash val="solid"/>
                        <a:round/>
                      </a:ln>
                    </p:spPr>
                    <p:txBody>
                      <a:bodyPr rtlCol="0" anchor="ctr"/>
                      <a:lstStyle/>
                      <a:p>
                        <a:endParaRPr lang="en-US" i="1"/>
                      </a:p>
                    </p:txBody>
                  </p:sp>
                  <p:sp>
                    <p:nvSpPr>
                      <p:cNvPr id="99" name="Freeform: Shape 98">
                        <a:extLst>
                          <a:ext uri="{FF2B5EF4-FFF2-40B4-BE49-F238E27FC236}">
                            <a16:creationId xmlns:a16="http://schemas.microsoft.com/office/drawing/2014/main" id="{8063BBC2-BE4D-FAF5-2893-D1DC9F1A47B7}"/>
                          </a:ext>
                        </a:extLst>
                      </p:cNvPr>
                      <p:cNvSpPr/>
                      <p:nvPr/>
                    </p:nvSpPr>
                    <p:spPr>
                      <a:xfrm>
                        <a:off x="8672556" y="1815122"/>
                        <a:ext cx="2903" cy="79133"/>
                      </a:xfrm>
                      <a:custGeom>
                        <a:avLst/>
                        <a:gdLst>
                          <a:gd name="connsiteX0" fmla="*/ 2904 w 2903"/>
                          <a:gd name="connsiteY0" fmla="*/ 0 h 79133"/>
                          <a:gd name="connsiteX1" fmla="*/ 0 w 2903"/>
                          <a:gd name="connsiteY1" fmla="*/ 79134 h 79133"/>
                        </a:gdLst>
                        <a:ahLst/>
                        <a:cxnLst>
                          <a:cxn ang="0">
                            <a:pos x="connsiteX0" y="connsiteY0"/>
                          </a:cxn>
                          <a:cxn ang="0">
                            <a:pos x="connsiteX1" y="connsiteY1"/>
                          </a:cxn>
                        </a:cxnLst>
                        <a:rect l="l" t="t" r="r" b="b"/>
                        <a:pathLst>
                          <a:path w="2903" h="79133">
                            <a:moveTo>
                              <a:pt x="2904" y="0"/>
                            </a:moveTo>
                            <a:lnTo>
                              <a:pt x="0" y="79134"/>
                            </a:lnTo>
                          </a:path>
                        </a:pathLst>
                      </a:custGeom>
                      <a:grpFill/>
                      <a:ln w="10824" cap="rnd">
                        <a:solidFill>
                          <a:schemeClr val="tx1"/>
                        </a:solidFill>
                        <a:prstDash val="solid"/>
                        <a:round/>
                      </a:ln>
                    </p:spPr>
                    <p:txBody>
                      <a:bodyPr rtlCol="0" anchor="ctr"/>
                      <a:lstStyle/>
                      <a:p>
                        <a:endParaRPr lang="en-US" i="1"/>
                      </a:p>
                    </p:txBody>
                  </p:sp>
                  <p:sp>
                    <p:nvSpPr>
                      <p:cNvPr id="100" name="Freeform: Shape 99">
                        <a:extLst>
                          <a:ext uri="{FF2B5EF4-FFF2-40B4-BE49-F238E27FC236}">
                            <a16:creationId xmlns:a16="http://schemas.microsoft.com/office/drawing/2014/main" id="{620C05ED-0863-F4C9-7933-57DAF3E58632}"/>
                          </a:ext>
                        </a:extLst>
                      </p:cNvPr>
                      <p:cNvSpPr/>
                      <p:nvPr/>
                    </p:nvSpPr>
                    <p:spPr>
                      <a:xfrm>
                        <a:off x="8697966" y="1815122"/>
                        <a:ext cx="9437" cy="79133"/>
                      </a:xfrm>
                      <a:custGeom>
                        <a:avLst/>
                        <a:gdLst>
                          <a:gd name="connsiteX0" fmla="*/ 9438 w 9437"/>
                          <a:gd name="connsiteY0" fmla="*/ 0 h 79133"/>
                          <a:gd name="connsiteX1" fmla="*/ 0 w 9437"/>
                          <a:gd name="connsiteY1" fmla="*/ 79134 h 79133"/>
                        </a:gdLst>
                        <a:ahLst/>
                        <a:cxnLst>
                          <a:cxn ang="0">
                            <a:pos x="connsiteX0" y="connsiteY0"/>
                          </a:cxn>
                          <a:cxn ang="0">
                            <a:pos x="connsiteX1" y="connsiteY1"/>
                          </a:cxn>
                        </a:cxnLst>
                        <a:rect l="l" t="t" r="r" b="b"/>
                        <a:pathLst>
                          <a:path w="9437" h="79133">
                            <a:moveTo>
                              <a:pt x="9438" y="0"/>
                            </a:moveTo>
                            <a:lnTo>
                              <a:pt x="0" y="79134"/>
                            </a:lnTo>
                          </a:path>
                        </a:pathLst>
                      </a:custGeom>
                      <a:grpFill/>
                      <a:ln w="10824" cap="rnd">
                        <a:solidFill>
                          <a:schemeClr val="tx1"/>
                        </a:solidFill>
                        <a:prstDash val="solid"/>
                        <a:round/>
                      </a:ln>
                    </p:spPr>
                    <p:txBody>
                      <a:bodyPr rtlCol="0" anchor="ctr"/>
                      <a:lstStyle/>
                      <a:p>
                        <a:endParaRPr lang="en-US" i="1"/>
                      </a:p>
                    </p:txBody>
                  </p:sp>
                </p:grpSp>
              </p:grpSp>
              <p:grpSp>
                <p:nvGrpSpPr>
                  <p:cNvPr id="101" name="Graphic 35">
                    <a:extLst>
                      <a:ext uri="{FF2B5EF4-FFF2-40B4-BE49-F238E27FC236}">
                        <a16:creationId xmlns:a16="http://schemas.microsoft.com/office/drawing/2014/main" id="{E226D243-15F6-38AC-83D5-694EAEE1A567}"/>
                      </a:ext>
                    </a:extLst>
                  </p:cNvPr>
                  <p:cNvGrpSpPr/>
                  <p:nvPr/>
                </p:nvGrpSpPr>
                <p:grpSpPr>
                  <a:xfrm>
                    <a:off x="8587614" y="1844163"/>
                    <a:ext cx="143747" cy="28313"/>
                    <a:chOff x="8587614" y="1844163"/>
                    <a:chExt cx="143747" cy="28313"/>
                  </a:xfrm>
                  <a:grpFill/>
                </p:grpSpPr>
                <p:sp>
                  <p:nvSpPr>
                    <p:cNvPr id="102" name="Freeform: Shape 101">
                      <a:extLst>
                        <a:ext uri="{FF2B5EF4-FFF2-40B4-BE49-F238E27FC236}">
                          <a16:creationId xmlns:a16="http://schemas.microsoft.com/office/drawing/2014/main" id="{1D2A1194-6A62-4EF7-5C7C-B66E49430466}"/>
                        </a:ext>
                      </a:extLst>
                    </p:cNvPr>
                    <p:cNvSpPr/>
                    <p:nvPr/>
                  </p:nvSpPr>
                  <p:spPr>
                    <a:xfrm>
                      <a:off x="8587614" y="1844163"/>
                      <a:ext cx="143747" cy="7260"/>
                    </a:xfrm>
                    <a:custGeom>
                      <a:avLst/>
                      <a:gdLst>
                        <a:gd name="connsiteX0" fmla="*/ 0 w 143747"/>
                        <a:gd name="connsiteY0" fmla="*/ 0 h 7260"/>
                        <a:gd name="connsiteX1" fmla="*/ 143748 w 143747"/>
                        <a:gd name="connsiteY1" fmla="*/ 0 h 7260"/>
                      </a:gdLst>
                      <a:ahLst/>
                      <a:cxnLst>
                        <a:cxn ang="0">
                          <a:pos x="connsiteX0" y="connsiteY0"/>
                        </a:cxn>
                        <a:cxn ang="0">
                          <a:pos x="connsiteX1" y="connsiteY1"/>
                        </a:cxn>
                      </a:cxnLst>
                      <a:rect l="l" t="t" r="r" b="b"/>
                      <a:pathLst>
                        <a:path w="143747" h="7260">
                          <a:moveTo>
                            <a:pt x="0" y="0"/>
                          </a:moveTo>
                          <a:lnTo>
                            <a:pt x="143748" y="0"/>
                          </a:lnTo>
                        </a:path>
                      </a:pathLst>
                    </a:custGeom>
                    <a:grpFill/>
                    <a:ln w="10824" cap="rnd">
                      <a:solidFill>
                        <a:schemeClr val="tx1"/>
                      </a:solidFill>
                      <a:prstDash val="solid"/>
                      <a:round/>
                    </a:ln>
                  </p:spPr>
                  <p:txBody>
                    <a:bodyPr rtlCol="0" anchor="ctr"/>
                    <a:lstStyle/>
                    <a:p>
                      <a:endParaRPr lang="en-US" i="1"/>
                    </a:p>
                  </p:txBody>
                </p:sp>
                <p:sp>
                  <p:nvSpPr>
                    <p:cNvPr id="103" name="Freeform: Shape 102">
                      <a:extLst>
                        <a:ext uri="{FF2B5EF4-FFF2-40B4-BE49-F238E27FC236}">
                          <a16:creationId xmlns:a16="http://schemas.microsoft.com/office/drawing/2014/main" id="{87CCA58D-0A8C-EDB0-09E8-1E0AB0A056F5}"/>
                        </a:ext>
                      </a:extLst>
                    </p:cNvPr>
                    <p:cNvSpPr/>
                    <p:nvPr/>
                  </p:nvSpPr>
                  <p:spPr>
                    <a:xfrm>
                      <a:off x="8593422" y="1872476"/>
                      <a:ext cx="132857" cy="7260"/>
                    </a:xfrm>
                    <a:custGeom>
                      <a:avLst/>
                      <a:gdLst>
                        <a:gd name="connsiteX0" fmla="*/ 0 w 132857"/>
                        <a:gd name="connsiteY0" fmla="*/ 0 h 7260"/>
                        <a:gd name="connsiteX1" fmla="*/ 132858 w 132857"/>
                        <a:gd name="connsiteY1" fmla="*/ 0 h 7260"/>
                      </a:gdLst>
                      <a:ahLst/>
                      <a:cxnLst>
                        <a:cxn ang="0">
                          <a:pos x="connsiteX0" y="connsiteY0"/>
                        </a:cxn>
                        <a:cxn ang="0">
                          <a:pos x="connsiteX1" y="connsiteY1"/>
                        </a:cxn>
                      </a:cxnLst>
                      <a:rect l="l" t="t" r="r" b="b"/>
                      <a:pathLst>
                        <a:path w="132857" h="7260">
                          <a:moveTo>
                            <a:pt x="0" y="0"/>
                          </a:moveTo>
                          <a:lnTo>
                            <a:pt x="132858" y="0"/>
                          </a:lnTo>
                        </a:path>
                      </a:pathLst>
                    </a:custGeom>
                    <a:grpFill/>
                    <a:ln w="10824" cap="rnd">
                      <a:solidFill>
                        <a:schemeClr val="tx1"/>
                      </a:solidFill>
                      <a:prstDash val="solid"/>
                      <a:round/>
                    </a:ln>
                  </p:spPr>
                  <p:txBody>
                    <a:bodyPr rtlCol="0" anchor="ctr"/>
                    <a:lstStyle/>
                    <a:p>
                      <a:endParaRPr lang="en-US" i="1"/>
                    </a:p>
                  </p:txBody>
                </p:sp>
              </p:grpSp>
            </p:grpSp>
            <p:sp>
              <p:nvSpPr>
                <p:cNvPr id="104" name="Freeform: Shape 103">
                  <a:extLst>
                    <a:ext uri="{FF2B5EF4-FFF2-40B4-BE49-F238E27FC236}">
                      <a16:creationId xmlns:a16="http://schemas.microsoft.com/office/drawing/2014/main" id="{563E8323-EB4A-FFED-D103-C3B6AAE03A39}"/>
                    </a:ext>
                  </a:extLst>
                </p:cNvPr>
                <p:cNvSpPr/>
                <p:nvPr/>
              </p:nvSpPr>
              <p:spPr>
                <a:xfrm>
                  <a:off x="8568738" y="1788261"/>
                  <a:ext cx="185129" cy="26135"/>
                </a:xfrm>
                <a:custGeom>
                  <a:avLst/>
                  <a:gdLst>
                    <a:gd name="connsiteX0" fmla="*/ 179322 w 185129"/>
                    <a:gd name="connsiteY0" fmla="*/ 0 h 26135"/>
                    <a:gd name="connsiteX1" fmla="*/ 5808 w 185129"/>
                    <a:gd name="connsiteY1" fmla="*/ 0 h 26135"/>
                    <a:gd name="connsiteX2" fmla="*/ 0 w 185129"/>
                    <a:gd name="connsiteY2" fmla="*/ 5808 h 26135"/>
                    <a:gd name="connsiteX3" fmla="*/ 0 w 185129"/>
                    <a:gd name="connsiteY3" fmla="*/ 20328 h 26135"/>
                    <a:gd name="connsiteX4" fmla="*/ 5808 w 185129"/>
                    <a:gd name="connsiteY4" fmla="*/ 26136 h 26135"/>
                    <a:gd name="connsiteX5" fmla="*/ 179322 w 185129"/>
                    <a:gd name="connsiteY5" fmla="*/ 26136 h 26135"/>
                    <a:gd name="connsiteX6" fmla="*/ 185130 w 185129"/>
                    <a:gd name="connsiteY6" fmla="*/ 20328 h 26135"/>
                    <a:gd name="connsiteX7" fmla="*/ 185130 w 185129"/>
                    <a:gd name="connsiteY7" fmla="*/ 5808 h 26135"/>
                    <a:gd name="connsiteX8" fmla="*/ 179322 w 185129"/>
                    <a:gd name="connsiteY8" fmla="*/ 0 h 2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29" h="26135">
                      <a:moveTo>
                        <a:pt x="179322" y="0"/>
                      </a:moveTo>
                      <a:lnTo>
                        <a:pt x="5808" y="0"/>
                      </a:lnTo>
                      <a:cubicBezTo>
                        <a:pt x="2178" y="0"/>
                        <a:pt x="0" y="2904"/>
                        <a:pt x="0" y="5808"/>
                      </a:cubicBezTo>
                      <a:lnTo>
                        <a:pt x="0" y="20328"/>
                      </a:lnTo>
                      <a:cubicBezTo>
                        <a:pt x="0" y="23958"/>
                        <a:pt x="2904" y="26136"/>
                        <a:pt x="5808" y="26136"/>
                      </a:cubicBezTo>
                      <a:lnTo>
                        <a:pt x="179322" y="26136"/>
                      </a:lnTo>
                      <a:cubicBezTo>
                        <a:pt x="182952" y="26136"/>
                        <a:pt x="185130" y="23232"/>
                        <a:pt x="185130" y="20328"/>
                      </a:cubicBezTo>
                      <a:lnTo>
                        <a:pt x="185130" y="5808"/>
                      </a:lnTo>
                      <a:cubicBezTo>
                        <a:pt x="185130" y="2904"/>
                        <a:pt x="182226" y="0"/>
                        <a:pt x="179322" y="0"/>
                      </a:cubicBezTo>
                      <a:close/>
                    </a:path>
                  </a:pathLst>
                </a:custGeom>
                <a:grpFill/>
                <a:ln w="10824" cap="rnd">
                  <a:solidFill>
                    <a:schemeClr val="tx1"/>
                  </a:solidFill>
                  <a:prstDash val="solid"/>
                  <a:round/>
                </a:ln>
              </p:spPr>
              <p:txBody>
                <a:bodyPr rtlCol="0" anchor="ctr"/>
                <a:lstStyle/>
                <a:p>
                  <a:endParaRPr lang="en-US" i="1"/>
                </a:p>
              </p:txBody>
            </p:sp>
            <p:sp>
              <p:nvSpPr>
                <p:cNvPr id="105" name="Freeform: Shape 104">
                  <a:extLst>
                    <a:ext uri="{FF2B5EF4-FFF2-40B4-BE49-F238E27FC236}">
                      <a16:creationId xmlns:a16="http://schemas.microsoft.com/office/drawing/2014/main" id="{9D86C445-3B95-72C7-969C-89560D85A41A}"/>
                    </a:ext>
                  </a:extLst>
                </p:cNvPr>
                <p:cNvSpPr/>
                <p:nvPr/>
              </p:nvSpPr>
              <p:spPr>
                <a:xfrm>
                  <a:off x="8662392" y="1751961"/>
                  <a:ext cx="18875" cy="34121"/>
                </a:xfrm>
                <a:custGeom>
                  <a:avLst/>
                  <a:gdLst>
                    <a:gd name="connsiteX0" fmla="*/ 0 w 18875"/>
                    <a:gd name="connsiteY0" fmla="*/ 34122 h 34121"/>
                    <a:gd name="connsiteX1" fmla="*/ 18876 w 18875"/>
                    <a:gd name="connsiteY1" fmla="*/ 0 h 34121"/>
                  </a:gdLst>
                  <a:ahLst/>
                  <a:cxnLst>
                    <a:cxn ang="0">
                      <a:pos x="connsiteX0" y="connsiteY0"/>
                    </a:cxn>
                    <a:cxn ang="0">
                      <a:pos x="connsiteX1" y="connsiteY1"/>
                    </a:cxn>
                  </a:cxnLst>
                  <a:rect l="l" t="t" r="r" b="b"/>
                  <a:pathLst>
                    <a:path w="18875" h="34121">
                      <a:moveTo>
                        <a:pt x="0" y="34122"/>
                      </a:moveTo>
                      <a:lnTo>
                        <a:pt x="18876" y="0"/>
                      </a:lnTo>
                    </a:path>
                  </a:pathLst>
                </a:custGeom>
                <a:grpFill/>
                <a:ln w="10824" cap="rnd">
                  <a:solidFill>
                    <a:schemeClr val="tx1"/>
                  </a:solidFill>
                  <a:prstDash val="solid"/>
                  <a:round/>
                </a:ln>
              </p:spPr>
              <p:txBody>
                <a:bodyPr rtlCol="0" anchor="ctr"/>
                <a:lstStyle/>
                <a:p>
                  <a:endParaRPr lang="en-US" i="1"/>
                </a:p>
              </p:txBody>
            </p:sp>
          </p:grpSp>
        </p:grpSp>
        <p:cxnSp>
          <p:nvCxnSpPr>
            <p:cNvPr id="20" name="Straight Connector 19">
              <a:extLst>
                <a:ext uri="{FF2B5EF4-FFF2-40B4-BE49-F238E27FC236}">
                  <a16:creationId xmlns:a16="http://schemas.microsoft.com/office/drawing/2014/main" id="{108EE0CE-8F1B-F675-FD3D-6F19756F5069}"/>
                </a:ext>
              </a:extLst>
            </p:cNvPr>
            <p:cNvCxnSpPr>
              <a:cxnSpLocks/>
            </p:cNvCxnSpPr>
            <p:nvPr/>
          </p:nvCxnSpPr>
          <p:spPr>
            <a:xfrm>
              <a:off x="9245221" y="2178417"/>
              <a:ext cx="0" cy="1305993"/>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7ED0109-02C8-2295-B10B-69901C3BEC35}"/>
                </a:ext>
              </a:extLst>
            </p:cNvPr>
            <p:cNvCxnSpPr>
              <a:cxnSpLocks/>
            </p:cNvCxnSpPr>
            <p:nvPr/>
          </p:nvCxnSpPr>
          <p:spPr>
            <a:xfrm>
              <a:off x="9223956" y="3531466"/>
              <a:ext cx="0" cy="2839171"/>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765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881F1AD-A105-1DE4-5ABB-B0B7A55F4B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2" imgH="254" progId="TCLayout.ActiveDocument.1">
                  <p:embed/>
                </p:oleObj>
              </mc:Choice>
              <mc:Fallback>
                <p:oleObj name="think-cell Slide" r:id="rId4" imgW="282" imgH="254" progId="TCLayout.ActiveDocument.1">
                  <p:embed/>
                  <p:pic>
                    <p:nvPicPr>
                      <p:cNvPr id="8" name="think-cell data - do not delete" hidden="1">
                        <a:extLst>
                          <a:ext uri="{FF2B5EF4-FFF2-40B4-BE49-F238E27FC236}">
                            <a16:creationId xmlns:a16="http://schemas.microsoft.com/office/drawing/2014/main" id="{1881F1AD-A105-1DE4-5ABB-B0B7A55F4B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 name="Rectangle 73">
            <a:extLst>
              <a:ext uri="{FF2B5EF4-FFF2-40B4-BE49-F238E27FC236}">
                <a16:creationId xmlns:a16="http://schemas.microsoft.com/office/drawing/2014/main" id="{AEBB6C89-DE81-36B4-4EFE-1A67865D7F60}"/>
              </a:ext>
            </a:extLst>
          </p:cNvPr>
          <p:cNvSpPr/>
          <p:nvPr/>
        </p:nvSpPr>
        <p:spPr>
          <a:xfrm>
            <a:off x="10463925" y="6167120"/>
            <a:ext cx="1672413" cy="690880"/>
          </a:xfrm>
          <a:prstGeom prst="rect">
            <a:avLst/>
          </a:prstGeom>
          <a:solidFill>
            <a:schemeClr val="bg1">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55" name="Rectangle 54">
            <a:extLst>
              <a:ext uri="{FF2B5EF4-FFF2-40B4-BE49-F238E27FC236}">
                <a16:creationId xmlns:a16="http://schemas.microsoft.com/office/drawing/2014/main" id="{7197D540-68E0-618E-16D6-2DA11A0C9D18}"/>
              </a:ext>
            </a:extLst>
          </p:cNvPr>
          <p:cNvSpPr>
            <a:spLocks/>
          </p:cNvSpPr>
          <p:nvPr/>
        </p:nvSpPr>
        <p:spPr>
          <a:xfrm>
            <a:off x="1794617" y="5090783"/>
            <a:ext cx="9084179" cy="1005217"/>
          </a:xfrm>
          <a:prstGeom prst="rect">
            <a:avLst/>
          </a:prstGeom>
          <a:solidFill>
            <a:schemeClr val="bg1">
              <a:lumMod val="95000"/>
            </a:schemeClr>
          </a:solidFill>
          <a:ln w="15875"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Ins="72000" rtlCol="0" anchor="t"/>
          <a:lstStyle/>
          <a:p>
            <a:pPr algn="ctr"/>
            <a:r>
              <a:rPr lang="en-DE" sz="1600" b="1" i="1" dirty="0">
                <a:solidFill>
                  <a:schemeClr val="tx1"/>
                </a:solidFill>
                <a:effectLst/>
                <a:ea typeface="Aptos" panose="020B0004020202020204" pitchFamily="34" charset="0"/>
              </a:rPr>
              <a:t>Pillar 4</a:t>
            </a:r>
          </a:p>
          <a:p>
            <a:pPr algn="ctr">
              <a:spcAft>
                <a:spcPts val="600"/>
              </a:spcAft>
            </a:pPr>
            <a:r>
              <a:rPr lang="en-DE" sz="1600" b="1" i="1" dirty="0">
                <a:solidFill>
                  <a:schemeClr val="tx1"/>
                </a:solidFill>
              </a:rPr>
              <a:t>BETTER TRANSPARENCY</a:t>
            </a:r>
          </a:p>
          <a:p>
            <a:pPr algn="ctr">
              <a:spcAft>
                <a:spcPts val="600"/>
              </a:spcAft>
            </a:pPr>
            <a:r>
              <a:rPr lang="en-DE" sz="1600" i="1" dirty="0">
                <a:solidFill>
                  <a:schemeClr val="tx1"/>
                </a:solidFill>
                <a:ea typeface="Aptos" panose="020B0004020202020204" pitchFamily="34" charset="0"/>
              </a:rPr>
              <a:t>A</a:t>
            </a:r>
            <a:r>
              <a:rPr lang="en-DE" sz="1600" i="1" dirty="0">
                <a:solidFill>
                  <a:schemeClr val="tx1"/>
                </a:solidFill>
                <a:effectLst/>
                <a:ea typeface="Aptos" panose="020B0004020202020204" pitchFamily="34" charset="0"/>
              </a:rPr>
              <a:t>ccess to </a:t>
            </a:r>
            <a:r>
              <a:rPr lang="en-DE" sz="1600" i="1" dirty="0">
                <a:solidFill>
                  <a:schemeClr val="tx1"/>
                </a:solidFill>
                <a:ea typeface="Aptos" panose="020B0004020202020204" pitchFamily="34" charset="0"/>
              </a:rPr>
              <a:t>consolidated </a:t>
            </a:r>
            <a:r>
              <a:rPr lang="en-US" sz="1600" i="1" dirty="0">
                <a:solidFill>
                  <a:schemeClr val="tx1"/>
                </a:solidFill>
                <a:effectLst/>
                <a:ea typeface="Aptos" panose="020B0004020202020204" pitchFamily="34" charset="0"/>
              </a:rPr>
              <a:t>material flow and impact data </a:t>
            </a:r>
            <a:r>
              <a:rPr lang="en-DE" sz="1600" i="1" dirty="0">
                <a:solidFill>
                  <a:schemeClr val="tx1"/>
                </a:solidFill>
                <a:effectLst/>
                <a:ea typeface="Aptos" panose="020B0004020202020204" pitchFamily="34" charset="0"/>
              </a:rPr>
              <a:t>provided by an International Materials Agency</a:t>
            </a:r>
          </a:p>
        </p:txBody>
      </p:sp>
      <p:sp>
        <p:nvSpPr>
          <p:cNvPr id="56" name="Rectangle 55">
            <a:extLst>
              <a:ext uri="{FF2B5EF4-FFF2-40B4-BE49-F238E27FC236}">
                <a16:creationId xmlns:a16="http://schemas.microsoft.com/office/drawing/2014/main" id="{21BA4753-567B-E5FA-1A9E-13F7D64907E5}"/>
              </a:ext>
            </a:extLst>
          </p:cNvPr>
          <p:cNvSpPr>
            <a:spLocks/>
          </p:cNvSpPr>
          <p:nvPr/>
        </p:nvSpPr>
        <p:spPr>
          <a:xfrm>
            <a:off x="4401512" y="3209859"/>
            <a:ext cx="3418163" cy="1419281"/>
          </a:xfrm>
          <a:prstGeom prst="rect">
            <a:avLst/>
          </a:prstGeom>
          <a:solidFill>
            <a:schemeClr val="bg1">
              <a:lumMod val="95000"/>
            </a:schemeClr>
          </a:solidFill>
          <a:ln w="15875"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72000" rIns="72000" rtlCol="0" anchor="t"/>
          <a:lstStyle/>
          <a:p>
            <a:pPr algn="ctr"/>
            <a:r>
              <a:rPr lang="en-DE" sz="1600" b="1" i="1" dirty="0">
                <a:solidFill>
                  <a:schemeClr val="tx1"/>
                </a:solidFill>
                <a:effectLst/>
                <a:ea typeface="Aptos" panose="020B0004020202020204" pitchFamily="34" charset="0"/>
              </a:rPr>
              <a:t>Pillar 2</a:t>
            </a:r>
            <a:endParaRPr lang="en-DE" sz="1600" b="1" i="1" dirty="0">
              <a:solidFill>
                <a:schemeClr val="tx1"/>
              </a:solidFill>
            </a:endParaRPr>
          </a:p>
          <a:p>
            <a:pPr algn="ctr">
              <a:spcAft>
                <a:spcPts val="600"/>
              </a:spcAft>
            </a:pPr>
            <a:r>
              <a:rPr lang="en-US" sz="1600" b="1" i="1" dirty="0">
                <a:solidFill>
                  <a:schemeClr val="tx1"/>
                </a:solidFill>
              </a:rPr>
              <a:t>BETTER MEASUREMENT</a:t>
            </a:r>
            <a:endParaRPr lang="en-DE" sz="1600" b="1" i="1" dirty="0">
              <a:solidFill>
                <a:schemeClr val="tx1"/>
              </a:solidFill>
            </a:endParaRPr>
          </a:p>
          <a:p>
            <a:pPr algn="ctr"/>
            <a:r>
              <a:rPr lang="en-DE" sz="1600" i="1" dirty="0">
                <a:solidFill>
                  <a:schemeClr val="tx1"/>
                </a:solidFill>
              </a:rPr>
              <a:t>Indicators measuring the wellbeing performance and material productivity of </a:t>
            </a:r>
            <a:r>
              <a:rPr lang="en-GB" sz="1600" i="1" dirty="0">
                <a:solidFill>
                  <a:schemeClr val="tx1"/>
                </a:solidFill>
              </a:rPr>
              <a:t>provisioning systems</a:t>
            </a:r>
          </a:p>
        </p:txBody>
      </p:sp>
      <p:sp>
        <p:nvSpPr>
          <p:cNvPr id="60" name="Rectangle 59">
            <a:extLst>
              <a:ext uri="{FF2B5EF4-FFF2-40B4-BE49-F238E27FC236}">
                <a16:creationId xmlns:a16="http://schemas.microsoft.com/office/drawing/2014/main" id="{C87B8A21-8ED7-4439-ED9E-62462621B259}"/>
              </a:ext>
            </a:extLst>
          </p:cNvPr>
          <p:cNvSpPr>
            <a:spLocks/>
          </p:cNvSpPr>
          <p:nvPr/>
        </p:nvSpPr>
        <p:spPr>
          <a:xfrm>
            <a:off x="862529" y="3215685"/>
            <a:ext cx="3418163" cy="1419281"/>
          </a:xfrm>
          <a:prstGeom prst="rect">
            <a:avLst/>
          </a:prstGeom>
          <a:solidFill>
            <a:schemeClr val="bg1">
              <a:lumMod val="95000"/>
            </a:schemeClr>
          </a:solidFill>
          <a:ln w="15875"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72000" rIns="72000" rtlCol="0" anchor="t"/>
          <a:lstStyle/>
          <a:p>
            <a:pPr algn="ctr"/>
            <a:r>
              <a:rPr lang="en-DE" sz="1600" b="1" i="1" dirty="0">
                <a:solidFill>
                  <a:schemeClr val="tx1"/>
                </a:solidFill>
                <a:effectLst/>
                <a:ea typeface="Aptos" panose="020B0004020202020204" pitchFamily="34" charset="0"/>
              </a:rPr>
              <a:t>Pillar 1</a:t>
            </a:r>
          </a:p>
          <a:p>
            <a:pPr algn="ctr">
              <a:spcAft>
                <a:spcPts val="600"/>
              </a:spcAft>
            </a:pPr>
            <a:r>
              <a:rPr lang="en-DE" sz="1600" b="1" i="1" dirty="0">
                <a:solidFill>
                  <a:schemeClr val="tx1"/>
                </a:solidFill>
                <a:effectLst/>
                <a:ea typeface="Aptos" panose="020B0004020202020204" pitchFamily="34" charset="0"/>
              </a:rPr>
              <a:t>BETTER ORIENTATION</a:t>
            </a:r>
          </a:p>
          <a:p>
            <a:pPr algn="ctr"/>
            <a:r>
              <a:rPr lang="en-DE" sz="1600" i="1" dirty="0">
                <a:solidFill>
                  <a:schemeClr val="tx1"/>
                </a:solidFill>
              </a:rPr>
              <a:t>Nati</a:t>
            </a:r>
            <a:r>
              <a:rPr lang="en-GB" sz="1600" i="1" dirty="0">
                <a:solidFill>
                  <a:schemeClr val="tx1"/>
                </a:solidFill>
              </a:rPr>
              <a:t>o</a:t>
            </a:r>
            <a:r>
              <a:rPr lang="en-DE" sz="1600" i="1">
                <a:solidFill>
                  <a:schemeClr val="tx1"/>
                </a:solidFill>
              </a:rPr>
              <a:t>na</a:t>
            </a:r>
            <a:r>
              <a:rPr lang="sl-SI" sz="1600" i="1" dirty="0">
                <a:solidFill>
                  <a:schemeClr val="tx1"/>
                </a:solidFill>
              </a:rPr>
              <a:t>l</a:t>
            </a:r>
            <a:r>
              <a:rPr lang="en-DE" sz="1600" i="1">
                <a:solidFill>
                  <a:schemeClr val="tx1"/>
                </a:solidFill>
              </a:rPr>
              <a:t> </a:t>
            </a:r>
            <a:r>
              <a:rPr lang="en-DE" sz="1600" i="1" dirty="0">
                <a:solidFill>
                  <a:schemeClr val="tx1"/>
                </a:solidFill>
              </a:rPr>
              <a:t>and regional material use targets and related scientific guidance, including a global target</a:t>
            </a:r>
            <a:endParaRPr lang="en-GB" sz="1600" i="1" dirty="0">
              <a:solidFill>
                <a:schemeClr val="tx1"/>
              </a:solidFill>
            </a:endParaRPr>
          </a:p>
        </p:txBody>
      </p:sp>
      <p:sp>
        <p:nvSpPr>
          <p:cNvPr id="67" name="Rectangle 66">
            <a:extLst>
              <a:ext uri="{FF2B5EF4-FFF2-40B4-BE49-F238E27FC236}">
                <a16:creationId xmlns:a16="http://schemas.microsoft.com/office/drawing/2014/main" id="{74FDE964-1DDD-738A-2A20-95CC6746B858}"/>
              </a:ext>
            </a:extLst>
          </p:cNvPr>
          <p:cNvSpPr>
            <a:spLocks/>
          </p:cNvSpPr>
          <p:nvPr/>
        </p:nvSpPr>
        <p:spPr>
          <a:xfrm>
            <a:off x="8034551" y="3215684"/>
            <a:ext cx="3418163" cy="1419281"/>
          </a:xfrm>
          <a:prstGeom prst="rect">
            <a:avLst/>
          </a:prstGeom>
          <a:solidFill>
            <a:schemeClr val="bg1">
              <a:lumMod val="95000"/>
            </a:schemeClr>
          </a:solidFill>
          <a:ln w="15875"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72000" rIns="72000" rtlCol="0" anchor="t"/>
          <a:lstStyle/>
          <a:p>
            <a:pPr algn="ctr"/>
            <a:r>
              <a:rPr lang="en-DE" sz="1600" b="1" i="1" dirty="0">
                <a:solidFill>
                  <a:schemeClr val="tx1"/>
                </a:solidFill>
                <a:effectLst/>
                <a:ea typeface="Aptos" panose="020B0004020202020204" pitchFamily="34" charset="0"/>
              </a:rPr>
              <a:t>Pillar 3</a:t>
            </a:r>
          </a:p>
          <a:p>
            <a:pPr algn="ctr">
              <a:spcAft>
                <a:spcPts val="600"/>
              </a:spcAft>
            </a:pPr>
            <a:r>
              <a:rPr lang="en-DE" sz="1600" b="1" i="1" dirty="0">
                <a:solidFill>
                  <a:schemeClr val="tx1"/>
                </a:solidFill>
              </a:rPr>
              <a:t>BETTER ECONOMIC INCENTIVES</a:t>
            </a:r>
          </a:p>
          <a:p>
            <a:pPr algn="ctr"/>
            <a:r>
              <a:rPr lang="en-DE" sz="1600" i="1" dirty="0">
                <a:solidFill>
                  <a:schemeClr val="tx1"/>
                </a:solidFill>
              </a:rPr>
              <a:t>Shifts in taxation and subsidies to reflect environmental and social </a:t>
            </a:r>
            <a:r>
              <a:rPr lang="en-US" sz="1600" i="1" dirty="0">
                <a:solidFill>
                  <a:schemeClr val="tx1"/>
                </a:solidFill>
              </a:rPr>
              <a:t>impacts in material prices</a:t>
            </a:r>
            <a:endParaRPr lang="en-GB" sz="1600" i="1" dirty="0">
              <a:solidFill>
                <a:schemeClr val="tx1"/>
              </a:solidFill>
            </a:endParaRPr>
          </a:p>
        </p:txBody>
      </p:sp>
      <p:grpSp>
        <p:nvGrpSpPr>
          <p:cNvPr id="57" name="Group 56">
            <a:extLst>
              <a:ext uri="{FF2B5EF4-FFF2-40B4-BE49-F238E27FC236}">
                <a16:creationId xmlns:a16="http://schemas.microsoft.com/office/drawing/2014/main" id="{919C1FE8-220C-1ED4-B167-1F5421C5D65C}"/>
              </a:ext>
            </a:extLst>
          </p:cNvPr>
          <p:cNvGrpSpPr>
            <a:grpSpLocks noChangeAspect="1"/>
          </p:cNvGrpSpPr>
          <p:nvPr/>
        </p:nvGrpSpPr>
        <p:grpSpPr>
          <a:xfrm>
            <a:off x="4268033" y="2643150"/>
            <a:ext cx="655740" cy="655740"/>
            <a:chOff x="2055203" y="2267708"/>
            <a:chExt cx="468000" cy="468000"/>
          </a:xfrm>
        </p:grpSpPr>
        <p:sp>
          <p:nvSpPr>
            <p:cNvPr id="58" name="Oval 57">
              <a:extLst>
                <a:ext uri="{FF2B5EF4-FFF2-40B4-BE49-F238E27FC236}">
                  <a16:creationId xmlns:a16="http://schemas.microsoft.com/office/drawing/2014/main" id="{06A013A2-90F8-4DD6-4631-4A15F910CFFE}"/>
                </a:ext>
              </a:extLst>
            </p:cNvPr>
            <p:cNvSpPr/>
            <p:nvPr/>
          </p:nvSpPr>
          <p:spPr>
            <a:xfrm>
              <a:off x="2055203" y="2267708"/>
              <a:ext cx="468000" cy="468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ea typeface="+mn-ea"/>
                <a:cs typeface="+mn-cs"/>
              </a:endParaRPr>
            </a:p>
          </p:txBody>
        </p:sp>
        <p:pic>
          <p:nvPicPr>
            <p:cNvPr id="59" name="Graphic 2" descr="Upward trend outline">
              <a:extLst>
                <a:ext uri="{FF2B5EF4-FFF2-40B4-BE49-F238E27FC236}">
                  <a16:creationId xmlns:a16="http://schemas.microsoft.com/office/drawing/2014/main" id="{9BE4D508-26A8-49FA-F79F-3181EB7B2C8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371" t="9371" r="9371" b="9371"/>
            <a:stretch/>
          </p:blipFill>
          <p:spPr>
            <a:xfrm>
              <a:off x="2159818" y="2372323"/>
              <a:ext cx="258770" cy="258770"/>
            </a:xfrm>
            <a:prstGeom prst="rect">
              <a:avLst/>
            </a:prstGeom>
          </p:spPr>
        </p:pic>
      </p:grpSp>
      <p:grpSp>
        <p:nvGrpSpPr>
          <p:cNvPr id="61" name="Group 60">
            <a:extLst>
              <a:ext uri="{FF2B5EF4-FFF2-40B4-BE49-F238E27FC236}">
                <a16:creationId xmlns:a16="http://schemas.microsoft.com/office/drawing/2014/main" id="{7E5C0584-DFEC-B57B-BFBE-529BA081E0BE}"/>
              </a:ext>
            </a:extLst>
          </p:cNvPr>
          <p:cNvGrpSpPr/>
          <p:nvPr/>
        </p:nvGrpSpPr>
        <p:grpSpPr>
          <a:xfrm>
            <a:off x="624734" y="2649621"/>
            <a:ext cx="654825" cy="654825"/>
            <a:chOff x="4429386" y="2057278"/>
            <a:chExt cx="686640" cy="686640"/>
          </a:xfrm>
        </p:grpSpPr>
        <p:sp>
          <p:nvSpPr>
            <p:cNvPr id="62" name="Oval 61">
              <a:extLst>
                <a:ext uri="{FF2B5EF4-FFF2-40B4-BE49-F238E27FC236}">
                  <a16:creationId xmlns:a16="http://schemas.microsoft.com/office/drawing/2014/main" id="{7009BD07-F4B3-6998-531C-CA7C1EF7C7B8}"/>
                </a:ext>
              </a:extLst>
            </p:cNvPr>
            <p:cNvSpPr/>
            <p:nvPr/>
          </p:nvSpPr>
          <p:spPr>
            <a:xfrm>
              <a:off x="4429386" y="2057278"/>
              <a:ext cx="686640" cy="68664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ea typeface="+mn-ea"/>
                <a:cs typeface="+mn-cs"/>
              </a:endParaRPr>
            </a:p>
          </p:txBody>
        </p:sp>
        <p:pic>
          <p:nvPicPr>
            <p:cNvPr id="63" name="Graphic 3" descr="Bullseye outline">
              <a:extLst>
                <a:ext uri="{FF2B5EF4-FFF2-40B4-BE49-F238E27FC236}">
                  <a16:creationId xmlns:a16="http://schemas.microsoft.com/office/drawing/2014/main" id="{1F2CB6F9-4FE0-7558-B5D2-048CAA0D2D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21412" y="2149304"/>
              <a:ext cx="502588" cy="502588"/>
            </a:xfrm>
            <a:prstGeom prst="rect">
              <a:avLst/>
            </a:prstGeom>
          </p:spPr>
        </p:pic>
      </p:grpSp>
      <p:grpSp>
        <p:nvGrpSpPr>
          <p:cNvPr id="64" name="Group 63">
            <a:extLst>
              <a:ext uri="{FF2B5EF4-FFF2-40B4-BE49-F238E27FC236}">
                <a16:creationId xmlns:a16="http://schemas.microsoft.com/office/drawing/2014/main" id="{CD60EE27-0246-E2C1-6E95-B102CA72FD7F}"/>
              </a:ext>
            </a:extLst>
          </p:cNvPr>
          <p:cNvGrpSpPr>
            <a:grpSpLocks noChangeAspect="1"/>
          </p:cNvGrpSpPr>
          <p:nvPr/>
        </p:nvGrpSpPr>
        <p:grpSpPr>
          <a:xfrm>
            <a:off x="1447241" y="4795533"/>
            <a:ext cx="655740" cy="655740"/>
            <a:chOff x="2055203" y="3671448"/>
            <a:chExt cx="468000" cy="468000"/>
          </a:xfrm>
        </p:grpSpPr>
        <p:sp>
          <p:nvSpPr>
            <p:cNvPr id="65" name="Oval 64">
              <a:extLst>
                <a:ext uri="{FF2B5EF4-FFF2-40B4-BE49-F238E27FC236}">
                  <a16:creationId xmlns:a16="http://schemas.microsoft.com/office/drawing/2014/main" id="{C18DBBEF-0119-BB85-5B90-5E38E084CDB8}"/>
                </a:ext>
              </a:extLst>
            </p:cNvPr>
            <p:cNvSpPr/>
            <p:nvPr/>
          </p:nvSpPr>
          <p:spPr>
            <a:xfrm>
              <a:off x="2055203" y="3671448"/>
              <a:ext cx="468000" cy="468000"/>
            </a:xfrm>
            <a:prstGeom prst="ellipse">
              <a:avLst/>
            </a:prstGeom>
            <a:solidFill>
              <a:schemeClr val="accent4">
                <a:lumMod val="10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ea typeface="+mn-ea"/>
                <a:cs typeface="+mn-cs"/>
              </a:endParaRPr>
            </a:p>
          </p:txBody>
        </p:sp>
        <p:pic>
          <p:nvPicPr>
            <p:cNvPr id="66" name="Graphic 65" descr="Clipboard Partially Checked outline">
              <a:extLst>
                <a:ext uri="{FF2B5EF4-FFF2-40B4-BE49-F238E27FC236}">
                  <a16:creationId xmlns:a16="http://schemas.microsoft.com/office/drawing/2014/main" id="{E3C87C4E-E03A-8690-3AB9-F8EF38941C7F}"/>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5058" t="6108" r="15058" b="6108"/>
            <a:stretch/>
          </p:blipFill>
          <p:spPr>
            <a:xfrm>
              <a:off x="2177306" y="3764890"/>
              <a:ext cx="223794" cy="281116"/>
            </a:xfrm>
            <a:prstGeom prst="rect">
              <a:avLst/>
            </a:prstGeom>
          </p:spPr>
        </p:pic>
      </p:grpSp>
      <p:grpSp>
        <p:nvGrpSpPr>
          <p:cNvPr id="68" name="Group 67">
            <a:extLst>
              <a:ext uri="{FF2B5EF4-FFF2-40B4-BE49-F238E27FC236}">
                <a16:creationId xmlns:a16="http://schemas.microsoft.com/office/drawing/2014/main" id="{E67BB7BB-D5B4-3830-3449-CF16947F704A}"/>
              </a:ext>
            </a:extLst>
          </p:cNvPr>
          <p:cNvGrpSpPr>
            <a:grpSpLocks noChangeAspect="1"/>
          </p:cNvGrpSpPr>
          <p:nvPr/>
        </p:nvGrpSpPr>
        <p:grpSpPr>
          <a:xfrm>
            <a:off x="7794357" y="2638598"/>
            <a:ext cx="655740" cy="655740"/>
            <a:chOff x="2055203" y="5075188"/>
            <a:chExt cx="468000" cy="468000"/>
          </a:xfrm>
        </p:grpSpPr>
        <p:sp>
          <p:nvSpPr>
            <p:cNvPr id="69" name="Oval 68">
              <a:extLst>
                <a:ext uri="{FF2B5EF4-FFF2-40B4-BE49-F238E27FC236}">
                  <a16:creationId xmlns:a16="http://schemas.microsoft.com/office/drawing/2014/main" id="{CEC177B7-8172-C219-6C60-D0200A7EA592}"/>
                </a:ext>
              </a:extLst>
            </p:cNvPr>
            <p:cNvSpPr/>
            <p:nvPr/>
          </p:nvSpPr>
          <p:spPr>
            <a:xfrm>
              <a:off x="2055203" y="5075188"/>
              <a:ext cx="468000" cy="468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ea typeface="+mn-ea"/>
                <a:cs typeface="+mn-cs"/>
              </a:endParaRPr>
            </a:p>
          </p:txBody>
        </p:sp>
        <p:pic>
          <p:nvPicPr>
            <p:cNvPr id="70" name="Graphic 4" descr="Coins outline">
              <a:extLst>
                <a:ext uri="{FF2B5EF4-FFF2-40B4-BE49-F238E27FC236}">
                  <a16:creationId xmlns:a16="http://schemas.microsoft.com/office/drawing/2014/main" id="{60DD9AA7-A3CB-6CB6-F70D-E76C7DD25F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8127" y="5148112"/>
              <a:ext cx="322152" cy="322152"/>
            </a:xfrm>
            <a:prstGeom prst="rect">
              <a:avLst/>
            </a:prstGeom>
          </p:spPr>
        </p:pic>
      </p:grpSp>
      <p:sp>
        <p:nvSpPr>
          <p:cNvPr id="3" name="Rectangle 2">
            <a:extLst>
              <a:ext uri="{FF2B5EF4-FFF2-40B4-BE49-F238E27FC236}">
                <a16:creationId xmlns:a16="http://schemas.microsoft.com/office/drawing/2014/main" id="{F75DBD88-4853-96F5-E947-6DAF44DA3DF0}"/>
              </a:ext>
            </a:extLst>
          </p:cNvPr>
          <p:cNvSpPr/>
          <p:nvPr/>
        </p:nvSpPr>
        <p:spPr>
          <a:xfrm>
            <a:off x="666572" y="1118046"/>
            <a:ext cx="11066804" cy="692516"/>
          </a:xfrm>
          <a:prstGeom prst="rect">
            <a:avLst/>
          </a:prstGeom>
          <a:solidFill>
            <a:schemeClr val="tx2">
              <a:lumMod val="10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lumMod val="100000"/>
                  </a:schemeClr>
                </a:solidFill>
              </a:rPr>
              <a:t>Task Force for Global Materials Governance</a:t>
            </a:r>
          </a:p>
          <a:p>
            <a:pPr algn="ctr"/>
            <a:r>
              <a:rPr lang="en-US" sz="1600" i="1" dirty="0">
                <a:solidFill>
                  <a:schemeClr val="bg1">
                    <a:lumMod val="100000"/>
                  </a:schemeClr>
                </a:solidFill>
              </a:rPr>
              <a:t>to be set up on a global cross-agency level</a:t>
            </a:r>
            <a:r>
              <a:rPr lang="en-DE" sz="1600" i="1" baseline="30000" dirty="0">
                <a:solidFill>
                  <a:schemeClr val="bg1">
                    <a:lumMod val="100000"/>
                  </a:schemeClr>
                </a:solidFill>
              </a:rPr>
              <a:t>1</a:t>
            </a:r>
            <a:r>
              <a:rPr lang="en-DE" sz="1600" i="1" dirty="0">
                <a:solidFill>
                  <a:schemeClr val="bg1">
                    <a:lumMod val="100000"/>
                  </a:schemeClr>
                </a:solidFill>
              </a:rPr>
              <a:t>, including strong Global </a:t>
            </a:r>
            <a:r>
              <a:rPr lang="en-DE" sz="1600" i="1">
                <a:solidFill>
                  <a:schemeClr val="bg1">
                    <a:lumMod val="100000"/>
                  </a:schemeClr>
                </a:solidFill>
              </a:rPr>
              <a:t>South represen</a:t>
            </a:r>
            <a:r>
              <a:rPr lang="en-GB" sz="1600" i="1" dirty="0" err="1">
                <a:solidFill>
                  <a:schemeClr val="bg1">
                    <a:lumMod val="100000"/>
                  </a:schemeClr>
                </a:solidFill>
              </a:rPr>
              <a:t>tation</a:t>
            </a:r>
            <a:endParaRPr lang="en-US" sz="1600" i="1" dirty="0">
              <a:solidFill>
                <a:schemeClr val="bg1">
                  <a:lumMod val="100000"/>
                </a:schemeClr>
              </a:solidFill>
            </a:endParaRPr>
          </a:p>
        </p:txBody>
      </p:sp>
      <p:cxnSp>
        <p:nvCxnSpPr>
          <p:cNvPr id="4" name="Straight Connector 3">
            <a:extLst>
              <a:ext uri="{FF2B5EF4-FFF2-40B4-BE49-F238E27FC236}">
                <a16:creationId xmlns:a16="http://schemas.microsoft.com/office/drawing/2014/main" id="{FA142EC7-CC3A-F4D5-A6F8-1BDCE728A408}"/>
              </a:ext>
            </a:extLst>
          </p:cNvPr>
          <p:cNvCxnSpPr>
            <a:cxnSpLocks/>
          </p:cNvCxnSpPr>
          <p:nvPr/>
        </p:nvCxnSpPr>
        <p:spPr>
          <a:xfrm flipH="1">
            <a:off x="2571611" y="1971129"/>
            <a:ext cx="0" cy="1122557"/>
          </a:xfrm>
          <a:prstGeom prst="line">
            <a:avLst/>
          </a:prstGeom>
          <a:ln w="28575" cap="flat" cmpd="sng" algn="ctr">
            <a:solidFill>
              <a:schemeClr val="tx2">
                <a:lumMod val="100000"/>
              </a:schemeClr>
            </a:solidFill>
            <a:prstDash val="solid"/>
            <a:miter lim="800000"/>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C34F24D-4E5E-549C-09F0-7B01494EBEDD}"/>
              </a:ext>
            </a:extLst>
          </p:cNvPr>
          <p:cNvCxnSpPr>
            <a:cxnSpLocks/>
          </p:cNvCxnSpPr>
          <p:nvPr/>
        </p:nvCxnSpPr>
        <p:spPr>
          <a:xfrm flipH="1">
            <a:off x="6110594" y="1960627"/>
            <a:ext cx="0" cy="1127233"/>
          </a:xfrm>
          <a:prstGeom prst="line">
            <a:avLst/>
          </a:prstGeom>
          <a:ln w="28575" cap="flat" cmpd="sng" algn="ctr">
            <a:solidFill>
              <a:schemeClr val="tx2">
                <a:lumMod val="100000"/>
              </a:schemeClr>
            </a:solidFill>
            <a:prstDash val="solid"/>
            <a:miter lim="800000"/>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2516EF4-857E-491D-5CA1-031E352E7B34}"/>
              </a:ext>
            </a:extLst>
          </p:cNvPr>
          <p:cNvCxnSpPr>
            <a:cxnSpLocks/>
          </p:cNvCxnSpPr>
          <p:nvPr/>
        </p:nvCxnSpPr>
        <p:spPr>
          <a:xfrm>
            <a:off x="9767233" y="1950653"/>
            <a:ext cx="0" cy="1148309"/>
          </a:xfrm>
          <a:prstGeom prst="line">
            <a:avLst/>
          </a:prstGeom>
          <a:ln w="28575" cap="flat" cmpd="sng" algn="ctr">
            <a:solidFill>
              <a:schemeClr val="tx2">
                <a:lumMod val="100000"/>
              </a:schemeClr>
            </a:solidFill>
            <a:prstDash val="solid"/>
            <a:miter lim="800000"/>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523F4C98-A807-82B0-40D7-7484609465DC}"/>
              </a:ext>
            </a:extLst>
          </p:cNvPr>
          <p:cNvCxnSpPr>
            <a:cxnSpLocks/>
            <a:endCxn id="55" idx="3"/>
          </p:cNvCxnSpPr>
          <p:nvPr/>
        </p:nvCxnSpPr>
        <p:spPr>
          <a:xfrm rot="5400000">
            <a:off x="9367092" y="3401917"/>
            <a:ext cx="3703179" cy="679770"/>
          </a:xfrm>
          <a:prstGeom prst="bentConnector2">
            <a:avLst/>
          </a:prstGeom>
          <a:ln w="28575" cap="flat" cmpd="sng" algn="ctr">
            <a:solidFill>
              <a:schemeClr val="tx2">
                <a:lumMod val="100000"/>
              </a:schemeClr>
            </a:solidFill>
            <a:prstDash val="solid"/>
            <a:miter lim="800000"/>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32" name="Graphic 31" descr="Arrow Right with solid fill">
            <a:extLst>
              <a:ext uri="{FF2B5EF4-FFF2-40B4-BE49-F238E27FC236}">
                <a16:creationId xmlns:a16="http://schemas.microsoft.com/office/drawing/2014/main" id="{02FB72FA-546A-7345-8DDE-CBFBB4694B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2571919" y="4635971"/>
            <a:ext cx="271263" cy="404684"/>
          </a:xfrm>
          <a:prstGeom prst="rect">
            <a:avLst/>
          </a:prstGeom>
          <a:extLst>
            <a:ext uri="{91240B29-F687-4F45-9708-019B960494DF}">
              <a14:hiddenLine xmlns:a14="http://schemas.microsoft.com/office/drawing/2010/main" w="9525" cap="flat">
                <a:solidFill>
                  <a:schemeClr val="accent6">
                    <a:lumMod val="100000"/>
                  </a:schemeClr>
                </a:solidFill>
                <a:prstDash val="solid"/>
                <a:miter/>
              </a14:hiddenLine>
            </a:ext>
          </a:extLst>
        </p:spPr>
      </p:pic>
      <p:pic>
        <p:nvPicPr>
          <p:cNvPr id="33" name="Graphic 32" descr="Arrow Right with solid fill">
            <a:extLst>
              <a:ext uri="{FF2B5EF4-FFF2-40B4-BE49-F238E27FC236}">
                <a16:creationId xmlns:a16="http://schemas.microsoft.com/office/drawing/2014/main" id="{85F20A4B-A140-FC30-1DA9-70BF651A6A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6125613" y="4635970"/>
            <a:ext cx="271263" cy="404684"/>
          </a:xfrm>
          <a:prstGeom prst="rect">
            <a:avLst/>
          </a:prstGeom>
          <a:extLst>
            <a:ext uri="{91240B29-F687-4F45-9708-019B960494DF}">
              <a14:hiddenLine xmlns:a14="http://schemas.microsoft.com/office/drawing/2010/main" w="9525" cap="flat">
                <a:solidFill>
                  <a:schemeClr val="accent6">
                    <a:lumMod val="100000"/>
                  </a:schemeClr>
                </a:solidFill>
                <a:prstDash val="solid"/>
                <a:miter/>
              </a14:hiddenLine>
            </a:ext>
          </a:extLst>
        </p:spPr>
      </p:pic>
      <p:pic>
        <p:nvPicPr>
          <p:cNvPr id="34" name="Graphic 33" descr="Arrow Right with solid fill">
            <a:extLst>
              <a:ext uri="{FF2B5EF4-FFF2-40B4-BE49-F238E27FC236}">
                <a16:creationId xmlns:a16="http://schemas.microsoft.com/office/drawing/2014/main" id="{007DD63C-38C1-E2BD-6AD7-45AE17451A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9743940" y="4635970"/>
            <a:ext cx="271263" cy="404684"/>
          </a:xfrm>
          <a:prstGeom prst="rect">
            <a:avLst/>
          </a:prstGeom>
          <a:extLst>
            <a:ext uri="{91240B29-F687-4F45-9708-019B960494DF}">
              <a14:hiddenLine xmlns:a14="http://schemas.microsoft.com/office/drawing/2010/main" w="9525" cap="flat">
                <a:solidFill>
                  <a:schemeClr val="accent6">
                    <a:lumMod val="100000"/>
                  </a:schemeClr>
                </a:solidFill>
                <a:prstDash val="solid"/>
                <a:miter/>
              </a14:hiddenLine>
            </a:ext>
          </a:extLst>
        </p:spPr>
      </p:pic>
      <p:sp>
        <p:nvSpPr>
          <p:cNvPr id="9" name="Rectangle 8">
            <a:extLst>
              <a:ext uri="{FF2B5EF4-FFF2-40B4-BE49-F238E27FC236}">
                <a16:creationId xmlns:a16="http://schemas.microsoft.com/office/drawing/2014/main" id="{8B451A96-1DED-0FD2-F7FD-8ACC9A62A6CB}"/>
              </a:ext>
            </a:extLst>
          </p:cNvPr>
          <p:cNvSpPr/>
          <p:nvPr/>
        </p:nvSpPr>
        <p:spPr>
          <a:xfrm>
            <a:off x="666572" y="2080898"/>
            <a:ext cx="11066804" cy="344920"/>
          </a:xfrm>
          <a:prstGeom prst="rect">
            <a:avLst/>
          </a:prstGeom>
          <a:solidFill>
            <a:schemeClr val="bg1">
              <a:lumMod val="100000"/>
            </a:schemeClr>
          </a:solidFill>
          <a:ln w="9525" cap="flat" cmpd="sng" algn="ctr">
            <a:solidFill>
              <a:schemeClr val="tx2">
                <a:lumMod val="100000"/>
              </a:schemeClr>
            </a:solidFill>
            <a:prstDash val="dash"/>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1600" i="1" dirty="0">
                <a:solidFill>
                  <a:schemeClr val="tx1">
                    <a:lumMod val="100000"/>
                  </a:schemeClr>
                </a:solidFill>
              </a:rPr>
              <a:t>Task force refines pillars, recommends how to </a:t>
            </a:r>
            <a:r>
              <a:rPr lang="en-DE" sz="1600" b="1" i="1" dirty="0">
                <a:solidFill>
                  <a:schemeClr val="tx1">
                    <a:lumMod val="100000"/>
                  </a:schemeClr>
                </a:solidFill>
              </a:rPr>
              <a:t>institutionalise</a:t>
            </a:r>
            <a:r>
              <a:rPr lang="en-DE" sz="1600" i="1" dirty="0">
                <a:solidFill>
                  <a:schemeClr val="tx1">
                    <a:lumMod val="100000"/>
                  </a:schemeClr>
                </a:solidFill>
              </a:rPr>
              <a:t> them and identifies relevant institutions   </a:t>
            </a:r>
            <a:endParaRPr lang="en-GB" sz="1600" i="1" dirty="0">
              <a:solidFill>
                <a:schemeClr val="tx1">
                  <a:lumMod val="100000"/>
                </a:schemeClr>
              </a:solidFill>
            </a:endParaRPr>
          </a:p>
        </p:txBody>
      </p:sp>
      <p:sp>
        <p:nvSpPr>
          <p:cNvPr id="7" name="TextBox 6">
            <a:extLst>
              <a:ext uri="{FF2B5EF4-FFF2-40B4-BE49-F238E27FC236}">
                <a16:creationId xmlns:a16="http://schemas.microsoft.com/office/drawing/2014/main" id="{D9057158-9EBE-0CE6-AB5C-4718EFC9F11A}"/>
              </a:ext>
            </a:extLst>
          </p:cNvPr>
          <p:cNvSpPr txBox="1"/>
          <p:nvPr/>
        </p:nvSpPr>
        <p:spPr>
          <a:xfrm>
            <a:off x="666572" y="6291943"/>
            <a:ext cx="10678885" cy="307777"/>
          </a:xfrm>
          <a:prstGeom prst="rect">
            <a:avLst/>
          </a:prstGeom>
          <a:noFill/>
        </p:spPr>
        <p:txBody>
          <a:bodyPr wrap="square" rtlCol="0">
            <a:spAutoFit/>
          </a:bodyPr>
          <a:lstStyle/>
          <a:p>
            <a:r>
              <a:rPr lang="en-DE" sz="1400" i="1" dirty="0"/>
              <a:t>1 </a:t>
            </a:r>
            <a:r>
              <a:rPr lang="en-US" sz="1400" i="1" dirty="0"/>
              <a:t>potentially </a:t>
            </a:r>
            <a:r>
              <a:rPr lang="en-DE" sz="1400" i="1" dirty="0"/>
              <a:t>in</a:t>
            </a:r>
            <a:r>
              <a:rPr lang="en-US" sz="1400" i="1" dirty="0"/>
              <a:t> the UN Secretary-General’s Panel on Critical Energy Transition Minerals </a:t>
            </a:r>
            <a:endParaRPr lang="en-GB" sz="1400" i="1" dirty="0"/>
          </a:p>
        </p:txBody>
      </p:sp>
      <p:sp>
        <p:nvSpPr>
          <p:cNvPr id="15" name="Title 1">
            <a:extLst>
              <a:ext uri="{FF2B5EF4-FFF2-40B4-BE49-F238E27FC236}">
                <a16:creationId xmlns:a16="http://schemas.microsoft.com/office/drawing/2014/main" id="{5960FDF6-225C-3445-B9FC-0CDA792EF7E7}"/>
              </a:ext>
            </a:extLst>
          </p:cNvPr>
          <p:cNvSpPr>
            <a:spLocks noGrp="1"/>
          </p:cNvSpPr>
          <p:nvPr>
            <p:ph type="title"/>
          </p:nvPr>
        </p:nvSpPr>
        <p:spPr>
          <a:xfrm>
            <a:off x="664301" y="63294"/>
            <a:ext cx="10516323" cy="995624"/>
          </a:xfrm>
        </p:spPr>
        <p:txBody>
          <a:bodyPr vert="horz" lIns="0" tIns="0" rIns="0" bIns="0" rtlCol="0" anchor="ctr">
            <a:noAutofit/>
          </a:bodyPr>
          <a:lstStyle/>
          <a:p>
            <a:r>
              <a:rPr lang="en-DE" sz="2500" i="1" cap="none">
                <a:solidFill>
                  <a:srgbClr val="C00000"/>
                </a:solidFill>
                <a:latin typeface="+mn-lt"/>
                <a:cs typeface="Bebas Kai" panose="020B0604020202020204" charset="0"/>
              </a:rPr>
              <a:t>Call to action: </a:t>
            </a:r>
            <a:r>
              <a:rPr lang="sl-SI" sz="2500" i="1" cap="none" dirty="0">
                <a:solidFill>
                  <a:schemeClr val="tx2">
                    <a:lumMod val="100000"/>
                  </a:schemeClr>
                </a:solidFill>
                <a:latin typeface="+mn-lt"/>
                <a:cs typeface="Bebas Kai" panose="020B0604020202020204" charset="0"/>
              </a:rPr>
              <a:t>W</a:t>
            </a:r>
            <a:r>
              <a:rPr lang="en-DE" sz="2500" i="1" cap="none">
                <a:solidFill>
                  <a:schemeClr val="tx2">
                    <a:lumMod val="100000"/>
                  </a:schemeClr>
                </a:solidFill>
                <a:latin typeface="+mn-lt"/>
                <a:cs typeface="Bebas Kai" panose="020B0604020202020204" charset="0"/>
              </a:rPr>
              <a:t>e need global materials governance to support and advance the sustainable resource use transition</a:t>
            </a:r>
            <a:endParaRPr lang="en-GB" sz="2500" i="1" cap="none" dirty="0">
              <a:solidFill>
                <a:schemeClr val="tx2">
                  <a:lumMod val="100000"/>
                </a:schemeClr>
              </a:solidFill>
              <a:latin typeface="+mn-lt"/>
              <a:cs typeface="Bebas Kai" panose="020B0604020202020204" charset="0"/>
            </a:endParaRPr>
          </a:p>
        </p:txBody>
      </p:sp>
    </p:spTree>
    <p:extLst>
      <p:ext uri="{BB962C8B-B14F-4D97-AF65-F5344CB8AC3E}">
        <p14:creationId xmlns:p14="http://schemas.microsoft.com/office/powerpoint/2010/main" val="30986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0" grpId="0" animBg="1"/>
      <p:bldP spid="67" grpId="0" animBg="1"/>
      <p:bldP spid="3"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0C44-F27E-46DD-5DB5-FE55BABE8B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730727-6022-8655-648C-CDDB4E76E016}"/>
              </a:ext>
            </a:extLst>
          </p:cNvPr>
          <p:cNvSpPr txBox="1"/>
          <p:nvPr/>
        </p:nvSpPr>
        <p:spPr>
          <a:xfrm>
            <a:off x="0" y="-27705"/>
            <a:ext cx="12219710" cy="6913416"/>
          </a:xfrm>
          <a:prstGeom prst="rect">
            <a:avLst/>
          </a:prstGeom>
          <a:solidFill>
            <a:srgbClr val="00B0F0"/>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02EEDDD9-3C3F-CC6B-56A3-985F3B889A13}"/>
              </a:ext>
            </a:extLst>
          </p:cNvPr>
          <p:cNvSpPr txBox="1"/>
          <p:nvPr/>
        </p:nvSpPr>
        <p:spPr>
          <a:xfrm>
            <a:off x="623455" y="261830"/>
            <a:ext cx="10945089" cy="584775"/>
          </a:xfrm>
          <a:prstGeom prst="rect">
            <a:avLst/>
          </a:prstGeom>
          <a:noFill/>
        </p:spPr>
        <p:txBody>
          <a:bodyPr wrap="square">
            <a:spAutoFit/>
          </a:bodyPr>
          <a:lstStyle/>
          <a:p>
            <a:pPr marL="0" marR="0" lvl="0" indent="0" algn="ctr" rtl="0">
              <a:spcBef>
                <a:spcPts val="0"/>
              </a:spcBef>
              <a:spcAft>
                <a:spcPts val="0"/>
              </a:spcAft>
              <a:buClr>
                <a:srgbClr val="000000"/>
              </a:buClr>
              <a:buSzPts val="1600"/>
              <a:buFont typeface="Arial"/>
              <a:buNone/>
            </a:pPr>
            <a:r>
              <a:rPr lang="en-GB" sz="3200" i="1" dirty="0">
                <a:solidFill>
                  <a:srgbClr val="C00000"/>
                </a:solidFill>
                <a:ea typeface="Open Sans Light"/>
                <a:cs typeface="Open Sans Light"/>
                <a:sym typeface="Open Sans Light"/>
              </a:rPr>
              <a:t>Main Blind-Spots </a:t>
            </a:r>
            <a:r>
              <a:rPr lang="en-GB" sz="3200" i="1" dirty="0">
                <a:solidFill>
                  <a:srgbClr val="002060"/>
                </a:solidFill>
                <a:ea typeface="Open Sans Light"/>
                <a:cs typeface="Open Sans Light"/>
                <a:sym typeface="Open Sans Light"/>
              </a:rPr>
              <a:t>preventing us to move faster and deeper </a:t>
            </a:r>
            <a:endParaRPr lang="en-GB" sz="3200" b="0" i="1" u="none" strike="noStrike" cap="none" dirty="0">
              <a:solidFill>
                <a:srgbClr val="002060"/>
              </a:solidFill>
              <a:ea typeface="Open Sans Light"/>
              <a:cs typeface="Open Sans Light"/>
              <a:sym typeface="Open Sans Light"/>
            </a:endParaRPr>
          </a:p>
        </p:txBody>
      </p:sp>
      <p:grpSp>
        <p:nvGrpSpPr>
          <p:cNvPr id="24" name="Group 23">
            <a:extLst>
              <a:ext uri="{FF2B5EF4-FFF2-40B4-BE49-F238E27FC236}">
                <a16:creationId xmlns:a16="http://schemas.microsoft.com/office/drawing/2014/main" id="{6691FFE6-50FE-C8C9-9115-54753701FDA4}"/>
              </a:ext>
            </a:extLst>
          </p:cNvPr>
          <p:cNvGrpSpPr/>
          <p:nvPr/>
        </p:nvGrpSpPr>
        <p:grpSpPr>
          <a:xfrm>
            <a:off x="3153364" y="3491781"/>
            <a:ext cx="5766584" cy="3022169"/>
            <a:chOff x="3153364" y="3491781"/>
            <a:chExt cx="5766584" cy="3022169"/>
          </a:xfrm>
        </p:grpSpPr>
        <p:sp>
          <p:nvSpPr>
            <p:cNvPr id="13" name="TextBox 12">
              <a:extLst>
                <a:ext uri="{FF2B5EF4-FFF2-40B4-BE49-F238E27FC236}">
                  <a16:creationId xmlns:a16="http://schemas.microsoft.com/office/drawing/2014/main" id="{99C87775-ADCD-7DA8-5A16-DE843A77907E}"/>
                </a:ext>
              </a:extLst>
            </p:cNvPr>
            <p:cNvSpPr txBox="1">
              <a:spLocks/>
            </p:cNvSpPr>
            <p:nvPr/>
          </p:nvSpPr>
          <p:spPr>
            <a:xfrm>
              <a:off x="3153364" y="3895135"/>
              <a:ext cx="5766584" cy="2618815"/>
            </a:xfrm>
            <a:prstGeom prst="rect">
              <a:avLst/>
            </a:prstGeom>
            <a:solidFill>
              <a:schemeClr val="bg1">
                <a:lumMod val="95000"/>
              </a:schemeClr>
            </a:solidFill>
            <a:ln>
              <a:noFill/>
            </a:ln>
          </p:spPr>
          <p:txBody>
            <a:bodyPr wrap="square" rtlCol="0" anchor="b"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4" name="Content Placeholder 4">
              <a:extLst>
                <a:ext uri="{FF2B5EF4-FFF2-40B4-BE49-F238E27FC236}">
                  <a16:creationId xmlns:a16="http://schemas.microsoft.com/office/drawing/2014/main" id="{12FE7CED-0FEF-E218-5458-BAAD63BB016B}"/>
                </a:ext>
              </a:extLst>
            </p:cNvPr>
            <p:cNvSpPr txBox="1">
              <a:spLocks/>
            </p:cNvSpPr>
            <p:nvPr/>
          </p:nvSpPr>
          <p:spPr>
            <a:xfrm>
              <a:off x="3291637" y="4083263"/>
              <a:ext cx="5490036" cy="2205732"/>
            </a:xfrm>
            <a:prstGeom prst="rect">
              <a:avLst/>
            </a:prstGeom>
          </p:spPr>
          <p:txBody>
            <a:bodyPr vert="horz" wrap="square" lIns="0" tIns="0" rIns="0" bIns="0" rtlCol="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200"/>
                </a:spcAft>
                <a:buClr>
                  <a:srgbClr val="00146D"/>
                </a:buClr>
                <a:buSzTx/>
                <a:buFont typeface="Wingdings" panose="05000000000000000000" pitchFamily="2" charset="2"/>
                <a:buNone/>
                <a:tabLst/>
                <a:defRPr/>
              </a:pPr>
              <a:r>
                <a:rPr kumimoji="0" lang="en-US" sz="2000" b="1" i="1" u="none" strike="noStrike" kern="1200" cap="none" spc="0" normalizeH="0" baseline="0" noProof="0" dirty="0">
                  <a:ln>
                    <a:noFill/>
                  </a:ln>
                  <a:solidFill>
                    <a:srgbClr val="00146D"/>
                  </a:solidFill>
                  <a:effectLst/>
                  <a:uLnTx/>
                  <a:uFillTx/>
                  <a:cs typeface="Calibri" panose="020F0502020204030204" pitchFamily="34" charset="0"/>
                </a:rPr>
                <a:t>Lack of Demand </a:t>
              </a:r>
              <a:r>
                <a:rPr lang="en-US" sz="2000" b="1" i="1" dirty="0">
                  <a:solidFill>
                    <a:srgbClr val="00146D"/>
                  </a:solidFill>
                  <a:cs typeface="Calibri" panose="020F0502020204030204" pitchFamily="34" charset="0"/>
                </a:rPr>
                <a:t>S</a:t>
              </a:r>
              <a:r>
                <a:rPr kumimoji="0" lang="en-US" sz="2000" b="1" i="1" u="none" strike="noStrike" kern="1200" cap="none" spc="0" normalizeH="0" baseline="0" noProof="0" dirty="0">
                  <a:ln>
                    <a:noFill/>
                  </a:ln>
                  <a:solidFill>
                    <a:srgbClr val="00146D"/>
                  </a:solidFill>
                  <a:effectLst/>
                  <a:uLnTx/>
                  <a:uFillTx/>
                  <a:cs typeface="Calibri" panose="020F0502020204030204" pitchFamily="34" charset="0"/>
                </a:rPr>
                <a:t>ide Focus</a:t>
              </a:r>
            </a:p>
            <a:p>
              <a:pPr marL="0" lvl="1" indent="0" algn="ctr">
                <a:lnSpc>
                  <a:spcPct val="100000"/>
                </a:lnSpc>
                <a:spcBef>
                  <a:spcPts val="200"/>
                </a:spcBef>
                <a:spcAft>
                  <a:spcPts val="200"/>
                </a:spcAft>
                <a:buNone/>
                <a:defRPr/>
              </a:pPr>
              <a:r>
                <a:rPr kumimoji="0" lang="en-US" sz="2000" i="1" u="none" strike="noStrike" kern="1200" cap="none" spc="0" normalizeH="0" baseline="0" noProof="0" dirty="0">
                  <a:ln>
                    <a:noFill/>
                  </a:ln>
                  <a:solidFill>
                    <a:srgbClr val="000000"/>
                  </a:solidFill>
                  <a:effectLst/>
                  <a:uLnTx/>
                  <a:uFillTx/>
                  <a:cs typeface="Calibri" panose="020F0502020204030204" pitchFamily="34" charset="0"/>
                </a:rPr>
                <a:t>Policy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attention is mainly given to the supply</a:t>
              </a:r>
              <a:r>
                <a:rPr lang="en-US" sz="2000" i="1" dirty="0">
                  <a:solidFill>
                    <a:srgbClr val="C00000"/>
                  </a:solidFill>
                  <a:cs typeface="Calibri" panose="020F0502020204030204" pitchFamily="34" charset="0"/>
                </a:rPr>
                <a:t>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side </a:t>
              </a:r>
              <a:r>
                <a:rPr kumimoji="0" lang="en-US" sz="2000" i="1" u="none" strike="noStrike" kern="1200" cap="none" spc="0" normalizeH="0" baseline="0" noProof="0" dirty="0">
                  <a:ln>
                    <a:noFill/>
                  </a:ln>
                  <a:solidFill>
                    <a:srgbClr val="000000"/>
                  </a:solidFill>
                  <a:effectLst/>
                  <a:uLnTx/>
                  <a:uFillTx/>
                  <a:cs typeface="Calibri" panose="020F0502020204030204" pitchFamily="34" charset="0"/>
                </a:rPr>
                <a:t>of the economy, to the cleaning of the existing economic system - lacking the attention to the demand side which is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leaving out an important solutions potential and </a:t>
              </a:r>
              <a:r>
                <a:rPr lang="en-GB" sz="2000" i="1" dirty="0">
                  <a:solidFill>
                    <a:srgbClr val="C00000"/>
                  </a:solidFill>
                  <a:cs typeface="Calibri" panose="020F0502020204030204" pitchFamily="34" charset="0"/>
                </a:rPr>
                <a:t>questions of responsibility and equity. </a:t>
              </a:r>
              <a:r>
                <a:rPr kumimoji="0" lang="en-US" sz="2000" i="1" u="none" strike="noStrike" kern="1200" cap="none" spc="0" normalizeH="0" baseline="0" noProof="0" dirty="0">
                  <a:ln>
                    <a:noFill/>
                  </a:ln>
                  <a:solidFill>
                    <a:srgbClr val="C00000"/>
                  </a:solidFill>
                  <a:effectLst/>
                  <a:uLnTx/>
                  <a:uFillTx/>
                  <a:cs typeface="Calibri" panose="020F0502020204030204" pitchFamily="34" charset="0"/>
                </a:rPr>
                <a:t> </a:t>
              </a:r>
            </a:p>
          </p:txBody>
        </p:sp>
        <p:grpSp>
          <p:nvGrpSpPr>
            <p:cNvPr id="22" name="Group 21">
              <a:extLst>
                <a:ext uri="{FF2B5EF4-FFF2-40B4-BE49-F238E27FC236}">
                  <a16:creationId xmlns:a16="http://schemas.microsoft.com/office/drawing/2014/main" id="{E071384D-1638-1834-D5B6-B34A247AFFB1}"/>
                </a:ext>
              </a:extLst>
            </p:cNvPr>
            <p:cNvGrpSpPr/>
            <p:nvPr/>
          </p:nvGrpSpPr>
          <p:grpSpPr>
            <a:xfrm>
              <a:off x="5791200" y="3491781"/>
              <a:ext cx="601550" cy="584775"/>
              <a:chOff x="5748670" y="-1122747"/>
              <a:chExt cx="601550" cy="584775"/>
            </a:xfrm>
          </p:grpSpPr>
          <p:sp>
            <p:nvSpPr>
              <p:cNvPr id="18" name="Doughnut 17">
                <a:extLst>
                  <a:ext uri="{FF2B5EF4-FFF2-40B4-BE49-F238E27FC236}">
                    <a16:creationId xmlns:a16="http://schemas.microsoft.com/office/drawing/2014/main" id="{FE86EB34-E537-BEE5-44BE-11E5F5738FE6}"/>
                  </a:ext>
                </a:extLst>
              </p:cNvPr>
              <p:cNvSpPr/>
              <p:nvPr/>
            </p:nvSpPr>
            <p:spPr>
              <a:xfrm>
                <a:off x="5748670" y="-1122747"/>
                <a:ext cx="601550" cy="584775"/>
              </a:xfrm>
              <a:prstGeom prst="donut">
                <a:avLst>
                  <a:gd name="adj" fmla="val 1026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2060"/>
                  </a:solidFill>
                </a:endParaRPr>
              </a:p>
            </p:txBody>
          </p:sp>
          <p:sp>
            <p:nvSpPr>
              <p:cNvPr id="19" name="TextBox 18">
                <a:extLst>
                  <a:ext uri="{FF2B5EF4-FFF2-40B4-BE49-F238E27FC236}">
                    <a16:creationId xmlns:a16="http://schemas.microsoft.com/office/drawing/2014/main" id="{2BAB5213-2476-8A76-2DAE-0418B3A7F7F1}"/>
                  </a:ext>
                </a:extLst>
              </p:cNvPr>
              <p:cNvSpPr txBox="1"/>
              <p:nvPr/>
            </p:nvSpPr>
            <p:spPr>
              <a:xfrm>
                <a:off x="5812463" y="-1088793"/>
                <a:ext cx="474602" cy="523220"/>
              </a:xfrm>
              <a:prstGeom prst="rect">
                <a:avLst/>
              </a:prstGeom>
              <a:noFill/>
            </p:spPr>
            <p:txBody>
              <a:bodyPr wrap="square" rtlCol="0">
                <a:spAutoFit/>
              </a:bodyPr>
              <a:lstStyle/>
              <a:p>
                <a:r>
                  <a:rPr lang="en-GB" sz="2800" b="1" i="1" dirty="0"/>
                  <a:t>III</a:t>
                </a:r>
              </a:p>
            </p:txBody>
          </p:sp>
        </p:grpSp>
      </p:grpSp>
    </p:spTree>
    <p:extLst>
      <p:ext uri="{BB962C8B-B14F-4D97-AF65-F5344CB8AC3E}">
        <p14:creationId xmlns:p14="http://schemas.microsoft.com/office/powerpoint/2010/main" val="3083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B0F0"/>
          </a:solidFill>
          <a:ln>
            <a:solidFill>
              <a:srgbClr val="00B0F0"/>
            </a:solidFill>
          </a:ln>
        </p:spPr>
        <p:txBody>
          <a:bodyPr wrap="square" rtlCol="0">
            <a:spAutoFit/>
          </a:bodyPr>
          <a:lstStyle/>
          <a:p>
            <a:endParaRPr lang="en-GB"/>
          </a:p>
        </p:txBody>
      </p:sp>
      <p:sp>
        <p:nvSpPr>
          <p:cNvPr id="6" name="Title 2"/>
          <p:cNvSpPr txBox="1">
            <a:spLocks/>
          </p:cNvSpPr>
          <p:nvPr/>
        </p:nvSpPr>
        <p:spPr>
          <a:xfrm>
            <a:off x="374075" y="2366714"/>
            <a:ext cx="11416149" cy="1664964"/>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dirty="0">
                <a:solidFill>
                  <a:srgbClr val="C00000"/>
                </a:solidFill>
                <a:effectLst/>
                <a:latin typeface="+mn-lt"/>
              </a:rPr>
              <a:t>III. Demand Side Solutions</a:t>
            </a:r>
            <a:endParaRPr lang="en-GB" sz="8000" b="0" i="1" u="none" strike="noStrike" dirty="0">
              <a:solidFill>
                <a:srgbClr val="C00000"/>
              </a:solidFill>
              <a:effectLst/>
              <a:latin typeface="+mn-lt"/>
            </a:endParaRPr>
          </a:p>
          <a:p>
            <a:pPr marL="0" indent="0" algn="ctr">
              <a:buNone/>
            </a:pPr>
            <a:r>
              <a:rPr lang="en-GB" sz="4000" b="0" i="1" dirty="0">
                <a:solidFill>
                  <a:schemeClr val="tx1"/>
                </a:solidFill>
                <a:effectLst/>
                <a:latin typeface="+mn-lt"/>
              </a:rPr>
              <a:t>Role of the Circular Economy and more …</a:t>
            </a:r>
          </a:p>
        </p:txBody>
      </p:sp>
    </p:spTree>
    <p:extLst>
      <p:ext uri="{BB962C8B-B14F-4D97-AF65-F5344CB8AC3E}">
        <p14:creationId xmlns:p14="http://schemas.microsoft.com/office/powerpoint/2010/main" val="3010456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32E615-3311-531B-9A9D-4C6C2CF16C18}"/>
              </a:ext>
            </a:extLst>
          </p:cNvPr>
          <p:cNvCxnSpPr>
            <a:cxnSpLocks/>
          </p:cNvCxnSpPr>
          <p:nvPr/>
        </p:nvCxnSpPr>
        <p:spPr>
          <a:xfrm>
            <a:off x="2375623" y="1684067"/>
            <a:ext cx="3761636" cy="3620786"/>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5207A22-4EC4-BF76-E53B-20FCBC1D2E93}"/>
              </a:ext>
            </a:extLst>
          </p:cNvPr>
          <p:cNvSpPr txBox="1"/>
          <p:nvPr/>
        </p:nvSpPr>
        <p:spPr>
          <a:xfrm>
            <a:off x="3032341" y="6127626"/>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2030</a:t>
            </a:r>
          </a:p>
        </p:txBody>
      </p:sp>
      <p:sp>
        <p:nvSpPr>
          <p:cNvPr id="22" name="TextBox 21">
            <a:extLst>
              <a:ext uri="{FF2B5EF4-FFF2-40B4-BE49-F238E27FC236}">
                <a16:creationId xmlns:a16="http://schemas.microsoft.com/office/drawing/2014/main" id="{ABBD60DF-2C17-021C-F278-2FAD5F7DB243}"/>
              </a:ext>
            </a:extLst>
          </p:cNvPr>
          <p:cNvSpPr txBox="1"/>
          <p:nvPr/>
        </p:nvSpPr>
        <p:spPr>
          <a:xfrm>
            <a:off x="9814920" y="6121359"/>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2100</a:t>
            </a:r>
          </a:p>
        </p:txBody>
      </p:sp>
      <p:sp>
        <p:nvSpPr>
          <p:cNvPr id="23" name="TextBox 22">
            <a:extLst>
              <a:ext uri="{FF2B5EF4-FFF2-40B4-BE49-F238E27FC236}">
                <a16:creationId xmlns:a16="http://schemas.microsoft.com/office/drawing/2014/main" id="{37D10C3D-DEB4-C0AC-1EC5-9273F5ADE871}"/>
              </a:ext>
            </a:extLst>
          </p:cNvPr>
          <p:cNvSpPr txBox="1"/>
          <p:nvPr/>
        </p:nvSpPr>
        <p:spPr>
          <a:xfrm>
            <a:off x="8792461" y="3704004"/>
            <a:ext cx="2262193" cy="923330"/>
          </a:xfrm>
          <a:prstGeom prst="rect">
            <a:avLst/>
          </a:prstGeom>
          <a:noFill/>
        </p:spPr>
        <p:txBody>
          <a:bodyPr wrap="square" rtlCol="0">
            <a:spAutoFit/>
          </a:bodyPr>
          <a:lstStyle/>
          <a:p>
            <a:pPr algn="ctr"/>
            <a:r>
              <a:rPr lang="en-GB" b="1" i="1">
                <a:solidFill>
                  <a:srgbClr val="C00000"/>
                </a:solidFill>
                <a:latin typeface="Calibri" panose="020F0502020204030204" pitchFamily="34" charset="0"/>
                <a:cs typeface="Calibri" panose="020F0502020204030204" pitchFamily="34" charset="0"/>
              </a:rPr>
              <a:t>Low-Income Countries</a:t>
            </a:r>
          </a:p>
          <a:p>
            <a:pPr algn="ctr"/>
            <a:r>
              <a:rPr lang="en-GB" sz="1600" i="1">
                <a:latin typeface="Calibri" panose="020F0502020204030204" pitchFamily="34" charset="0"/>
                <a:cs typeface="Calibri" panose="020F0502020204030204" pitchFamily="34" charset="0"/>
              </a:rPr>
              <a:t>Low level of Stocks </a:t>
            </a:r>
          </a:p>
        </p:txBody>
      </p:sp>
      <p:sp>
        <p:nvSpPr>
          <p:cNvPr id="24" name="TextBox 23">
            <a:extLst>
              <a:ext uri="{FF2B5EF4-FFF2-40B4-BE49-F238E27FC236}">
                <a16:creationId xmlns:a16="http://schemas.microsoft.com/office/drawing/2014/main" id="{C7B47A4D-B046-BB57-116E-66DD42275442}"/>
              </a:ext>
            </a:extLst>
          </p:cNvPr>
          <p:cNvSpPr txBox="1"/>
          <p:nvPr/>
        </p:nvSpPr>
        <p:spPr>
          <a:xfrm>
            <a:off x="2861405" y="1400463"/>
            <a:ext cx="2262193" cy="923330"/>
          </a:xfrm>
          <a:prstGeom prst="rect">
            <a:avLst/>
          </a:prstGeom>
          <a:noFill/>
        </p:spPr>
        <p:txBody>
          <a:bodyPr wrap="square" rtlCol="0">
            <a:spAutoFit/>
          </a:bodyPr>
          <a:lstStyle/>
          <a:p>
            <a:pPr algn="ctr"/>
            <a:r>
              <a:rPr lang="en-GB" b="1" i="1">
                <a:solidFill>
                  <a:srgbClr val="C00000"/>
                </a:solidFill>
                <a:latin typeface="Calibri" panose="020F0502020204030204" pitchFamily="34" charset="0"/>
                <a:cs typeface="Calibri" panose="020F0502020204030204" pitchFamily="34" charset="0"/>
              </a:rPr>
              <a:t>High-Income Countries </a:t>
            </a:r>
          </a:p>
          <a:p>
            <a:pPr algn="ctr"/>
            <a:r>
              <a:rPr lang="en-GB" sz="1600" i="1">
                <a:latin typeface="Calibri" panose="020F0502020204030204" pitchFamily="34" charset="0"/>
                <a:cs typeface="Calibri" panose="020F0502020204030204" pitchFamily="34" charset="0"/>
              </a:rPr>
              <a:t>High Level of Stocks </a:t>
            </a:r>
          </a:p>
        </p:txBody>
      </p:sp>
      <p:sp>
        <p:nvSpPr>
          <p:cNvPr id="25" name="TextBox 24">
            <a:extLst>
              <a:ext uri="{FF2B5EF4-FFF2-40B4-BE49-F238E27FC236}">
                <a16:creationId xmlns:a16="http://schemas.microsoft.com/office/drawing/2014/main" id="{92F50618-FEEA-68B1-819F-18DF51E2DC42}"/>
              </a:ext>
            </a:extLst>
          </p:cNvPr>
          <p:cNvSpPr txBox="1"/>
          <p:nvPr/>
        </p:nvSpPr>
        <p:spPr>
          <a:xfrm>
            <a:off x="2638063" y="3746616"/>
            <a:ext cx="2309313" cy="584775"/>
          </a:xfrm>
          <a:prstGeom prst="rect">
            <a:avLst/>
          </a:prstGeom>
          <a:noFill/>
        </p:spPr>
        <p:txBody>
          <a:bodyPr wrap="square" rtlCol="0">
            <a:spAutoFit/>
          </a:bodyPr>
          <a:lstStyle/>
          <a:p>
            <a:pPr algn="ctr"/>
            <a:r>
              <a:rPr lang="en-GB" sz="1600" i="1">
                <a:solidFill>
                  <a:srgbClr val="0070C0"/>
                </a:solidFill>
                <a:latin typeface="Calibri" panose="020F0502020204030204" pitchFamily="34" charset="0"/>
                <a:cs typeface="Calibri" panose="020F0502020204030204" pitchFamily="34" charset="0"/>
              </a:rPr>
              <a:t>Growth Including Resource productivity </a:t>
            </a:r>
          </a:p>
        </p:txBody>
      </p:sp>
      <p:sp>
        <p:nvSpPr>
          <p:cNvPr id="30" name="TextBox 29">
            <a:extLst>
              <a:ext uri="{FF2B5EF4-FFF2-40B4-BE49-F238E27FC236}">
                <a16:creationId xmlns:a16="http://schemas.microsoft.com/office/drawing/2014/main" id="{45E8C0AF-CBF3-673F-E614-6E15C33193FC}"/>
              </a:ext>
            </a:extLst>
          </p:cNvPr>
          <p:cNvSpPr txBox="1"/>
          <p:nvPr/>
        </p:nvSpPr>
        <p:spPr>
          <a:xfrm>
            <a:off x="5385021" y="6135640"/>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2050</a:t>
            </a:r>
          </a:p>
        </p:txBody>
      </p:sp>
      <p:cxnSp>
        <p:nvCxnSpPr>
          <p:cNvPr id="4" name="Straight Arrow Connector 3">
            <a:extLst>
              <a:ext uri="{FF2B5EF4-FFF2-40B4-BE49-F238E27FC236}">
                <a16:creationId xmlns:a16="http://schemas.microsoft.com/office/drawing/2014/main" id="{7CC22D82-2CBD-7C51-4BC5-660E7CC51D40}"/>
              </a:ext>
            </a:extLst>
          </p:cNvPr>
          <p:cNvCxnSpPr>
            <a:cxnSpLocks/>
          </p:cNvCxnSpPr>
          <p:nvPr/>
        </p:nvCxnSpPr>
        <p:spPr>
          <a:xfrm flipV="1">
            <a:off x="2166325" y="1579420"/>
            <a:ext cx="0" cy="4496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FB00228-FE96-AC5A-8C58-A0CDCF2EA1D4}"/>
              </a:ext>
            </a:extLst>
          </p:cNvPr>
          <p:cNvSpPr txBox="1"/>
          <p:nvPr/>
        </p:nvSpPr>
        <p:spPr>
          <a:xfrm>
            <a:off x="-98352" y="1840498"/>
            <a:ext cx="2425104" cy="646331"/>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Material Footprint</a:t>
            </a:r>
          </a:p>
          <a:p>
            <a:pPr algn="ctr"/>
            <a:r>
              <a:rPr lang="en-GB" i="1">
                <a:latin typeface="Calibri" panose="020F0502020204030204" pitchFamily="34" charset="0"/>
                <a:cs typeface="Calibri" panose="020F0502020204030204" pitchFamily="34" charset="0"/>
              </a:rPr>
              <a:t>Tonnes/pc (flows)</a:t>
            </a:r>
          </a:p>
        </p:txBody>
      </p:sp>
      <p:sp>
        <p:nvSpPr>
          <p:cNvPr id="10" name="TextBox 9">
            <a:extLst>
              <a:ext uri="{FF2B5EF4-FFF2-40B4-BE49-F238E27FC236}">
                <a16:creationId xmlns:a16="http://schemas.microsoft.com/office/drawing/2014/main" id="{5D907F1E-A261-79D8-31D7-3694EAF539E5}"/>
              </a:ext>
            </a:extLst>
          </p:cNvPr>
          <p:cNvSpPr txBox="1"/>
          <p:nvPr/>
        </p:nvSpPr>
        <p:spPr>
          <a:xfrm>
            <a:off x="1189261" y="4698869"/>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10</a:t>
            </a:r>
          </a:p>
        </p:txBody>
      </p:sp>
      <p:sp>
        <p:nvSpPr>
          <p:cNvPr id="11" name="TextBox 10">
            <a:extLst>
              <a:ext uri="{FF2B5EF4-FFF2-40B4-BE49-F238E27FC236}">
                <a16:creationId xmlns:a16="http://schemas.microsoft.com/office/drawing/2014/main" id="{640BE1ED-3A5D-34BF-05B0-E359B46AC844}"/>
              </a:ext>
            </a:extLst>
          </p:cNvPr>
          <p:cNvSpPr txBox="1"/>
          <p:nvPr/>
        </p:nvSpPr>
        <p:spPr>
          <a:xfrm>
            <a:off x="1198788" y="5794246"/>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9CBD29AD-88FF-F934-75F4-439F523E13EF}"/>
              </a:ext>
            </a:extLst>
          </p:cNvPr>
          <p:cNvSpPr txBox="1"/>
          <p:nvPr/>
        </p:nvSpPr>
        <p:spPr>
          <a:xfrm>
            <a:off x="1213069" y="3579677"/>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20</a:t>
            </a:r>
          </a:p>
        </p:txBody>
      </p:sp>
      <p:sp>
        <p:nvSpPr>
          <p:cNvPr id="14" name="TextBox 13">
            <a:extLst>
              <a:ext uri="{FF2B5EF4-FFF2-40B4-BE49-F238E27FC236}">
                <a16:creationId xmlns:a16="http://schemas.microsoft.com/office/drawing/2014/main" id="{8C8C4A90-244D-8A92-551F-A73713C33E11}"/>
              </a:ext>
            </a:extLst>
          </p:cNvPr>
          <p:cNvSpPr txBox="1"/>
          <p:nvPr/>
        </p:nvSpPr>
        <p:spPr>
          <a:xfrm>
            <a:off x="1208301" y="2503339"/>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30</a:t>
            </a:r>
          </a:p>
        </p:txBody>
      </p:sp>
      <p:sp>
        <p:nvSpPr>
          <p:cNvPr id="15" name="TextBox 14">
            <a:extLst>
              <a:ext uri="{FF2B5EF4-FFF2-40B4-BE49-F238E27FC236}">
                <a16:creationId xmlns:a16="http://schemas.microsoft.com/office/drawing/2014/main" id="{7E318EB2-A8D8-8312-F6CC-907308F684ED}"/>
              </a:ext>
            </a:extLst>
          </p:cNvPr>
          <p:cNvSpPr txBox="1"/>
          <p:nvPr/>
        </p:nvSpPr>
        <p:spPr>
          <a:xfrm>
            <a:off x="1217821" y="1441292"/>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40</a:t>
            </a:r>
          </a:p>
        </p:txBody>
      </p:sp>
      <p:cxnSp>
        <p:nvCxnSpPr>
          <p:cNvPr id="17" name="Straight Arrow Connector 16">
            <a:extLst>
              <a:ext uri="{FF2B5EF4-FFF2-40B4-BE49-F238E27FC236}">
                <a16:creationId xmlns:a16="http://schemas.microsoft.com/office/drawing/2014/main" id="{362337D1-BA89-BDFA-0A90-4642C977D33F}"/>
              </a:ext>
            </a:extLst>
          </p:cNvPr>
          <p:cNvCxnSpPr>
            <a:cxnSpLocks/>
          </p:cNvCxnSpPr>
          <p:nvPr/>
        </p:nvCxnSpPr>
        <p:spPr>
          <a:xfrm>
            <a:off x="2166325" y="6076348"/>
            <a:ext cx="83722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183690A-5BCD-4295-DF5E-FFF1062A6145}"/>
              </a:ext>
            </a:extLst>
          </p:cNvPr>
          <p:cNvSpPr txBox="1"/>
          <p:nvPr/>
        </p:nvSpPr>
        <p:spPr>
          <a:xfrm>
            <a:off x="10299174" y="5889507"/>
            <a:ext cx="1192365"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Years</a:t>
            </a:r>
          </a:p>
        </p:txBody>
      </p:sp>
      <p:sp>
        <p:nvSpPr>
          <p:cNvPr id="31" name="TextBox 30">
            <a:extLst>
              <a:ext uri="{FF2B5EF4-FFF2-40B4-BE49-F238E27FC236}">
                <a16:creationId xmlns:a16="http://schemas.microsoft.com/office/drawing/2014/main" id="{5119E3D7-AD21-8E80-3D34-64328460C198}"/>
              </a:ext>
            </a:extLst>
          </p:cNvPr>
          <p:cNvSpPr txBox="1"/>
          <p:nvPr/>
        </p:nvSpPr>
        <p:spPr>
          <a:xfrm>
            <a:off x="1570257" y="6122863"/>
            <a:ext cx="1227221" cy="369332"/>
          </a:xfrm>
          <a:prstGeom prst="rect">
            <a:avLst/>
          </a:prstGeom>
          <a:noFill/>
        </p:spPr>
        <p:txBody>
          <a:bodyPr wrap="square" rtlCol="0">
            <a:spAutoFit/>
          </a:bodyPr>
          <a:lstStyle/>
          <a:p>
            <a:pPr algn="ctr"/>
            <a:r>
              <a:rPr lang="en-GB" i="1">
                <a:latin typeface="Calibri" panose="020F0502020204030204" pitchFamily="34" charset="0"/>
                <a:cs typeface="Calibri" panose="020F0502020204030204" pitchFamily="34" charset="0"/>
              </a:rPr>
              <a:t>2020</a:t>
            </a:r>
          </a:p>
        </p:txBody>
      </p:sp>
      <p:cxnSp>
        <p:nvCxnSpPr>
          <p:cNvPr id="35" name="Straight Connector 34">
            <a:extLst>
              <a:ext uri="{FF2B5EF4-FFF2-40B4-BE49-F238E27FC236}">
                <a16:creationId xmlns:a16="http://schemas.microsoft.com/office/drawing/2014/main" id="{2B63145E-F563-B433-D209-BD06F37CEB53}"/>
              </a:ext>
            </a:extLst>
          </p:cNvPr>
          <p:cNvCxnSpPr>
            <a:cxnSpLocks/>
          </p:cNvCxnSpPr>
          <p:nvPr/>
        </p:nvCxnSpPr>
        <p:spPr>
          <a:xfrm>
            <a:off x="2375623" y="4134143"/>
            <a:ext cx="3761636" cy="1170710"/>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40" name="Freeform 39">
            <a:extLst>
              <a:ext uri="{FF2B5EF4-FFF2-40B4-BE49-F238E27FC236}">
                <a16:creationId xmlns:a16="http://schemas.microsoft.com/office/drawing/2014/main" id="{ED1F4DAA-FA8A-D67D-1340-6356C1EA44B8}"/>
              </a:ext>
            </a:extLst>
          </p:cNvPr>
          <p:cNvSpPr/>
          <p:nvPr/>
        </p:nvSpPr>
        <p:spPr>
          <a:xfrm>
            <a:off x="2394686" y="3312880"/>
            <a:ext cx="8029575" cy="2186089"/>
          </a:xfrm>
          <a:custGeom>
            <a:avLst/>
            <a:gdLst>
              <a:gd name="connsiteX0" fmla="*/ 0 w 8029575"/>
              <a:gd name="connsiteY0" fmla="*/ 2186089 h 2186089"/>
              <a:gd name="connsiteX1" fmla="*/ 3214688 w 8029575"/>
              <a:gd name="connsiteY1" fmla="*/ 101 h 2186089"/>
              <a:gd name="connsiteX2" fmla="*/ 8029575 w 8029575"/>
              <a:gd name="connsiteY2" fmla="*/ 2086076 h 2186089"/>
            </a:gdLst>
            <a:ahLst/>
            <a:cxnLst>
              <a:cxn ang="0">
                <a:pos x="connsiteX0" y="connsiteY0"/>
              </a:cxn>
              <a:cxn ang="0">
                <a:pos x="connsiteX1" y="connsiteY1"/>
              </a:cxn>
              <a:cxn ang="0">
                <a:pos x="connsiteX2" y="connsiteY2"/>
              </a:cxn>
            </a:cxnLst>
            <a:rect l="l" t="t" r="r" b="b"/>
            <a:pathLst>
              <a:path w="8029575" h="2186089">
                <a:moveTo>
                  <a:pt x="0" y="2186089"/>
                </a:moveTo>
                <a:cubicBezTo>
                  <a:pt x="938213" y="1101429"/>
                  <a:pt x="1876426" y="16770"/>
                  <a:pt x="3214688" y="101"/>
                </a:cubicBezTo>
                <a:cubicBezTo>
                  <a:pt x="4552951" y="-16568"/>
                  <a:pt x="7889081" y="2019401"/>
                  <a:pt x="8029575" y="208607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868B8075-6142-2BBA-2A8E-6BF9924D526B}"/>
              </a:ext>
            </a:extLst>
          </p:cNvPr>
          <p:cNvCxnSpPr>
            <a:cxnSpLocks/>
          </p:cNvCxnSpPr>
          <p:nvPr/>
        </p:nvCxnSpPr>
        <p:spPr>
          <a:xfrm>
            <a:off x="6252305" y="5304853"/>
            <a:ext cx="3986219" cy="7997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10CDCB7-9EFE-F63A-461A-ADEC7586A738}"/>
              </a:ext>
            </a:extLst>
          </p:cNvPr>
          <p:cNvSpPr txBox="1">
            <a:spLocks/>
          </p:cNvSpPr>
          <p:nvPr/>
        </p:nvSpPr>
        <p:spPr>
          <a:xfrm>
            <a:off x="969822" y="201844"/>
            <a:ext cx="10335559" cy="995624"/>
          </a:xfrm>
          <a:prstGeom prst="rect">
            <a:avLst/>
          </a:prstGeom>
        </p:spPr>
        <p:txBody>
          <a:bodyPr vert="horz" lIns="0" tIns="0" rIns="0" bIns="0"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2500" i="1" dirty="0">
                <a:solidFill>
                  <a:srgbClr val="C00000"/>
                </a:solidFill>
                <a:latin typeface="+mn-lt"/>
                <a:cs typeface="Bebas Kai" panose="020B0604020202020204" charset="0"/>
              </a:rPr>
              <a:t>Introducing demand side/resource use in political space </a:t>
            </a:r>
          </a:p>
          <a:p>
            <a:pPr algn="ctr"/>
            <a:r>
              <a:rPr lang="en-GB" sz="2500" i="1" dirty="0">
                <a:latin typeface="+mn-lt"/>
                <a:cs typeface="Bebas Kai" panose="020B0604020202020204" charset="0"/>
              </a:rPr>
              <a:t>Setting the North Star for material use/decoupling based on Material Footprint</a:t>
            </a:r>
          </a:p>
        </p:txBody>
      </p:sp>
    </p:spTree>
    <p:extLst>
      <p:ext uri="{BB962C8B-B14F-4D97-AF65-F5344CB8AC3E}">
        <p14:creationId xmlns:p14="http://schemas.microsoft.com/office/powerpoint/2010/main" val="291661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A4DD3-7F31-BF7C-9327-54BE591C32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A47B21-05A3-764E-4579-830E1BE7C06E}"/>
              </a:ext>
            </a:extLst>
          </p:cNvPr>
          <p:cNvSpPr txBox="1"/>
          <p:nvPr/>
        </p:nvSpPr>
        <p:spPr>
          <a:xfrm>
            <a:off x="0" y="-27705"/>
            <a:ext cx="12219710" cy="6913416"/>
          </a:xfrm>
          <a:prstGeom prst="rect">
            <a:avLst/>
          </a:prstGeom>
          <a:solidFill>
            <a:schemeClr val="accent5"/>
          </a:solidFill>
        </p:spPr>
        <p:txBody>
          <a:bodyPr wrap="square" rtlCol="0">
            <a:spAutoFit/>
          </a:bodyPr>
          <a:lstStyle/>
          <a:p>
            <a:endParaRPr lang="en-GB" dirty="0"/>
          </a:p>
        </p:txBody>
      </p:sp>
      <p:sp>
        <p:nvSpPr>
          <p:cNvPr id="6" name="Title 2">
            <a:extLst>
              <a:ext uri="{FF2B5EF4-FFF2-40B4-BE49-F238E27FC236}">
                <a16:creationId xmlns:a16="http://schemas.microsoft.com/office/drawing/2014/main" id="{B46E9A90-8A86-1F5D-358B-9E87F56D6E92}"/>
              </a:ext>
            </a:extLst>
          </p:cNvPr>
          <p:cNvSpPr txBox="1">
            <a:spLocks/>
          </p:cNvSpPr>
          <p:nvPr/>
        </p:nvSpPr>
        <p:spPr>
          <a:xfrm>
            <a:off x="663074" y="2061155"/>
            <a:ext cx="10871200" cy="2353683"/>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dirty="0">
                <a:solidFill>
                  <a:srgbClr val="C00000"/>
                </a:solidFill>
                <a:effectLst/>
              </a:rPr>
              <a:t>Why Circular Economy?</a:t>
            </a:r>
          </a:p>
          <a:p>
            <a:pPr marL="0" indent="0" algn="ctr">
              <a:buNone/>
            </a:pPr>
            <a:r>
              <a:rPr lang="en-GB" sz="4000" b="0" i="1" dirty="0">
                <a:solidFill>
                  <a:schemeClr val="tx1"/>
                </a:solidFill>
                <a:effectLst/>
                <a:latin typeface="Calibri" panose="020F0502020204030204" pitchFamily="34" charset="0"/>
                <a:ea typeface="Aptos" panose="020B0004020202020204" pitchFamily="34" charset="0"/>
              </a:rPr>
              <a:t>The Logic of the Obvious</a:t>
            </a:r>
            <a:endParaRPr lang="en-GB" sz="4000" b="0" i="1" dirty="0">
              <a:solidFill>
                <a:schemeClr val="tx1"/>
              </a:solidFill>
              <a:effectLst/>
            </a:endParaRPr>
          </a:p>
        </p:txBody>
      </p:sp>
    </p:spTree>
    <p:extLst>
      <p:ext uri="{BB962C8B-B14F-4D97-AF65-F5344CB8AC3E}">
        <p14:creationId xmlns:p14="http://schemas.microsoft.com/office/powerpoint/2010/main" val="163649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4645437" y="1842482"/>
            <a:ext cx="7047806" cy="3851739"/>
          </a:xfrm>
        </p:spPr>
        <p:txBody>
          <a:bodyPr>
            <a:noAutofit/>
          </a:bodyPr>
          <a:lstStyle/>
          <a:p>
            <a:pPr marL="0" indent="0">
              <a:buNone/>
            </a:pPr>
            <a:r>
              <a:rPr lang="en-GB" sz="3000" i="1" dirty="0">
                <a:solidFill>
                  <a:srgbClr val="C00000"/>
                </a:solidFill>
                <a:latin typeface="+mn-lt"/>
                <a:cs typeface="Arial"/>
              </a:rPr>
              <a:t>Circular economy </a:t>
            </a:r>
            <a:r>
              <a:rPr lang="en-GB" sz="3000" i="1" dirty="0">
                <a:latin typeface="+mn-lt"/>
                <a:cs typeface="Arial"/>
              </a:rPr>
              <a:t>should be </a:t>
            </a:r>
            <a:r>
              <a:rPr lang="en-GB" sz="3000" i="1" dirty="0">
                <a:solidFill>
                  <a:schemeClr val="tx1"/>
                </a:solidFill>
                <a:latin typeface="+mn-lt"/>
                <a:cs typeface="Arial"/>
              </a:rPr>
              <a:t>seen as an </a:t>
            </a:r>
            <a:r>
              <a:rPr lang="en-GB" sz="3000" i="1" dirty="0">
                <a:solidFill>
                  <a:srgbClr val="C00000"/>
                </a:solidFill>
                <a:latin typeface="+mn-lt"/>
                <a:cs typeface="Arial"/>
              </a:rPr>
              <a:t>instrument helping delivering decoupling </a:t>
            </a:r>
            <a:r>
              <a:rPr lang="en-GB" sz="3000" i="1" dirty="0">
                <a:latin typeface="+mn-lt"/>
                <a:cs typeface="Arial"/>
              </a:rPr>
              <a:t>of economic growth from resource use and environmental impacts in practice, as well </a:t>
            </a:r>
            <a:r>
              <a:rPr lang="en-GB" sz="3000" i="1" dirty="0">
                <a:solidFill>
                  <a:schemeClr val="tx1"/>
                </a:solidFill>
                <a:latin typeface="+mn-lt"/>
                <a:cs typeface="Arial"/>
              </a:rPr>
              <a:t>as a </a:t>
            </a:r>
            <a:r>
              <a:rPr lang="en-GB" sz="3000" i="1" dirty="0">
                <a:solidFill>
                  <a:srgbClr val="C00000"/>
                </a:solidFill>
                <a:latin typeface="+mn-lt"/>
                <a:cs typeface="Arial"/>
              </a:rPr>
              <a:t>part of the bigger picture of economic, societal and cultural transformation </a:t>
            </a:r>
            <a:r>
              <a:rPr lang="en-GB" sz="3000" i="1" dirty="0">
                <a:solidFill>
                  <a:schemeClr val="tx1"/>
                </a:solidFill>
                <a:latin typeface="+mn-lt"/>
                <a:cs typeface="Arial"/>
              </a:rPr>
              <a:t>needed to deliver the </a:t>
            </a:r>
            <a:r>
              <a:rPr lang="en-GB" sz="3000" i="1" dirty="0">
                <a:solidFill>
                  <a:schemeClr val="tx1"/>
                </a:solidFill>
                <a:latin typeface="+mn-lt"/>
              </a:rPr>
              <a:t>SDGs</a:t>
            </a:r>
          </a:p>
        </p:txBody>
      </p:sp>
      <p:pic>
        <p:nvPicPr>
          <p:cNvPr id="4" name="Picture 3">
            <a:extLst>
              <a:ext uri="{FF2B5EF4-FFF2-40B4-BE49-F238E27FC236}">
                <a16:creationId xmlns:a16="http://schemas.microsoft.com/office/drawing/2014/main" id="{7C2B2BB4-252C-1B4F-ADF8-99BF516B2412}"/>
              </a:ext>
            </a:extLst>
          </p:cNvPr>
          <p:cNvPicPr>
            <a:picLocks noChangeAspect="1"/>
          </p:cNvPicPr>
          <p:nvPr/>
        </p:nvPicPr>
        <p:blipFill>
          <a:blip r:embed="rId2"/>
          <a:stretch>
            <a:fillRect/>
          </a:stretch>
        </p:blipFill>
        <p:spPr>
          <a:xfrm>
            <a:off x="451973" y="1864405"/>
            <a:ext cx="4178553" cy="3225728"/>
          </a:xfrm>
          <a:prstGeom prst="rect">
            <a:avLst/>
          </a:prstGeom>
        </p:spPr>
      </p:pic>
    </p:spTree>
    <p:extLst>
      <p:ext uri="{BB962C8B-B14F-4D97-AF65-F5344CB8AC3E}">
        <p14:creationId xmlns:p14="http://schemas.microsoft.com/office/powerpoint/2010/main" val="275046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B400"/>
          </a:solidFill>
        </p:spPr>
        <p:txBody>
          <a:bodyPr wrap="square" rtlCol="0">
            <a:spAutoFit/>
          </a:bodyPr>
          <a:lstStyle/>
          <a:p>
            <a:endParaRPr lang="en-GB" dirty="0"/>
          </a:p>
        </p:txBody>
      </p:sp>
      <p:sp>
        <p:nvSpPr>
          <p:cNvPr id="6" name="Title 2"/>
          <p:cNvSpPr txBox="1">
            <a:spLocks/>
          </p:cNvSpPr>
          <p:nvPr/>
        </p:nvSpPr>
        <p:spPr>
          <a:xfrm>
            <a:off x="663074" y="2061155"/>
            <a:ext cx="10871200"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800" b="0" i="1" dirty="0">
                <a:solidFill>
                  <a:srgbClr val="C00000"/>
                </a:solidFill>
                <a:effectLst/>
              </a:rPr>
              <a:t>Main Challenges</a:t>
            </a:r>
          </a:p>
          <a:p>
            <a:pPr marL="0" indent="0" algn="ctr">
              <a:buNone/>
            </a:pPr>
            <a:r>
              <a:rPr lang="en-GB" sz="4800" b="0" i="1" dirty="0">
                <a:solidFill>
                  <a:schemeClr val="tx1"/>
                </a:solidFill>
                <a:effectLst/>
              </a:rPr>
              <a:t>The diagnosis and context of the problem </a:t>
            </a:r>
          </a:p>
        </p:txBody>
      </p:sp>
    </p:spTree>
    <p:extLst>
      <p:ext uri="{BB962C8B-B14F-4D97-AF65-F5344CB8AC3E}">
        <p14:creationId xmlns:p14="http://schemas.microsoft.com/office/powerpoint/2010/main" val="3563536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22339A-59BB-33EE-A858-D5A486499803}"/>
              </a:ext>
            </a:extLst>
          </p:cNvPr>
          <p:cNvSpPr txBox="1"/>
          <p:nvPr/>
        </p:nvSpPr>
        <p:spPr>
          <a:xfrm>
            <a:off x="595740" y="1872912"/>
            <a:ext cx="5666509" cy="3970318"/>
          </a:xfrm>
          <a:prstGeom prst="rect">
            <a:avLst/>
          </a:prstGeom>
          <a:noFill/>
        </p:spPr>
        <p:txBody>
          <a:bodyPr wrap="square">
            <a:spAutoFit/>
          </a:bodyPr>
          <a:lstStyle/>
          <a:p>
            <a:r>
              <a:rPr lang="en-GB" sz="2800" i="1" dirty="0">
                <a:solidFill>
                  <a:srgbClr val="C00000"/>
                </a:solidFill>
              </a:rPr>
              <a:t>Circular (bio)economy is the oldest concept on planet Earth. </a:t>
            </a:r>
            <a:r>
              <a:rPr lang="en-GB" sz="2800" i="1" dirty="0"/>
              <a:t>All nature is based on the principles of a circular economy: nothing is lost, and everything has its purpose. We humans, as part of nature, should abide by the same principles. Unfortunately, what seems logical in theory isn’t so clear in practice. </a:t>
            </a:r>
            <a:endParaRPr lang="en-SI" sz="2800" i="1" dirty="0"/>
          </a:p>
        </p:txBody>
      </p:sp>
      <p:sp>
        <p:nvSpPr>
          <p:cNvPr id="8" name="Title 3">
            <a:extLst>
              <a:ext uri="{FF2B5EF4-FFF2-40B4-BE49-F238E27FC236}">
                <a16:creationId xmlns:a16="http://schemas.microsoft.com/office/drawing/2014/main" id="{BD9326BC-74C6-6A82-3465-AEBE208EBC14}"/>
              </a:ext>
            </a:extLst>
          </p:cNvPr>
          <p:cNvSpPr>
            <a:spLocks noGrp="1"/>
          </p:cNvSpPr>
          <p:nvPr>
            <p:ph type="title"/>
          </p:nvPr>
        </p:nvSpPr>
        <p:spPr>
          <a:xfrm>
            <a:off x="942106" y="501448"/>
            <a:ext cx="10287001" cy="726256"/>
          </a:xfrm>
        </p:spPr>
        <p:txBody>
          <a:bodyPr vert="horz">
            <a:noAutofit/>
          </a:bodyPr>
          <a:lstStyle/>
          <a:p>
            <a:pPr marL="0" indent="0" algn="ctr"/>
            <a:r>
              <a:rPr lang="en-IN" sz="4000" b="0" i="1" dirty="0">
                <a:solidFill>
                  <a:srgbClr val="002060"/>
                </a:solidFill>
                <a:latin typeface="+mn-lt"/>
                <a:ea typeface="Roboto Regular" pitchFamily="2" charset="0"/>
              </a:rPr>
              <a:t>Circular Bio-Economy is just </a:t>
            </a:r>
            <a:r>
              <a:rPr lang="en-IN" sz="4000" i="1" dirty="0">
                <a:solidFill>
                  <a:srgbClr val="002060"/>
                </a:solidFill>
                <a:latin typeface="+mn-lt"/>
                <a:ea typeface="Roboto Regular" pitchFamily="2" charset="0"/>
              </a:rPr>
              <a:t>using </a:t>
            </a:r>
            <a:r>
              <a:rPr lang="en-IN" sz="4000" b="0" i="1" dirty="0">
                <a:solidFill>
                  <a:srgbClr val="002060"/>
                </a:solidFill>
                <a:latin typeface="+mn-lt"/>
                <a:ea typeface="Roboto Regular" pitchFamily="2" charset="0"/>
              </a:rPr>
              <a:t>common sense </a:t>
            </a:r>
          </a:p>
        </p:txBody>
      </p:sp>
      <p:pic>
        <p:nvPicPr>
          <p:cNvPr id="9" name="Picture 8">
            <a:extLst>
              <a:ext uri="{FF2B5EF4-FFF2-40B4-BE49-F238E27FC236}">
                <a16:creationId xmlns:a16="http://schemas.microsoft.com/office/drawing/2014/main" id="{BBB903C1-2DFE-4B88-B484-89DECC6EA523}"/>
              </a:ext>
            </a:extLst>
          </p:cNvPr>
          <p:cNvPicPr>
            <a:picLocks noChangeAspect="1"/>
          </p:cNvPicPr>
          <p:nvPr/>
        </p:nvPicPr>
        <p:blipFill>
          <a:blip r:embed="rId2"/>
          <a:stretch>
            <a:fillRect/>
          </a:stretch>
        </p:blipFill>
        <p:spPr>
          <a:xfrm rot="10800000">
            <a:off x="6400791" y="1914477"/>
            <a:ext cx="5111234" cy="3833425"/>
          </a:xfrm>
          <a:prstGeom prst="rect">
            <a:avLst/>
          </a:prstGeom>
        </p:spPr>
      </p:pic>
    </p:spTree>
    <p:extLst>
      <p:ext uri="{BB962C8B-B14F-4D97-AF65-F5344CB8AC3E}">
        <p14:creationId xmlns:p14="http://schemas.microsoft.com/office/powerpoint/2010/main" val="21956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2BEBF2C-34DF-3D24-7A1A-3458D28EB4A4}"/>
              </a:ext>
            </a:extLst>
          </p:cNvPr>
          <p:cNvSpPr txBox="1">
            <a:spLocks/>
          </p:cNvSpPr>
          <p:nvPr/>
        </p:nvSpPr>
        <p:spPr>
          <a:xfrm>
            <a:off x="6657714" y="1136073"/>
            <a:ext cx="4412067" cy="1383720"/>
          </a:xfrm>
          <a:prstGeom prst="rect">
            <a:avLst/>
          </a:prstGeom>
        </p:spPr>
        <p:txBody>
          <a:bodyPr vert="horz" lIns="91440" tIns="45720" rIns="91440" bIns="45720" rtlCol="0" anchor="b">
            <a:norm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defTabSz="914400">
              <a:lnSpc>
                <a:spcPct val="90000"/>
              </a:lnSpc>
              <a:spcAft>
                <a:spcPts val="600"/>
              </a:spcAft>
            </a:pPr>
            <a:r>
              <a:rPr lang="en-US" sz="4300" i="1" dirty="0">
                <a:solidFill>
                  <a:srgbClr val="C00000"/>
                </a:solidFill>
                <a:latin typeface="+mj-lt"/>
                <a:cs typeface="+mj-cs"/>
              </a:rPr>
              <a:t>Importance of the Point of Perception   </a:t>
            </a:r>
          </a:p>
        </p:txBody>
      </p:sp>
      <p:pic>
        <p:nvPicPr>
          <p:cNvPr id="2050" name="Picture 2" descr="How expensive is a traffic jam for you ...">
            <a:extLst>
              <a:ext uri="{FF2B5EF4-FFF2-40B4-BE49-F238E27FC236}">
                <a16:creationId xmlns:a16="http://schemas.microsoft.com/office/drawing/2014/main" id="{DFFFD218-4A96-5991-2512-65C6EC2ED3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70" r="18285"/>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14AFAC-3486-9DD9-9EC8-DA6ECADD15AB}"/>
              </a:ext>
            </a:extLst>
          </p:cNvPr>
          <p:cNvSpPr txBox="1"/>
          <p:nvPr/>
        </p:nvSpPr>
        <p:spPr>
          <a:xfrm>
            <a:off x="6657715" y="2990818"/>
            <a:ext cx="5211320" cy="2913872"/>
          </a:xfrm>
          <a:prstGeom prst="rect">
            <a:avLst/>
          </a:prstGeom>
        </p:spPr>
        <p:txBody>
          <a:bodyPr vert="horz" lIns="91440" tIns="45720" rIns="91440" bIns="45720" rtlCol="0" anchor="t">
            <a:normAutofit/>
          </a:bodyPr>
          <a:lstStyle/>
          <a:p>
            <a:pPr>
              <a:lnSpc>
                <a:spcPct val="90000"/>
              </a:lnSpc>
              <a:spcAft>
                <a:spcPts val="600"/>
              </a:spcAft>
            </a:pPr>
            <a:r>
              <a:rPr lang="en-US" sz="3200" i="1" dirty="0">
                <a:solidFill>
                  <a:schemeClr val="tx1">
                    <a:alpha val="80000"/>
                  </a:schemeClr>
                </a:solidFill>
              </a:rPr>
              <a:t>When you complain that you are caught in a traffic jam … </a:t>
            </a:r>
          </a:p>
          <a:p>
            <a:pPr>
              <a:lnSpc>
                <a:spcPct val="90000"/>
              </a:lnSpc>
              <a:spcAft>
                <a:spcPts val="600"/>
              </a:spcAft>
            </a:pPr>
            <a:r>
              <a:rPr lang="en-US" sz="3200" i="1" dirty="0">
                <a:solidFill>
                  <a:schemeClr val="tx1">
                    <a:alpha val="80000"/>
                  </a:schemeClr>
                </a:solidFill>
              </a:rPr>
              <a:t>you are wrong.</a:t>
            </a:r>
          </a:p>
          <a:p>
            <a:pPr>
              <a:lnSpc>
                <a:spcPct val="90000"/>
              </a:lnSpc>
              <a:spcAft>
                <a:spcPts val="600"/>
              </a:spcAft>
            </a:pPr>
            <a:endParaRPr lang="en-US" sz="2400" i="1" dirty="0">
              <a:solidFill>
                <a:schemeClr val="tx1">
                  <a:alpha val="80000"/>
                </a:schemeClr>
              </a:solidFill>
            </a:endParaRPr>
          </a:p>
          <a:p>
            <a:pPr>
              <a:lnSpc>
                <a:spcPct val="90000"/>
              </a:lnSpc>
              <a:spcAft>
                <a:spcPts val="600"/>
              </a:spcAft>
            </a:pPr>
            <a:r>
              <a:rPr lang="en-US" sz="3600" i="1" dirty="0">
                <a:solidFill>
                  <a:schemeClr val="tx1">
                    <a:alpha val="80000"/>
                  </a:schemeClr>
                </a:solidFill>
              </a:rPr>
              <a:t>You are traffic jam. </a:t>
            </a:r>
          </a:p>
        </p:txBody>
      </p:sp>
      <p:sp>
        <p:nvSpPr>
          <p:cNvPr id="7" name="TextBox 6">
            <a:extLst>
              <a:ext uri="{FF2B5EF4-FFF2-40B4-BE49-F238E27FC236}">
                <a16:creationId xmlns:a16="http://schemas.microsoft.com/office/drawing/2014/main" id="{ED71A479-51F3-7380-61EB-5F5910CC416B}"/>
              </a:ext>
            </a:extLst>
          </p:cNvPr>
          <p:cNvSpPr txBox="1"/>
          <p:nvPr/>
        </p:nvSpPr>
        <p:spPr>
          <a:xfrm>
            <a:off x="4804573" y="6054434"/>
            <a:ext cx="1623930" cy="338554"/>
          </a:xfrm>
          <a:prstGeom prst="rect">
            <a:avLst/>
          </a:prstGeom>
          <a:noFill/>
        </p:spPr>
        <p:txBody>
          <a:bodyPr wrap="square" rtlCol="0">
            <a:spAutoFit/>
          </a:bodyPr>
          <a:lstStyle/>
          <a:p>
            <a:r>
              <a:rPr lang="en-GB" sz="1600" i="1" dirty="0"/>
              <a:t>Source: Mint</a:t>
            </a:r>
          </a:p>
        </p:txBody>
      </p:sp>
    </p:spTree>
    <p:extLst>
      <p:ext uri="{BB962C8B-B14F-4D97-AF65-F5344CB8AC3E}">
        <p14:creationId xmlns:p14="http://schemas.microsoft.com/office/powerpoint/2010/main" val="40826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0650" y="1172543"/>
            <a:ext cx="10323095" cy="2400657"/>
          </a:xfrm>
          <a:prstGeom prst="rect">
            <a:avLst/>
          </a:prstGeom>
          <a:noFill/>
        </p:spPr>
        <p:txBody>
          <a:bodyPr wrap="square" rtlCol="0">
            <a:spAutoFit/>
          </a:bodyPr>
          <a:lstStyle/>
          <a:p>
            <a:pPr algn="just">
              <a:buClr>
                <a:srgbClr val="FF0000"/>
              </a:buClr>
            </a:pPr>
            <a:r>
              <a:rPr lang="en-GB" sz="2500" i="1"/>
              <a:t>We do not need cars			… 	We need mobility</a:t>
            </a:r>
          </a:p>
          <a:p>
            <a:pPr algn="just">
              <a:buClr>
                <a:srgbClr val="FF0000"/>
              </a:buClr>
            </a:pPr>
            <a:r>
              <a:rPr lang="en-GB" sz="2500" i="1"/>
              <a:t>We do not need light bulbs 		… 	We need light</a:t>
            </a:r>
          </a:p>
          <a:p>
            <a:pPr algn="just">
              <a:buClr>
                <a:srgbClr val="FF0000"/>
              </a:buClr>
            </a:pPr>
            <a:r>
              <a:rPr lang="en-GB" sz="2500" i="1"/>
              <a:t>We do not need chairs 		… 	We need to sit</a:t>
            </a:r>
          </a:p>
          <a:p>
            <a:pPr algn="just">
              <a:buClr>
                <a:srgbClr val="FF0000"/>
              </a:buClr>
            </a:pPr>
            <a:r>
              <a:rPr lang="en-GB" sz="2500" i="1"/>
              <a:t>We do not need refrigerators 	… 	We need chilled and healthy food </a:t>
            </a:r>
          </a:p>
          <a:p>
            <a:pPr algn="just">
              <a:buClr>
                <a:srgbClr val="FF0000"/>
              </a:buClr>
            </a:pPr>
            <a:r>
              <a:rPr lang="en-GB" sz="2500" i="1"/>
              <a:t>We do not need CDs			… 	We want to listen to the music</a:t>
            </a:r>
          </a:p>
          <a:p>
            <a:pPr algn="just">
              <a:buClr>
                <a:srgbClr val="FF0000"/>
              </a:buClr>
            </a:pPr>
            <a:r>
              <a:rPr lang="en-GB" sz="2500" i="1"/>
              <a:t>We do not need pesticides		… 	We want healthy plants</a:t>
            </a:r>
            <a:endParaRPr lang="en-US" sz="2500"/>
          </a:p>
        </p:txBody>
      </p:sp>
      <p:pic>
        <p:nvPicPr>
          <p:cNvPr id="2" name="Picture 1">
            <a:extLst>
              <a:ext uri="{FF2B5EF4-FFF2-40B4-BE49-F238E27FC236}">
                <a16:creationId xmlns:a16="http://schemas.microsoft.com/office/drawing/2014/main" id="{EE8C2DED-ECB9-DC44-9F6A-B5E4F60613F7}"/>
              </a:ext>
            </a:extLst>
          </p:cNvPr>
          <p:cNvPicPr>
            <a:picLocks noChangeAspect="1"/>
          </p:cNvPicPr>
          <p:nvPr/>
        </p:nvPicPr>
        <p:blipFill>
          <a:blip r:embed="rId3"/>
          <a:stretch>
            <a:fillRect/>
          </a:stretch>
        </p:blipFill>
        <p:spPr>
          <a:xfrm>
            <a:off x="842208" y="3846802"/>
            <a:ext cx="5083393" cy="2400657"/>
          </a:xfrm>
          <a:prstGeom prst="rect">
            <a:avLst/>
          </a:prstGeom>
        </p:spPr>
      </p:pic>
      <p:pic>
        <p:nvPicPr>
          <p:cNvPr id="3" name="Picture 2">
            <a:extLst>
              <a:ext uri="{FF2B5EF4-FFF2-40B4-BE49-F238E27FC236}">
                <a16:creationId xmlns:a16="http://schemas.microsoft.com/office/drawing/2014/main" id="{E37A7CF9-A07F-574B-A3DE-7BBA98F3E672}"/>
              </a:ext>
            </a:extLst>
          </p:cNvPr>
          <p:cNvPicPr>
            <a:picLocks noChangeAspect="1"/>
          </p:cNvPicPr>
          <p:nvPr/>
        </p:nvPicPr>
        <p:blipFill>
          <a:blip r:embed="rId4"/>
          <a:stretch>
            <a:fillRect/>
          </a:stretch>
        </p:blipFill>
        <p:spPr>
          <a:xfrm>
            <a:off x="5484063" y="3813830"/>
            <a:ext cx="2612466" cy="2821463"/>
          </a:xfrm>
          <a:prstGeom prst="rect">
            <a:avLst/>
          </a:prstGeom>
        </p:spPr>
      </p:pic>
      <p:pic>
        <p:nvPicPr>
          <p:cNvPr id="4" name="Picture 3">
            <a:extLst>
              <a:ext uri="{FF2B5EF4-FFF2-40B4-BE49-F238E27FC236}">
                <a16:creationId xmlns:a16="http://schemas.microsoft.com/office/drawing/2014/main" id="{D4065D8A-02C8-3A4D-9E5C-A2C1EA8E47A4}"/>
              </a:ext>
            </a:extLst>
          </p:cNvPr>
          <p:cNvPicPr>
            <a:picLocks noChangeAspect="1"/>
          </p:cNvPicPr>
          <p:nvPr/>
        </p:nvPicPr>
        <p:blipFill>
          <a:blip r:embed="rId5"/>
          <a:stretch>
            <a:fillRect/>
          </a:stretch>
        </p:blipFill>
        <p:spPr>
          <a:xfrm>
            <a:off x="876161" y="3989083"/>
            <a:ext cx="4345214" cy="2658903"/>
          </a:xfrm>
          <a:prstGeom prst="rect">
            <a:avLst/>
          </a:prstGeom>
        </p:spPr>
      </p:pic>
      <p:pic>
        <p:nvPicPr>
          <p:cNvPr id="6" name="Picture 5">
            <a:extLst>
              <a:ext uri="{FF2B5EF4-FFF2-40B4-BE49-F238E27FC236}">
                <a16:creationId xmlns:a16="http://schemas.microsoft.com/office/drawing/2014/main" id="{DDD5E799-4541-FB40-B0A6-089C268BC13A}"/>
              </a:ext>
            </a:extLst>
          </p:cNvPr>
          <p:cNvPicPr>
            <a:picLocks noChangeAspect="1"/>
          </p:cNvPicPr>
          <p:nvPr/>
        </p:nvPicPr>
        <p:blipFill>
          <a:blip r:embed="rId6"/>
          <a:stretch>
            <a:fillRect/>
          </a:stretch>
        </p:blipFill>
        <p:spPr>
          <a:xfrm>
            <a:off x="7459579" y="3896543"/>
            <a:ext cx="4216738" cy="2380417"/>
          </a:xfrm>
          <a:prstGeom prst="rect">
            <a:avLst/>
          </a:prstGeom>
        </p:spPr>
      </p:pic>
      <p:pic>
        <p:nvPicPr>
          <p:cNvPr id="7" name="Picture 6">
            <a:extLst>
              <a:ext uri="{FF2B5EF4-FFF2-40B4-BE49-F238E27FC236}">
                <a16:creationId xmlns:a16="http://schemas.microsoft.com/office/drawing/2014/main" id="{3985F7FD-3AB1-764B-A843-E28F6672A889}"/>
              </a:ext>
            </a:extLst>
          </p:cNvPr>
          <p:cNvPicPr>
            <a:picLocks noChangeAspect="1"/>
          </p:cNvPicPr>
          <p:nvPr/>
        </p:nvPicPr>
        <p:blipFill>
          <a:blip r:embed="rId7"/>
          <a:stretch>
            <a:fillRect/>
          </a:stretch>
        </p:blipFill>
        <p:spPr>
          <a:xfrm>
            <a:off x="2956091" y="4134405"/>
            <a:ext cx="4216737" cy="2800898"/>
          </a:xfrm>
          <a:prstGeom prst="rect">
            <a:avLst/>
          </a:prstGeom>
        </p:spPr>
      </p:pic>
      <p:pic>
        <p:nvPicPr>
          <p:cNvPr id="8" name="Picture 7">
            <a:extLst>
              <a:ext uri="{FF2B5EF4-FFF2-40B4-BE49-F238E27FC236}">
                <a16:creationId xmlns:a16="http://schemas.microsoft.com/office/drawing/2014/main" id="{B054361A-971C-0042-9F0E-236D99F44609}"/>
              </a:ext>
            </a:extLst>
          </p:cNvPr>
          <p:cNvPicPr>
            <a:picLocks noChangeAspect="1"/>
          </p:cNvPicPr>
          <p:nvPr/>
        </p:nvPicPr>
        <p:blipFill>
          <a:blip r:embed="rId8"/>
          <a:stretch>
            <a:fillRect/>
          </a:stretch>
        </p:blipFill>
        <p:spPr>
          <a:xfrm>
            <a:off x="6470646" y="4249030"/>
            <a:ext cx="3937000" cy="2362200"/>
          </a:xfrm>
          <a:prstGeom prst="rect">
            <a:avLst/>
          </a:prstGeom>
        </p:spPr>
      </p:pic>
      <p:sp>
        <p:nvSpPr>
          <p:cNvPr id="10" name="Rectangle 9">
            <a:extLst>
              <a:ext uri="{FF2B5EF4-FFF2-40B4-BE49-F238E27FC236}">
                <a16:creationId xmlns:a16="http://schemas.microsoft.com/office/drawing/2014/main" id="{DE120A74-30B1-5B41-AAF7-7F73DFD2925A}"/>
              </a:ext>
            </a:extLst>
          </p:cNvPr>
          <p:cNvSpPr/>
          <p:nvPr/>
        </p:nvSpPr>
        <p:spPr>
          <a:xfrm>
            <a:off x="350176" y="4756586"/>
            <a:ext cx="11543197" cy="1323439"/>
          </a:xfrm>
          <a:prstGeom prst="rect">
            <a:avLst/>
          </a:prstGeom>
        </p:spPr>
        <p:txBody>
          <a:bodyPr wrap="square">
            <a:spAutoFit/>
          </a:bodyPr>
          <a:lstStyle/>
          <a:p>
            <a:pPr algn="ctr"/>
            <a:r>
              <a:rPr lang="en-GB" sz="4000" i="1"/>
              <a:t>Dematerialisation, Rethinking Ownership, </a:t>
            </a:r>
          </a:p>
          <a:p>
            <a:pPr algn="ctr"/>
            <a:r>
              <a:rPr lang="en-GB" sz="4000" i="1"/>
              <a:t>Efficiency should be Complemented with Sufficiency</a:t>
            </a:r>
          </a:p>
        </p:txBody>
      </p:sp>
      <p:sp>
        <p:nvSpPr>
          <p:cNvPr id="11" name="Down Arrow 10">
            <a:extLst>
              <a:ext uri="{FF2B5EF4-FFF2-40B4-BE49-F238E27FC236}">
                <a16:creationId xmlns:a16="http://schemas.microsoft.com/office/drawing/2014/main" id="{D94FA51C-56A8-5F49-9BBD-2F505A8EB484}"/>
              </a:ext>
            </a:extLst>
          </p:cNvPr>
          <p:cNvSpPr/>
          <p:nvPr/>
        </p:nvSpPr>
        <p:spPr>
          <a:xfrm>
            <a:off x="5451629" y="3717935"/>
            <a:ext cx="988933" cy="1038651"/>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05BD7C-B448-E74F-AF91-923B3086F1F2}"/>
              </a:ext>
            </a:extLst>
          </p:cNvPr>
          <p:cNvSpPr txBox="1"/>
          <p:nvPr/>
        </p:nvSpPr>
        <p:spPr>
          <a:xfrm>
            <a:off x="326627" y="22700"/>
            <a:ext cx="11587396" cy="1138773"/>
          </a:xfrm>
          <a:prstGeom prst="rect">
            <a:avLst/>
          </a:prstGeom>
          <a:noFill/>
        </p:spPr>
        <p:txBody>
          <a:bodyPr wrap="square" rtlCol="0">
            <a:spAutoFit/>
          </a:bodyPr>
          <a:lstStyle/>
          <a:p>
            <a:pPr algn="ctr"/>
            <a:r>
              <a:rPr lang="en-GB" sz="3600" i="1" dirty="0">
                <a:solidFill>
                  <a:srgbClr val="C00000"/>
                </a:solidFill>
                <a:latin typeface="+mj-lt"/>
                <a:ea typeface="Verdana" panose="020B0604030504040204" pitchFamily="34" charset="0"/>
                <a:cs typeface="Verdana" panose="020B0604030504040204" pitchFamily="34" charset="0"/>
              </a:rPr>
              <a:t>From Product Maximisation to Providing Human Needs</a:t>
            </a:r>
          </a:p>
          <a:p>
            <a:pPr algn="ctr"/>
            <a:r>
              <a:rPr lang="en-GB" sz="3200" i="1" dirty="0">
                <a:solidFill>
                  <a:schemeClr val="accent1">
                    <a:lumMod val="50000"/>
                  </a:schemeClr>
                </a:solidFill>
                <a:latin typeface="+mj-lt"/>
                <a:ea typeface="Verdana" panose="020B0604030504040204" pitchFamily="34" charset="0"/>
                <a:cs typeface="Verdana" panose="020B0604030504040204" pitchFamily="34" charset="0"/>
              </a:rPr>
              <a:t>It is not not about owing it is about using</a:t>
            </a:r>
          </a:p>
        </p:txBody>
      </p:sp>
    </p:spTree>
    <p:extLst>
      <p:ext uri="{BB962C8B-B14F-4D97-AF65-F5344CB8AC3E}">
        <p14:creationId xmlns:p14="http://schemas.microsoft.com/office/powerpoint/2010/main" val="37865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7"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par>
                          <p:cTn id="25" fill="hold">
                            <p:stCondLst>
                              <p:cond delay="0"/>
                            </p:stCondLst>
                            <p:childTnLst>
                              <p:par>
                                <p:cTn id="26" presetID="17"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childTnLst>
                                </p:cTn>
                              </p:par>
                            </p:childTnLst>
                          </p:cTn>
                        </p:par>
                        <p:par>
                          <p:cTn id="34" fill="hold">
                            <p:stCondLst>
                              <p:cond delay="0"/>
                            </p:stCondLst>
                            <p:childTnLst>
                              <p:par>
                                <p:cTn id="35" presetID="17" presetClass="entr" presetSubtype="1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par>
                          <p:cTn id="43" fill="hold">
                            <p:stCondLst>
                              <p:cond delay="0"/>
                            </p:stCondLst>
                            <p:childTnLst>
                              <p:par>
                                <p:cTn id="44" presetID="17" presetClass="entr" presetSubtype="1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childTnLst>
                                </p:cTn>
                              </p:par>
                            </p:childTnLst>
                          </p:cTn>
                        </p:par>
                        <p:par>
                          <p:cTn id="52" fill="hold">
                            <p:stCondLst>
                              <p:cond delay="0"/>
                            </p:stCondLst>
                            <p:childTnLst>
                              <p:par>
                                <p:cTn id="53" presetID="17" presetClass="entr" presetSubtype="1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0"/>
                            </p:stCondLst>
                            <p:childTnLst>
                              <p:par>
                                <p:cTn id="62" presetID="42"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3347" y="1676404"/>
            <a:ext cx="4409291" cy="3408217"/>
          </a:xfrm>
          <a:prstGeom prst="rect">
            <a:avLst/>
          </a:prstGeom>
          <a:noFill/>
        </p:spPr>
        <p:txBody>
          <a:bodyPr vert="horz" lIns="91440" tIns="45720" rIns="91440" bIns="45720" rtlCol="0" anchor="ctr">
            <a:normAutofit/>
          </a:bodyPr>
          <a:lstStyle/>
          <a:p>
            <a:pPr marL="0" marR="0" lvl="0" indent="0" algn="ctr" fontAlgn="auto">
              <a:lnSpc>
                <a:spcPct val="90000"/>
              </a:lnSpc>
              <a:spcBef>
                <a:spcPct val="0"/>
              </a:spcBef>
              <a:spcAft>
                <a:spcPts val="600"/>
              </a:spcAft>
              <a:buClr>
                <a:srgbClr val="FF0000"/>
              </a:buClr>
              <a:buSzTx/>
              <a:tabLst/>
              <a:defRPr/>
            </a:pPr>
            <a:r>
              <a:rPr kumimoji="0" lang="en-US" sz="4000" b="0" i="1" u="none" strike="noStrike" kern="1200" cap="none" spc="0" normalizeH="0" baseline="0" noProof="0">
                <a:ln>
                  <a:noFill/>
                </a:ln>
                <a:effectLst/>
                <a:uLnTx/>
                <a:uFillTx/>
                <a:latin typeface="+mj-lt"/>
                <a:ea typeface="+mj-ea"/>
                <a:cs typeface="+mj-cs"/>
              </a:rPr>
              <a:t>How to meet human needs in most energy and resource efficient way?</a:t>
            </a:r>
          </a:p>
        </p:txBody>
      </p:sp>
      <p:pic>
        <p:nvPicPr>
          <p:cNvPr id="4098" name="Picture 2" descr="The Best Interview Questions for a Candidate to Ask - EDI Staffing">
            <a:extLst>
              <a:ext uri="{FF2B5EF4-FFF2-40B4-BE49-F238E27FC236}">
                <a16:creationId xmlns:a16="http://schemas.microsoft.com/office/drawing/2014/main" id="{F021B934-7160-D566-64AC-D216BEFA05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3576" y="875255"/>
            <a:ext cx="6780700" cy="5105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503CB1-673E-8FF3-2F42-444B3F375A6D}"/>
              </a:ext>
            </a:extLst>
          </p:cNvPr>
          <p:cNvSpPr txBox="1"/>
          <p:nvPr/>
        </p:nvSpPr>
        <p:spPr>
          <a:xfrm>
            <a:off x="4811073" y="5549749"/>
            <a:ext cx="2337874" cy="369332"/>
          </a:xfrm>
          <a:prstGeom prst="rect">
            <a:avLst/>
          </a:prstGeom>
          <a:noFill/>
        </p:spPr>
        <p:txBody>
          <a:bodyPr wrap="square">
            <a:spAutoFit/>
          </a:bodyPr>
          <a:lstStyle/>
          <a:p>
            <a:r>
              <a:rPr lang="en-GB" dirty="0">
                <a:solidFill>
                  <a:srgbClr val="002060"/>
                </a:solidFill>
                <a:hlinkClick r:id="rId4">
                  <a:extLst>
                    <a:ext uri="{A12FA001-AC4F-418D-AE19-62706E023703}">
                      <ahyp:hlinkClr xmlns:ahyp="http://schemas.microsoft.com/office/drawing/2018/hyperlinkcolor" val="tx"/>
                    </a:ext>
                  </a:extLst>
                </a:hlinkClick>
              </a:rPr>
              <a:t>https://edistaffing.com</a:t>
            </a:r>
            <a:r>
              <a:rPr lang="en-GB" dirty="0">
                <a:solidFill>
                  <a:srgbClr val="002060"/>
                </a:solidFill>
              </a:rPr>
              <a:t> </a:t>
            </a:r>
          </a:p>
        </p:txBody>
      </p:sp>
      <p:sp>
        <p:nvSpPr>
          <p:cNvPr id="2" name="Title 3">
            <a:extLst>
              <a:ext uri="{FF2B5EF4-FFF2-40B4-BE49-F238E27FC236}">
                <a16:creationId xmlns:a16="http://schemas.microsoft.com/office/drawing/2014/main" id="{4BB0F2AA-8183-8ED3-0870-F05B8578FC6D}"/>
              </a:ext>
            </a:extLst>
          </p:cNvPr>
          <p:cNvSpPr txBox="1">
            <a:spLocks/>
          </p:cNvSpPr>
          <p:nvPr/>
        </p:nvSpPr>
        <p:spPr>
          <a:xfrm>
            <a:off x="811564" y="281476"/>
            <a:ext cx="10662866" cy="726256"/>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IN" sz="3600" i="1" dirty="0">
                <a:solidFill>
                  <a:srgbClr val="C00000"/>
                </a:solidFill>
                <a:latin typeface="+mn-lt"/>
                <a:ea typeface="Roboto Regular" pitchFamily="2" charset="0"/>
              </a:rPr>
              <a:t>Main question often-overlooked to be addressed  </a:t>
            </a:r>
          </a:p>
        </p:txBody>
      </p:sp>
    </p:spTree>
    <p:extLst>
      <p:ext uri="{BB962C8B-B14F-4D97-AF65-F5344CB8AC3E}">
        <p14:creationId xmlns:p14="http://schemas.microsoft.com/office/powerpoint/2010/main" val="747254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71EA-4C66-494C-0566-F508E1A0DB1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A6A2F2-386C-4399-1C06-1FD174AA9F2E}"/>
              </a:ext>
            </a:extLst>
          </p:cNvPr>
          <p:cNvSpPr>
            <a:spLocks noGrp="1"/>
          </p:cNvSpPr>
          <p:nvPr>
            <p:ph idx="1"/>
          </p:nvPr>
        </p:nvSpPr>
        <p:spPr>
          <a:xfrm>
            <a:off x="940501" y="2017660"/>
            <a:ext cx="10350955" cy="3815105"/>
          </a:xfrm>
        </p:spPr>
        <p:txBody>
          <a:bodyPr>
            <a:noAutofit/>
          </a:bodyPr>
          <a:lstStyle/>
          <a:p>
            <a:pPr marL="399993" lvl="1" indent="0">
              <a:buClr>
                <a:srgbClr val="C00000"/>
              </a:buClr>
              <a:buSzPct val="130000"/>
              <a:buNone/>
            </a:pPr>
            <a:r>
              <a:rPr lang="en-GB" sz="3000" i="1" dirty="0">
                <a:solidFill>
                  <a:srgbClr val="C00000"/>
                </a:solidFill>
                <a:latin typeface="+mn-lt"/>
              </a:rPr>
              <a:t>Sufficiency</a:t>
            </a:r>
            <a:r>
              <a:rPr lang="en-GB" sz="3000" i="1" dirty="0">
                <a:latin typeface="+mn-lt"/>
              </a:rPr>
              <a:t> </a:t>
            </a:r>
            <a:r>
              <a:rPr lang="en-GB" sz="3000" i="1" dirty="0">
                <a:solidFill>
                  <a:srgbClr val="C00000"/>
                </a:solidFill>
                <a:latin typeface="+mn-lt"/>
              </a:rPr>
              <a:t>(optimising supply and demand) </a:t>
            </a:r>
            <a:r>
              <a:rPr lang="en-GB" sz="3000" i="1" dirty="0">
                <a:latin typeface="+mn-lt"/>
              </a:rPr>
              <a:t>could be addressed from </a:t>
            </a:r>
            <a:r>
              <a:rPr lang="en-GB" sz="3000" i="1" dirty="0">
                <a:solidFill>
                  <a:srgbClr val="C00000"/>
                </a:solidFill>
                <a:latin typeface="+mn-lt"/>
              </a:rPr>
              <a:t>consumption side </a:t>
            </a:r>
            <a:r>
              <a:rPr lang="en-GB" sz="3000" i="1" dirty="0">
                <a:latin typeface="+mn-lt"/>
              </a:rPr>
              <a:t>through</a:t>
            </a:r>
            <a:r>
              <a:rPr lang="en-GB" sz="3000" i="1" dirty="0">
                <a:solidFill>
                  <a:srgbClr val="C00000"/>
                </a:solidFill>
                <a:latin typeface="+mn-lt"/>
              </a:rPr>
              <a:t> </a:t>
            </a:r>
            <a:r>
              <a:rPr lang="en-GB" sz="3000" i="1" dirty="0">
                <a:latin typeface="+mn-lt"/>
              </a:rPr>
              <a:t>reducing consumption, optimising what is sufficient to meet human needs and/or from the </a:t>
            </a:r>
            <a:r>
              <a:rPr lang="en-GB" sz="3000" i="1" dirty="0">
                <a:solidFill>
                  <a:srgbClr val="C00000"/>
                </a:solidFill>
                <a:latin typeface="+mn-lt"/>
              </a:rPr>
              <a:t>production side </a:t>
            </a:r>
            <a:r>
              <a:rPr lang="en-GB" sz="3000" i="1" dirty="0">
                <a:latin typeface="+mn-lt"/>
              </a:rPr>
              <a:t>by meeting human needs using less energy &amp; materials, by improving energy and resource efficiency.  </a:t>
            </a:r>
          </a:p>
          <a:p>
            <a:pPr marL="399993" lvl="1" indent="0">
              <a:buClr>
                <a:srgbClr val="C00000"/>
              </a:buClr>
              <a:buSzPct val="130000"/>
              <a:buNone/>
            </a:pPr>
            <a:r>
              <a:rPr lang="en-GB" sz="3000" i="1" dirty="0">
                <a:solidFill>
                  <a:srgbClr val="C00000"/>
                </a:solidFill>
                <a:latin typeface="+mn-lt"/>
              </a:rPr>
              <a:t>Consumers behaviour </a:t>
            </a:r>
            <a:r>
              <a:rPr lang="en-GB" sz="3000" i="1" dirty="0">
                <a:latin typeface="+mn-lt"/>
              </a:rPr>
              <a:t>is related to consumer, </a:t>
            </a:r>
            <a:r>
              <a:rPr lang="en-GB" sz="3000" i="1" dirty="0">
                <a:solidFill>
                  <a:srgbClr val="C00000"/>
                </a:solidFill>
                <a:latin typeface="+mn-lt"/>
              </a:rPr>
              <a:t>consumption system</a:t>
            </a:r>
            <a:r>
              <a:rPr lang="en-GB" sz="3000" i="1" dirty="0">
                <a:latin typeface="+mn-lt"/>
              </a:rPr>
              <a:t>, is basically designed and impacted by governments and producers.</a:t>
            </a:r>
            <a:endParaRPr lang="en-GB" sz="3000" i="1" dirty="0">
              <a:solidFill>
                <a:srgbClr val="C00000"/>
              </a:solidFill>
              <a:latin typeface="+mn-lt"/>
            </a:endParaRPr>
          </a:p>
        </p:txBody>
      </p:sp>
      <p:sp>
        <p:nvSpPr>
          <p:cNvPr id="7" name="TextBox 6">
            <a:extLst>
              <a:ext uri="{FF2B5EF4-FFF2-40B4-BE49-F238E27FC236}">
                <a16:creationId xmlns:a16="http://schemas.microsoft.com/office/drawing/2014/main" id="{A7736B39-10CD-22CB-B6B9-03AB54C16734}"/>
              </a:ext>
            </a:extLst>
          </p:cNvPr>
          <p:cNvSpPr txBox="1"/>
          <p:nvPr/>
        </p:nvSpPr>
        <p:spPr>
          <a:xfrm>
            <a:off x="561474" y="654378"/>
            <a:ext cx="11085094" cy="1251625"/>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lang="en-US" sz="3600" i="1" dirty="0">
                <a:solidFill>
                  <a:srgbClr val="002060"/>
                </a:solidFill>
                <a:effectLst/>
              </a:rPr>
              <a:t>Efficiency … Sufficiency</a:t>
            </a:r>
          </a:p>
          <a:p>
            <a:pPr marL="0" marR="0" lvl="0" indent="0" algn="ctr" defTabSz="603706" rtl="0" eaLnBrk="1" fontAlgn="auto" latinLnBrk="0" hangingPunct="1">
              <a:lnSpc>
                <a:spcPct val="100000"/>
              </a:lnSpc>
              <a:spcBef>
                <a:spcPts val="397"/>
              </a:spcBef>
              <a:spcAft>
                <a:spcPts val="0"/>
              </a:spcAft>
              <a:buClrTx/>
              <a:buSzTx/>
              <a:buFontTx/>
              <a:buNone/>
              <a:tabLst/>
              <a:defRPr/>
            </a:pPr>
            <a:r>
              <a:rPr lang="en-US" sz="3600" i="1" dirty="0">
                <a:solidFill>
                  <a:srgbClr val="002060"/>
                </a:solidFill>
              </a:rPr>
              <a:t>Consumer … Producer </a:t>
            </a:r>
            <a:r>
              <a:rPr lang="en-US" sz="3600" i="1" dirty="0">
                <a:solidFill>
                  <a:srgbClr val="002060"/>
                </a:solidFill>
                <a:effectLst/>
              </a:rPr>
              <a:t> </a:t>
            </a:r>
            <a:endParaRPr kumimoji="0" lang="en-GB" sz="3600" b="0" i="1" u="none" strike="noStrike" kern="1200" cap="none" spc="0" normalizeH="0" baseline="0" noProof="0" dirty="0">
              <a:ln>
                <a:noFill/>
              </a:ln>
              <a:solidFill>
                <a:srgbClr val="002060"/>
              </a:solidFill>
              <a:effectLst/>
              <a:uLnTx/>
              <a:uFillTx/>
              <a:ea typeface="Verdana" panose="020B0604030504040204" pitchFamily="34" charset="0"/>
            </a:endParaRPr>
          </a:p>
        </p:txBody>
      </p:sp>
    </p:spTree>
    <p:extLst>
      <p:ext uri="{BB962C8B-B14F-4D97-AF65-F5344CB8AC3E}">
        <p14:creationId xmlns:p14="http://schemas.microsoft.com/office/powerpoint/2010/main" val="17554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0901D-0DF6-01CB-E95A-6577A59D1B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965A3-332B-3BEF-5A31-356539F8D1FA}"/>
              </a:ext>
            </a:extLst>
          </p:cNvPr>
          <p:cNvSpPr>
            <a:spLocks noGrp="1"/>
          </p:cNvSpPr>
          <p:nvPr>
            <p:ph idx="1"/>
          </p:nvPr>
        </p:nvSpPr>
        <p:spPr>
          <a:xfrm>
            <a:off x="788100" y="2211618"/>
            <a:ext cx="10517209" cy="3773545"/>
          </a:xfrm>
        </p:spPr>
        <p:txBody>
          <a:bodyPr>
            <a:noAutofit/>
          </a:bodyPr>
          <a:lstStyle/>
          <a:p>
            <a:pPr marL="399993" lvl="1" indent="0">
              <a:buClr>
                <a:srgbClr val="C00000"/>
              </a:buClr>
              <a:buSzPct val="130000"/>
              <a:buNone/>
            </a:pPr>
            <a:r>
              <a:rPr lang="en-GB" i="1" dirty="0">
                <a:latin typeface="+mn-lt"/>
              </a:rPr>
              <a:t>Sustainability transition is </a:t>
            </a:r>
            <a:r>
              <a:rPr lang="en-GB" i="1" dirty="0">
                <a:solidFill>
                  <a:srgbClr val="C00000"/>
                </a:solidFill>
                <a:latin typeface="+mn-lt"/>
              </a:rPr>
              <a:t>unavoidable</a:t>
            </a:r>
            <a:r>
              <a:rPr lang="en-GB" i="1" dirty="0">
                <a:latin typeface="+mn-lt"/>
              </a:rPr>
              <a:t>. And any transformation is a major business opportunity </a:t>
            </a:r>
            <a:r>
              <a:rPr lang="en-GB" i="1" dirty="0">
                <a:solidFill>
                  <a:srgbClr val="C00000"/>
                </a:solidFill>
                <a:latin typeface="+mn-lt"/>
              </a:rPr>
              <a:t>for those who are innovative, those who dare and those who understand the essence of the challenges ahead of us. </a:t>
            </a:r>
          </a:p>
          <a:p>
            <a:pPr marL="399993" lvl="1" indent="0">
              <a:buClr>
                <a:srgbClr val="C00000"/>
              </a:buClr>
              <a:buSzPct val="130000"/>
              <a:buNone/>
            </a:pPr>
            <a:r>
              <a:rPr lang="en-GB" i="1" dirty="0">
                <a:latin typeface="+mn-lt"/>
              </a:rPr>
              <a:t>We should not accept that meeting human needs should be resource intensive and stop stimulating extraction based economic success and rather reward responsible, innovative, creative ways of meeting human needs. </a:t>
            </a:r>
          </a:p>
          <a:p>
            <a:pPr marL="399993" lvl="1" indent="0">
              <a:buClr>
                <a:srgbClr val="C00000"/>
              </a:buClr>
              <a:buSzPct val="130000"/>
              <a:buNone/>
            </a:pPr>
            <a:endParaRPr lang="en-GB" sz="3000" i="1" dirty="0">
              <a:solidFill>
                <a:srgbClr val="C00000"/>
              </a:solidFill>
              <a:latin typeface="+mn-lt"/>
            </a:endParaRPr>
          </a:p>
        </p:txBody>
      </p:sp>
      <p:sp>
        <p:nvSpPr>
          <p:cNvPr id="7" name="TextBox 6">
            <a:extLst>
              <a:ext uri="{FF2B5EF4-FFF2-40B4-BE49-F238E27FC236}">
                <a16:creationId xmlns:a16="http://schemas.microsoft.com/office/drawing/2014/main" id="{DCCC7B38-1D39-B0F4-9ED4-31DE941900F3}"/>
              </a:ext>
            </a:extLst>
          </p:cNvPr>
          <p:cNvSpPr txBox="1"/>
          <p:nvPr/>
        </p:nvSpPr>
        <p:spPr>
          <a:xfrm>
            <a:off x="561474" y="1042311"/>
            <a:ext cx="11085094" cy="646331"/>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lang="en-US" sz="3600" i="1">
                <a:solidFill>
                  <a:srgbClr val="002060"/>
                </a:solidFill>
              </a:rPr>
              <a:t>Circular Economy is a Major Business Opportunity</a:t>
            </a:r>
            <a:r>
              <a:rPr lang="en-US" sz="3600" i="1">
                <a:solidFill>
                  <a:srgbClr val="002060"/>
                </a:solidFill>
                <a:effectLst/>
              </a:rPr>
              <a:t> </a:t>
            </a:r>
            <a:endParaRPr kumimoji="0" lang="en-US" sz="3600" b="0" i="1" u="none" strike="noStrike" kern="1200" cap="none" spc="0" normalizeH="0" baseline="0">
              <a:ln>
                <a:noFill/>
              </a:ln>
              <a:solidFill>
                <a:srgbClr val="002060"/>
              </a:solidFill>
              <a:effectLst/>
              <a:uLnTx/>
              <a:uFillTx/>
              <a:ea typeface="Verdana" panose="020B0604030504040204" pitchFamily="34" charset="0"/>
            </a:endParaRPr>
          </a:p>
        </p:txBody>
      </p:sp>
    </p:spTree>
    <p:extLst>
      <p:ext uri="{BB962C8B-B14F-4D97-AF65-F5344CB8AC3E}">
        <p14:creationId xmlns:p14="http://schemas.microsoft.com/office/powerpoint/2010/main" val="14423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chemeClr val="accent5"/>
          </a:solidFill>
        </p:spPr>
        <p:txBody>
          <a:bodyPr wrap="square" rtlCol="0">
            <a:spAutoFit/>
          </a:bodyPr>
          <a:lstStyle/>
          <a:p>
            <a:endParaRPr lang="en-GB" dirty="0"/>
          </a:p>
        </p:txBody>
      </p:sp>
      <p:sp>
        <p:nvSpPr>
          <p:cNvPr id="6" name="Title 2"/>
          <p:cNvSpPr txBox="1">
            <a:spLocks/>
          </p:cNvSpPr>
          <p:nvPr/>
        </p:nvSpPr>
        <p:spPr>
          <a:xfrm>
            <a:off x="663074" y="2061155"/>
            <a:ext cx="10871200" cy="2353683"/>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dirty="0">
                <a:solidFill>
                  <a:srgbClr val="C00000"/>
                </a:solidFill>
                <a:effectLst/>
              </a:rPr>
              <a:t>Climate Change</a:t>
            </a:r>
          </a:p>
          <a:p>
            <a:pPr marL="0" indent="0" algn="ctr">
              <a:buNone/>
            </a:pPr>
            <a:r>
              <a:rPr lang="en-GB" sz="3300" b="0" i="1" dirty="0">
                <a:solidFill>
                  <a:schemeClr val="tx1"/>
                </a:solidFill>
                <a:effectLst/>
                <a:latin typeface="Calibri" panose="020F0502020204030204" pitchFamily="34" charset="0"/>
                <a:ea typeface="Aptos" panose="020B0004020202020204" pitchFamily="34" charset="0"/>
              </a:rPr>
              <a:t>Receiving attention with good reasons, but limited success.</a:t>
            </a:r>
          </a:p>
          <a:p>
            <a:pPr marL="0" indent="0" algn="ctr">
              <a:buNone/>
            </a:pPr>
            <a:r>
              <a:rPr lang="en-GB" sz="3300" b="0" i="1" dirty="0">
                <a:solidFill>
                  <a:schemeClr val="tx1"/>
                </a:solidFill>
                <a:effectLst/>
                <a:latin typeface="Calibri" panose="020F0502020204030204" pitchFamily="34" charset="0"/>
              </a:rPr>
              <a:t>Why is circular economy important part of solution?</a:t>
            </a:r>
            <a:endParaRPr lang="en-GB" sz="3300" b="0" i="1" dirty="0">
              <a:solidFill>
                <a:schemeClr val="tx1"/>
              </a:solidFill>
              <a:effectLst/>
            </a:endParaRPr>
          </a:p>
        </p:txBody>
      </p:sp>
    </p:spTree>
    <p:extLst>
      <p:ext uri="{BB962C8B-B14F-4D97-AF65-F5344CB8AC3E}">
        <p14:creationId xmlns:p14="http://schemas.microsoft.com/office/powerpoint/2010/main" val="52210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53E0A-F3EB-E8C7-6FCD-D41152D5F4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9C2141-C098-689E-7580-5B0165FD9A02}"/>
              </a:ext>
            </a:extLst>
          </p:cNvPr>
          <p:cNvSpPr txBox="1"/>
          <p:nvPr/>
        </p:nvSpPr>
        <p:spPr>
          <a:xfrm>
            <a:off x="574161" y="1085063"/>
            <a:ext cx="10869694" cy="2308324"/>
          </a:xfrm>
          <a:prstGeom prst="rect">
            <a:avLst/>
          </a:prstGeom>
          <a:noFill/>
        </p:spPr>
        <p:txBody>
          <a:bodyPr wrap="square">
            <a:spAutoFit/>
          </a:bodyPr>
          <a:lstStyle/>
          <a:p>
            <a:pPr marL="457200" indent="-457200">
              <a:buFont typeface="Arial" panose="020B0604020202020204" pitchFamily="34" charset="0"/>
              <a:buChar char="•"/>
            </a:pPr>
            <a:r>
              <a:rPr lang="en-SI" sz="2400" i="1" dirty="0">
                <a:solidFill>
                  <a:srgbClr val="C00000"/>
                </a:solidFill>
                <a:ea typeface="Times New Roman" panose="02020603050405020304" pitchFamily="18" charset="0"/>
              </a:rPr>
              <a:t>G</a:t>
            </a:r>
            <a:r>
              <a:rPr lang="en-SI" sz="2400" b="0" i="1" dirty="0">
                <a:solidFill>
                  <a:srgbClr val="C00000"/>
                </a:solidFill>
                <a:effectLst/>
                <a:ea typeface="Times New Roman" panose="02020603050405020304" pitchFamily="18" charset="0"/>
              </a:rPr>
              <a:t>lobal CO</a:t>
            </a:r>
            <a:r>
              <a:rPr lang="en-SI" sz="2400" b="0" i="1" baseline="-25000" dirty="0">
                <a:solidFill>
                  <a:srgbClr val="C00000"/>
                </a:solidFill>
                <a:effectLst/>
                <a:ea typeface="Times New Roman" panose="02020603050405020304" pitchFamily="18" charset="0"/>
              </a:rPr>
              <a:t>2</a:t>
            </a:r>
            <a:r>
              <a:rPr lang="en-SI" sz="2400" b="0" i="1" dirty="0">
                <a:solidFill>
                  <a:srgbClr val="C00000"/>
                </a:solidFill>
                <a:effectLst/>
                <a:ea typeface="Times New Roman" panose="02020603050405020304" pitchFamily="18" charset="0"/>
              </a:rPr>
              <a:t> emissions </a:t>
            </a:r>
            <a:r>
              <a:rPr lang="en-SI" sz="2400" b="0" i="1" dirty="0">
                <a:solidFill>
                  <a:srgbClr val="121212"/>
                </a:solidFill>
                <a:effectLst/>
                <a:ea typeface="Times New Roman" panose="02020603050405020304" pitchFamily="18" charset="0"/>
              </a:rPr>
              <a:t>in billion metric tonnes 37.55 highest ever </a:t>
            </a:r>
            <a:r>
              <a:rPr lang="en-SI" b="0" i="1" dirty="0">
                <a:solidFill>
                  <a:srgbClr val="121212"/>
                </a:solidFill>
                <a:effectLst/>
                <a:ea typeface="Times New Roman" panose="02020603050405020304" pitchFamily="18" charset="0"/>
              </a:rPr>
              <a:t>(Source: </a:t>
            </a:r>
            <a:r>
              <a:rPr lang="en-SI" b="0" i="1" dirty="0">
                <a:effectLst/>
                <a:ea typeface="Times New Roman" panose="02020603050405020304" pitchFamily="18" charset="0"/>
              </a:rPr>
              <a:t>Statista 2023)</a:t>
            </a:r>
            <a:endParaRPr lang="en-SI" b="0" i="1" dirty="0">
              <a:solidFill>
                <a:srgbClr val="121212"/>
              </a:solidFill>
              <a:effectLst/>
              <a:ea typeface="Times New Roman" panose="02020603050405020304" pitchFamily="18" charset="0"/>
            </a:endParaRPr>
          </a:p>
          <a:p>
            <a:pPr marL="457200" indent="-457200">
              <a:buFont typeface="Arial" panose="020B0604020202020204" pitchFamily="34" charset="0"/>
              <a:buChar char="•"/>
            </a:pPr>
            <a:r>
              <a:rPr lang="en-SI" sz="2400" b="0" i="1" dirty="0">
                <a:solidFill>
                  <a:srgbClr val="C00000"/>
                </a:solidFill>
                <a:effectLst/>
                <a:ea typeface="Times New Roman" panose="02020603050405020304" pitchFamily="18" charset="0"/>
              </a:rPr>
              <a:t>Global surface temperature increase </a:t>
            </a:r>
            <a:r>
              <a:rPr lang="en-SI" sz="2400" b="0" i="1" dirty="0">
                <a:solidFill>
                  <a:srgbClr val="121212"/>
                </a:solidFill>
                <a:effectLst/>
                <a:ea typeface="Times New Roman" panose="02020603050405020304" pitchFamily="18" charset="0"/>
              </a:rPr>
              <a:t>above pre-industrial level 1.48 degrees Celsious </a:t>
            </a:r>
            <a:r>
              <a:rPr lang="en-SI" b="0" i="1" dirty="0">
                <a:solidFill>
                  <a:srgbClr val="121212"/>
                </a:solidFill>
                <a:effectLst/>
                <a:ea typeface="Times New Roman" panose="02020603050405020304" pitchFamily="18" charset="0"/>
              </a:rPr>
              <a:t>(Source </a:t>
            </a:r>
            <a:r>
              <a:rPr lang="en-SI" b="0" i="1" dirty="0">
                <a:effectLst/>
                <a:ea typeface="Times New Roman" panose="02020603050405020304" pitchFamily="18" charset="0"/>
              </a:rPr>
              <a:t>Copernicus 2023)</a:t>
            </a:r>
          </a:p>
          <a:p>
            <a:pPr marL="457200" indent="-457200">
              <a:buFont typeface="Arial" panose="020B0604020202020204" pitchFamily="34" charset="0"/>
              <a:buChar char="•"/>
            </a:pPr>
            <a:r>
              <a:rPr lang="en-GB" sz="2400" i="1" dirty="0">
                <a:solidFill>
                  <a:srgbClr val="C00000"/>
                </a:solidFill>
                <a:cs typeface="Calibri" panose="020F0502020204030204" pitchFamily="34" charset="0"/>
              </a:rPr>
              <a:t>The system that moves water around the Earth </a:t>
            </a:r>
            <a:r>
              <a:rPr lang="en-GB" sz="2400" i="1" dirty="0">
                <a:cs typeface="Calibri" panose="020F0502020204030204" pitchFamily="34" charset="0"/>
              </a:rPr>
              <a:t>is off balance for the first time in human history </a:t>
            </a:r>
            <a:r>
              <a:rPr lang="en-GB" i="1" dirty="0">
                <a:solidFill>
                  <a:srgbClr val="002060"/>
                </a:solidFill>
                <a:cs typeface="Calibri" panose="020F0502020204030204" pitchFamily="34" charset="0"/>
              </a:rPr>
              <a:t>(Source: </a:t>
            </a:r>
            <a:r>
              <a:rPr lang="en-GB" i="1" dirty="0">
                <a:cs typeface="Calibri" panose="020F0502020204030204" pitchFamily="34" charset="0"/>
              </a:rPr>
              <a:t>Global Commission on the Economics of Water, The Economics of Water, 2024</a:t>
            </a:r>
            <a:endParaRPr lang="en-SI" b="0" i="1" dirty="0">
              <a:solidFill>
                <a:srgbClr val="121212"/>
              </a:solidFill>
              <a:effectLst/>
              <a:ea typeface="Times New Roman" panose="02020603050405020304" pitchFamily="18" charset="0"/>
            </a:endParaRPr>
          </a:p>
          <a:p>
            <a:pPr marL="457200" indent="-457200">
              <a:buFont typeface="Arial" panose="020B0604020202020204" pitchFamily="34" charset="0"/>
              <a:buChar char="•"/>
            </a:pPr>
            <a:r>
              <a:rPr lang="en-GB" sz="2400" i="1" dirty="0">
                <a:solidFill>
                  <a:srgbClr val="C00000"/>
                </a:solidFill>
              </a:rPr>
              <a:t>F</a:t>
            </a:r>
            <a:r>
              <a:rPr lang="en-GB" sz="2400" b="0" i="1" u="none" strike="noStrike" dirty="0">
                <a:solidFill>
                  <a:srgbClr val="C00000"/>
                </a:solidFill>
                <a:effectLst/>
              </a:rPr>
              <a:t>ossil fuel subsidies </a:t>
            </a:r>
            <a:r>
              <a:rPr lang="en-GB" sz="2400" b="0" i="1" u="none" strike="noStrike" dirty="0">
                <a:solidFill>
                  <a:srgbClr val="2C2825"/>
                </a:solidFill>
                <a:effectLst/>
              </a:rPr>
              <a:t>$7 trillion or 7.1 percent of GDP </a:t>
            </a:r>
            <a:r>
              <a:rPr lang="en-GB" b="0" i="1" u="none" strike="noStrike" dirty="0">
                <a:solidFill>
                  <a:srgbClr val="2C2825"/>
                </a:solidFill>
                <a:effectLst/>
              </a:rPr>
              <a:t>(Source: </a:t>
            </a:r>
            <a:r>
              <a:rPr lang="en-GB" b="0" i="1" u="none" strike="noStrike" dirty="0">
                <a:effectLst/>
              </a:rPr>
              <a:t>IMF 2022)</a:t>
            </a:r>
            <a:endParaRPr lang="en-GB" b="0" i="1" u="none" strike="noStrike" dirty="0">
              <a:solidFill>
                <a:srgbClr val="2C2825"/>
              </a:solidFill>
              <a:effectLst/>
            </a:endParaRPr>
          </a:p>
        </p:txBody>
      </p:sp>
      <p:sp>
        <p:nvSpPr>
          <p:cNvPr id="2" name="Title 1">
            <a:extLst>
              <a:ext uri="{FF2B5EF4-FFF2-40B4-BE49-F238E27FC236}">
                <a16:creationId xmlns:a16="http://schemas.microsoft.com/office/drawing/2014/main" id="{F17D81EE-C44C-3A55-F88D-5E13CF02DB40}"/>
              </a:ext>
            </a:extLst>
          </p:cNvPr>
          <p:cNvSpPr txBox="1">
            <a:spLocks/>
          </p:cNvSpPr>
          <p:nvPr/>
        </p:nvSpPr>
        <p:spPr>
          <a:xfrm>
            <a:off x="-33263" y="291384"/>
            <a:ext cx="11831639" cy="70871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cap="none" baseline="0">
                <a:solidFill>
                  <a:schemeClr val="tx2"/>
                </a:solidFill>
                <a:latin typeface="+mj-lt"/>
                <a:ea typeface="+mj-ea"/>
                <a:cs typeface="+mj-cs"/>
              </a:defRPr>
            </a:lvl1pPr>
          </a:lstStyle>
          <a:p>
            <a:pPr algn="ctr"/>
            <a:r>
              <a:rPr lang="en-US" i="1">
                <a:solidFill>
                  <a:srgbClr val="002060"/>
                </a:solidFill>
                <a:latin typeface="Calibri" panose="020F0502020204030204" pitchFamily="34" charset="0"/>
                <a:cs typeface="Calibri" panose="020F0502020204030204" pitchFamily="34" charset="0"/>
              </a:rPr>
              <a:t>Some Climate Change Related Facts </a:t>
            </a:r>
            <a:endParaRPr lang="en-GB" i="1">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00FAB11-E751-0609-FA88-19FD6980CA24}"/>
              </a:ext>
            </a:extLst>
          </p:cNvPr>
          <p:cNvPicPr>
            <a:picLocks noChangeAspect="1"/>
          </p:cNvPicPr>
          <p:nvPr/>
        </p:nvPicPr>
        <p:blipFill>
          <a:blip r:embed="rId2"/>
          <a:stretch>
            <a:fillRect/>
          </a:stretch>
        </p:blipFill>
        <p:spPr>
          <a:xfrm>
            <a:off x="6040575" y="3489865"/>
            <a:ext cx="4162815" cy="2835541"/>
          </a:xfrm>
          <a:prstGeom prst="rect">
            <a:avLst/>
          </a:prstGeom>
        </p:spPr>
      </p:pic>
      <p:sp>
        <p:nvSpPr>
          <p:cNvPr id="6" name="TextBox 5">
            <a:extLst>
              <a:ext uri="{FF2B5EF4-FFF2-40B4-BE49-F238E27FC236}">
                <a16:creationId xmlns:a16="http://schemas.microsoft.com/office/drawing/2014/main" id="{1EAC1AE5-9DC7-A5D1-2509-AD979F49E759}"/>
              </a:ext>
            </a:extLst>
          </p:cNvPr>
          <p:cNvSpPr txBox="1"/>
          <p:nvPr/>
        </p:nvSpPr>
        <p:spPr>
          <a:xfrm>
            <a:off x="1388419" y="4477107"/>
            <a:ext cx="4610612" cy="492443"/>
          </a:xfrm>
          <a:prstGeom prst="rect">
            <a:avLst/>
          </a:prstGeom>
          <a:noFill/>
        </p:spPr>
        <p:txBody>
          <a:bodyPr wrap="square" rtlCol="0">
            <a:spAutoFit/>
          </a:bodyPr>
          <a:lstStyle/>
          <a:p>
            <a:pPr algn="ctr"/>
            <a:r>
              <a:rPr lang="en-GB" sz="2600" i="1" dirty="0">
                <a:cs typeface="Arial"/>
              </a:rPr>
              <a:t>The Global Hypocrisy Indicator</a:t>
            </a:r>
          </a:p>
        </p:txBody>
      </p:sp>
    </p:spTree>
    <p:extLst>
      <p:ext uri="{BB962C8B-B14F-4D97-AF65-F5344CB8AC3E}">
        <p14:creationId xmlns:p14="http://schemas.microsoft.com/office/powerpoint/2010/main" val="21087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radar chart&#10;&#10;Description automatically generated">
            <a:extLst>
              <a:ext uri="{FF2B5EF4-FFF2-40B4-BE49-F238E27FC236}">
                <a16:creationId xmlns:a16="http://schemas.microsoft.com/office/drawing/2014/main" id="{A5EBD67F-54DF-73BA-A416-62C48609E280}"/>
              </a:ext>
            </a:extLst>
          </p:cNvPr>
          <p:cNvPicPr>
            <a:picLocks noChangeAspect="1"/>
          </p:cNvPicPr>
          <p:nvPr/>
        </p:nvPicPr>
        <p:blipFill rotWithShape="1">
          <a:blip r:embed="rId2">
            <a:extLst>
              <a:ext uri="{28A0092B-C50C-407E-A947-70E740481C1C}">
                <a14:useLocalDpi xmlns:a14="http://schemas.microsoft.com/office/drawing/2010/main" val="0"/>
              </a:ext>
            </a:extLst>
          </a:blip>
          <a:srcRect l="1455" t="12238" r="6168" b="8218"/>
          <a:stretch/>
        </p:blipFill>
        <p:spPr bwMode="auto">
          <a:xfrm>
            <a:off x="200554" y="2001746"/>
            <a:ext cx="4329885" cy="325046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0564A72-90C4-7A2F-9F33-D899CFC4C332}"/>
              </a:ext>
            </a:extLst>
          </p:cNvPr>
          <p:cNvSpPr txBox="1"/>
          <p:nvPr/>
        </p:nvSpPr>
        <p:spPr>
          <a:xfrm>
            <a:off x="4530439" y="1828239"/>
            <a:ext cx="7273634" cy="3785652"/>
          </a:xfrm>
          <a:prstGeom prst="rect">
            <a:avLst/>
          </a:prstGeom>
          <a:noFill/>
        </p:spPr>
        <p:txBody>
          <a:bodyPr wrap="square">
            <a:spAutoFit/>
          </a:bodyPr>
          <a:lstStyle/>
          <a:p>
            <a:r>
              <a:rPr lang="en-GB" sz="2400" i="1" kern="18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C</a:t>
            </a:r>
            <a:r>
              <a:rPr lang="en-GB" sz="240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limate breakdown is a symptom of ecological overshoot</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is caused by the deliberate exploitation of human </a:t>
            </a:r>
            <a:r>
              <a:rPr lang="en-GB" sz="2400" i="1" dirty="0">
                <a:solidFill>
                  <a:srgbClr val="121212"/>
                </a:solidFill>
                <a:effectLst/>
                <a:latin typeface="Calibri" panose="020F0502020204030204" pitchFamily="34" charset="0"/>
                <a:ea typeface="Calibri" panose="020F0502020204030204" pitchFamily="34" charset="0"/>
                <a:cs typeface="Calibri" panose="020F0502020204030204" pitchFamily="34" charset="0"/>
              </a:rPr>
              <a:t>behaviour. </a:t>
            </a:r>
          </a:p>
          <a:p>
            <a:r>
              <a:rPr lang="en-GB" sz="2400" i="1" dirty="0">
                <a:solidFill>
                  <a:srgbClr val="121212"/>
                </a:solidFill>
                <a:effectLst/>
                <a:latin typeface="Calibri" panose="020F0502020204030204" pitchFamily="34" charset="0"/>
                <a:ea typeface="Calibri" panose="020F0502020204030204" pitchFamily="34" charset="0"/>
                <a:cs typeface="Calibri" panose="020F0502020204030204" pitchFamily="34" charset="0"/>
              </a:rPr>
              <a:t>The </a:t>
            </a:r>
            <a:r>
              <a:rPr lang="en-GB" sz="240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material footprint is dangerously underdiscussed. </a:t>
            </a:r>
            <a:r>
              <a:rPr lang="en-GB" sz="2400" i="1" dirty="0">
                <a:solidFill>
                  <a:srgbClr val="121212"/>
                </a:solidFill>
                <a:effectLst/>
                <a:latin typeface="Calibri" panose="020F0502020204030204" pitchFamily="34" charset="0"/>
                <a:ea typeface="Calibri" panose="020F0502020204030204" pitchFamily="34" charset="0"/>
                <a:cs typeface="Calibri" panose="020F0502020204030204" pitchFamily="34" charset="0"/>
              </a:rPr>
              <a:t>Most climate “solutions” lack focus on the root cause of the crisis. Where discussion of climate often centres on carbon emissions, which is of course important, while a focus on </a:t>
            </a:r>
            <a:r>
              <a:rPr lang="en-GB" sz="240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overshoot highlights the materials usage, waste output and growth of human society</a:t>
            </a:r>
            <a:r>
              <a:rPr lang="en-GB" sz="2400" i="1" dirty="0">
                <a:solidFill>
                  <a:srgbClr val="121212"/>
                </a:solidFill>
                <a:effectLst/>
                <a:latin typeface="Calibri" panose="020F0502020204030204" pitchFamily="34" charset="0"/>
                <a:ea typeface="Calibri" panose="020F0502020204030204" pitchFamily="34" charset="0"/>
                <a:cs typeface="Calibri" panose="020F0502020204030204" pitchFamily="34" charset="0"/>
              </a:rPr>
              <a:t>, all of which affect the Earth’s biosphere.</a:t>
            </a:r>
            <a:endParaRPr lang="en-SI"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82F89F3E-D294-412C-69DD-CBF17CB8A180}"/>
              </a:ext>
            </a:extLst>
          </p:cNvPr>
          <p:cNvSpPr txBox="1">
            <a:spLocks/>
          </p:cNvSpPr>
          <p:nvPr/>
        </p:nvSpPr>
        <p:spPr>
          <a:xfrm>
            <a:off x="132993" y="540768"/>
            <a:ext cx="11831639" cy="1047438"/>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4400" kern="1200" cap="none" baseline="0">
                <a:solidFill>
                  <a:schemeClr val="tx2"/>
                </a:solidFill>
                <a:latin typeface="+mj-lt"/>
                <a:ea typeface="+mj-ea"/>
                <a:cs typeface="+mj-cs"/>
              </a:defRPr>
            </a:lvl1pPr>
          </a:lstStyle>
          <a:p>
            <a:pPr algn="ctr"/>
            <a:r>
              <a:rPr lang="en-US" i="1" dirty="0">
                <a:solidFill>
                  <a:srgbClr val="002060"/>
                </a:solidFill>
                <a:latin typeface="Calibri" panose="020F0502020204030204" pitchFamily="34" charset="0"/>
                <a:cs typeface="Calibri" panose="020F0502020204030204" pitchFamily="34" charset="0"/>
              </a:rPr>
              <a:t>Energy Transition is Important </a:t>
            </a:r>
          </a:p>
          <a:p>
            <a:pPr algn="ctr"/>
            <a:r>
              <a:rPr lang="en-US" i="1" dirty="0">
                <a:solidFill>
                  <a:srgbClr val="002060"/>
                </a:solidFill>
                <a:latin typeface="Calibri" panose="020F0502020204030204" pitchFamily="34" charset="0"/>
                <a:cs typeface="Calibri" panose="020F0502020204030204" pitchFamily="34" charset="0"/>
              </a:rPr>
              <a:t>But not Enough </a:t>
            </a:r>
            <a:endParaRPr lang="en-GB"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379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564A72-90C4-7A2F-9F33-D899CFC4C332}"/>
              </a:ext>
            </a:extLst>
          </p:cNvPr>
          <p:cNvSpPr txBox="1"/>
          <p:nvPr/>
        </p:nvSpPr>
        <p:spPr>
          <a:xfrm>
            <a:off x="4530440" y="1560619"/>
            <a:ext cx="7165374" cy="3539430"/>
          </a:xfrm>
          <a:prstGeom prst="rect">
            <a:avLst/>
          </a:prstGeom>
          <a:noFill/>
        </p:spPr>
        <p:txBody>
          <a:bodyPr wrap="square">
            <a:spAutoFit/>
          </a:bodyPr>
          <a:lstStyle/>
          <a:p>
            <a:r>
              <a:rPr lang="en-GB" sz="2800" i="1" dirty="0">
                <a:solidFill>
                  <a:srgbClr val="333333"/>
                </a:solidFill>
                <a:latin typeface="Calibri" panose="020F0502020204030204" pitchFamily="34" charset="0"/>
                <a:ea typeface="Times New Roman" panose="02020603050405020304" pitchFamily="18" charset="0"/>
              </a:rPr>
              <a:t>We should not focus only on</a:t>
            </a:r>
            <a:r>
              <a:rPr lang="en-GB" sz="2800" i="1" dirty="0">
                <a:solidFill>
                  <a:srgbClr val="333333"/>
                </a:solidFill>
                <a:effectLst/>
                <a:latin typeface="Calibri" panose="020F0502020204030204" pitchFamily="34" charset="0"/>
                <a:ea typeface="Times New Roman" panose="02020603050405020304" pitchFamily="18" charset="0"/>
              </a:rPr>
              <a:t> production related energy challenges, but </a:t>
            </a:r>
            <a:r>
              <a:rPr lang="en-GB" sz="2800" i="1" dirty="0">
                <a:solidFill>
                  <a:srgbClr val="C00000"/>
                </a:solidFill>
                <a:effectLst/>
                <a:latin typeface="Calibri" panose="020F0502020204030204" pitchFamily="34" charset="0"/>
                <a:ea typeface="Times New Roman" panose="02020603050405020304" pitchFamily="18" charset="0"/>
              </a:rPr>
              <a:t>also ask for what that energy will be used. </a:t>
            </a:r>
          </a:p>
          <a:p>
            <a:r>
              <a:rPr lang="en-GB" sz="2800" i="1" dirty="0">
                <a:solidFill>
                  <a:srgbClr val="333333"/>
                </a:solidFill>
                <a:effectLst/>
                <a:latin typeface="Calibri" panose="020F0502020204030204" pitchFamily="34" charset="0"/>
                <a:ea typeface="Times New Roman" panose="02020603050405020304" pitchFamily="18" charset="0"/>
              </a:rPr>
              <a:t>Hart Hagan</a:t>
            </a:r>
            <a:r>
              <a:rPr lang="en-GB" sz="2800" b="1" i="1" dirty="0">
                <a:solidFill>
                  <a:srgbClr val="333333"/>
                </a:solidFill>
                <a:effectLst/>
                <a:latin typeface="Calibri" panose="020F0502020204030204" pitchFamily="34" charset="0"/>
                <a:ea typeface="Times New Roman" panose="02020603050405020304" pitchFamily="18" charset="0"/>
              </a:rPr>
              <a:t>, </a:t>
            </a:r>
            <a:r>
              <a:rPr lang="en-GB" sz="2800" i="1" dirty="0">
                <a:solidFill>
                  <a:srgbClr val="333333"/>
                </a:solidFill>
                <a:effectLst/>
                <a:latin typeface="Calibri" panose="020F0502020204030204" pitchFamily="34" charset="0"/>
                <a:ea typeface="Times New Roman" panose="02020603050405020304" pitchFamily="18" charset="0"/>
              </a:rPr>
              <a:t>environmental journalist summarised that picturesque by saying: </a:t>
            </a:r>
          </a:p>
          <a:p>
            <a:r>
              <a:rPr lang="en-GB" sz="2800" i="1" dirty="0">
                <a:solidFill>
                  <a:srgbClr val="333333"/>
                </a:solidFill>
                <a:effectLst/>
                <a:latin typeface="Calibri" panose="020F0502020204030204" pitchFamily="34" charset="0"/>
                <a:ea typeface="Times New Roman" panose="02020603050405020304" pitchFamily="18" charset="0"/>
              </a:rPr>
              <a:t>“</a:t>
            </a:r>
            <a:r>
              <a:rPr lang="en-GB" sz="2800" i="1" dirty="0">
                <a:solidFill>
                  <a:srgbClr val="333333"/>
                </a:solidFill>
                <a:latin typeface="Calibri" panose="020F0502020204030204" pitchFamily="34" charset="0"/>
                <a:ea typeface="Times New Roman" panose="02020603050405020304" pitchFamily="18" charset="0"/>
              </a:rPr>
              <a:t>S</a:t>
            </a:r>
            <a:r>
              <a:rPr lang="en-GB" sz="2800" i="1" dirty="0">
                <a:solidFill>
                  <a:srgbClr val="333333"/>
                </a:solidFill>
                <a:effectLst/>
                <a:latin typeface="Calibri" panose="020F0502020204030204" pitchFamily="34" charset="0"/>
                <a:ea typeface="Times New Roman" panose="02020603050405020304" pitchFamily="18" charset="0"/>
              </a:rPr>
              <a:t>pecies causing the extinction of 150 species per day does not need more energy to do more of what it does”.</a:t>
            </a:r>
            <a:endParaRPr lang="en-SI" sz="2800" i="1" dirty="0">
              <a:effectLst/>
              <a:latin typeface="Times New Roman" panose="02020603050405020304" pitchFamily="18" charset="0"/>
              <a:ea typeface="Times New Roman" panose="02020603050405020304" pitchFamily="18" charset="0"/>
            </a:endParaRPr>
          </a:p>
        </p:txBody>
      </p:sp>
      <p:pic>
        <p:nvPicPr>
          <p:cNvPr id="1026" name="Picture 2" descr="Hart Hagan - YouTube">
            <a:extLst>
              <a:ext uri="{FF2B5EF4-FFF2-40B4-BE49-F238E27FC236}">
                <a16:creationId xmlns:a16="http://schemas.microsoft.com/office/drawing/2014/main" id="{448EC014-9C16-B8C7-626C-D956CB6C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34"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03F9E1-9520-5EAE-F655-180707FAB694}"/>
              </a:ext>
            </a:extLst>
          </p:cNvPr>
          <p:cNvSpPr txBox="1"/>
          <p:nvPr/>
        </p:nvSpPr>
        <p:spPr>
          <a:xfrm>
            <a:off x="1042737" y="1989222"/>
            <a:ext cx="1860884" cy="307777"/>
          </a:xfrm>
          <a:prstGeom prst="rect">
            <a:avLst/>
          </a:prstGeom>
          <a:noFill/>
        </p:spPr>
        <p:txBody>
          <a:bodyPr wrap="square" rtlCol="0">
            <a:spAutoFit/>
          </a:bodyPr>
          <a:lstStyle/>
          <a:p>
            <a:r>
              <a:rPr lang="en-GB" sz="1400" i="1" dirty="0"/>
              <a:t>Source: YouTube</a:t>
            </a:r>
          </a:p>
        </p:txBody>
      </p:sp>
    </p:spTree>
    <p:extLst>
      <p:ext uri="{BB962C8B-B14F-4D97-AF65-F5344CB8AC3E}">
        <p14:creationId xmlns:p14="http://schemas.microsoft.com/office/powerpoint/2010/main" val="14057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708400" y="1467384"/>
            <a:ext cx="8178800" cy="4226834"/>
          </a:xfrm>
        </p:spPr>
        <p:txBody>
          <a:bodyPr>
            <a:noAutofit/>
          </a:bodyPr>
          <a:lstStyle/>
          <a:p>
            <a:pPr marL="60958" indent="0">
              <a:buNone/>
            </a:pPr>
            <a:r>
              <a:rPr lang="en-US" sz="3400" i="1" dirty="0">
                <a:latin typeface="+mn-lt"/>
              </a:rPr>
              <a:t>“It is clear that we are approaching the ecological and digital apocalypse … but we should not loose nerves.”</a:t>
            </a:r>
          </a:p>
          <a:p>
            <a:pPr marL="60958" indent="0">
              <a:buNone/>
            </a:pPr>
            <a:endParaRPr lang="en-US" sz="1050" i="1" dirty="0">
              <a:latin typeface="+mn-lt"/>
            </a:endParaRPr>
          </a:p>
          <a:p>
            <a:pPr marL="60958" indent="0">
              <a:buNone/>
            </a:pPr>
            <a:r>
              <a:rPr lang="en-US" sz="3400" i="1" dirty="0">
                <a:latin typeface="+mn-lt"/>
              </a:rPr>
              <a:t>“Everything under heaven is in utter chaos; </a:t>
            </a:r>
          </a:p>
          <a:p>
            <a:pPr marL="60958" indent="0">
              <a:buNone/>
            </a:pPr>
            <a:r>
              <a:rPr lang="en-US" sz="3400" i="1" dirty="0">
                <a:latin typeface="+mn-lt"/>
              </a:rPr>
              <a:t>the situation is excellent.”</a:t>
            </a:r>
          </a:p>
          <a:p>
            <a:pPr marL="60958" indent="0">
              <a:buNone/>
            </a:pPr>
            <a:r>
              <a:rPr lang="en-US" sz="3400" i="1" dirty="0">
                <a:solidFill>
                  <a:srgbClr val="C00000"/>
                </a:solidFill>
                <a:latin typeface="+mn-lt"/>
              </a:rPr>
              <a:t>“It is easier to imagine the end of the world than the end of capitalism.”</a:t>
            </a:r>
          </a:p>
        </p:txBody>
      </p:sp>
      <p:sp>
        <p:nvSpPr>
          <p:cNvPr id="7" name="TextBox 6">
            <a:extLst>
              <a:ext uri="{FF2B5EF4-FFF2-40B4-BE49-F238E27FC236}">
                <a16:creationId xmlns:a16="http://schemas.microsoft.com/office/drawing/2014/main" id="{F1FBDCB6-B0E6-F042-8250-392D6D03D8DC}"/>
              </a:ext>
            </a:extLst>
          </p:cNvPr>
          <p:cNvSpPr txBox="1"/>
          <p:nvPr/>
        </p:nvSpPr>
        <p:spPr>
          <a:xfrm>
            <a:off x="404733" y="459281"/>
            <a:ext cx="11372537" cy="707886"/>
          </a:xfrm>
          <a:prstGeom prst="rect">
            <a:avLst/>
          </a:prstGeom>
          <a:noFill/>
        </p:spPr>
        <p:txBody>
          <a:bodyPr wrap="square" rtlCol="0">
            <a:spAutoFit/>
          </a:bodyPr>
          <a:lstStyle/>
          <a:p>
            <a:pPr algn="ctr"/>
            <a:r>
              <a:rPr lang="en-GB" sz="4000" i="1" dirty="0">
                <a:solidFill>
                  <a:srgbClr val="002060"/>
                </a:solidFill>
                <a:cs typeface="Arial"/>
              </a:rPr>
              <a:t>Let’s start this story in my home country Slovenia</a:t>
            </a:r>
          </a:p>
        </p:txBody>
      </p:sp>
      <p:grpSp>
        <p:nvGrpSpPr>
          <p:cNvPr id="10" name="Group 9">
            <a:extLst>
              <a:ext uri="{FF2B5EF4-FFF2-40B4-BE49-F238E27FC236}">
                <a16:creationId xmlns:a16="http://schemas.microsoft.com/office/drawing/2014/main" id="{DE7655EC-C7D3-3842-A9C4-BB00A2A16FBD}"/>
              </a:ext>
            </a:extLst>
          </p:cNvPr>
          <p:cNvGrpSpPr/>
          <p:nvPr/>
        </p:nvGrpSpPr>
        <p:grpSpPr>
          <a:xfrm>
            <a:off x="480068" y="2122714"/>
            <a:ext cx="3251200" cy="2060407"/>
            <a:chOff x="480068" y="1651656"/>
            <a:chExt cx="3251200" cy="2060407"/>
          </a:xfrm>
        </p:grpSpPr>
        <p:sp>
          <p:nvSpPr>
            <p:cNvPr id="5" name="TextBox 4"/>
            <p:cNvSpPr txBox="1"/>
            <p:nvPr/>
          </p:nvSpPr>
          <p:spPr>
            <a:xfrm>
              <a:off x="480068" y="1651656"/>
              <a:ext cx="3251200" cy="461665"/>
            </a:xfrm>
            <a:prstGeom prst="rect">
              <a:avLst/>
            </a:prstGeom>
            <a:noFill/>
          </p:spPr>
          <p:txBody>
            <a:bodyPr wrap="square" rtlCol="0">
              <a:spAutoFit/>
            </a:bodyPr>
            <a:lstStyle/>
            <a:p>
              <a:pPr algn="ctr"/>
              <a:r>
                <a:rPr lang="en-GB" sz="2400" i="1" dirty="0" err="1">
                  <a:solidFill>
                    <a:srgbClr val="002060"/>
                  </a:solidFill>
                  <a:latin typeface="+mj-lt"/>
                  <a:cs typeface="Arial"/>
                </a:rPr>
                <a:t>Slavoj</a:t>
              </a:r>
              <a:r>
                <a:rPr lang="en-GB" sz="2400" i="1" dirty="0">
                  <a:solidFill>
                    <a:srgbClr val="002060"/>
                  </a:solidFill>
                  <a:latin typeface="+mj-lt"/>
                  <a:cs typeface="Arial"/>
                </a:rPr>
                <a:t> </a:t>
              </a:r>
              <a:r>
                <a:rPr lang="en-GB" sz="2400" i="1" dirty="0" err="1">
                  <a:solidFill>
                    <a:srgbClr val="002060"/>
                  </a:solidFill>
                  <a:latin typeface="+mj-lt"/>
                  <a:cs typeface="Arial"/>
                </a:rPr>
                <a:t>Žižek</a:t>
              </a:r>
              <a:endParaRPr lang="en-GB" sz="2400" i="1" dirty="0">
                <a:solidFill>
                  <a:srgbClr val="002060"/>
                </a:solidFill>
                <a:latin typeface="+mj-lt"/>
                <a:cs typeface="Arial"/>
              </a:endParaRPr>
            </a:p>
          </p:txBody>
        </p:sp>
        <p:pic>
          <p:nvPicPr>
            <p:cNvPr id="3" name="Picture 2">
              <a:extLst>
                <a:ext uri="{FF2B5EF4-FFF2-40B4-BE49-F238E27FC236}">
                  <a16:creationId xmlns:a16="http://schemas.microsoft.com/office/drawing/2014/main" id="{101DAC1B-6F2D-1A49-9A18-76C8116B6953}"/>
                </a:ext>
              </a:extLst>
            </p:cNvPr>
            <p:cNvPicPr>
              <a:picLocks noChangeAspect="1"/>
            </p:cNvPicPr>
            <p:nvPr/>
          </p:nvPicPr>
          <p:blipFill>
            <a:blip r:embed="rId2"/>
            <a:stretch>
              <a:fillRect/>
            </a:stretch>
          </p:blipFill>
          <p:spPr>
            <a:xfrm>
              <a:off x="814572" y="2175843"/>
              <a:ext cx="2656757" cy="1536220"/>
            </a:xfrm>
            <a:prstGeom prst="rect">
              <a:avLst/>
            </a:prstGeom>
          </p:spPr>
        </p:pic>
      </p:grpSp>
    </p:spTree>
    <p:extLst>
      <p:ext uri="{BB962C8B-B14F-4D97-AF65-F5344CB8AC3E}">
        <p14:creationId xmlns:p14="http://schemas.microsoft.com/office/powerpoint/2010/main" val="25936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anim calcmode="lin" valueType="num">
                                      <p:cBhvr>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37855" y="2577470"/>
            <a:ext cx="2148421" cy="9197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667" i="1" dirty="0">
                <a:solidFill>
                  <a:schemeClr val="bg1"/>
                </a:solidFill>
                <a:latin typeface="+mj-lt"/>
                <a:cs typeface="Arial"/>
              </a:rPr>
              <a:t>LAND</a:t>
            </a:r>
            <a:endParaRPr lang="en-GB" sz="2667" i="1" dirty="0">
              <a:solidFill>
                <a:schemeClr val="bg1"/>
              </a:solidFill>
              <a:latin typeface="+mj-lt"/>
              <a:cs typeface="Arial"/>
            </a:endParaRPr>
          </a:p>
        </p:txBody>
      </p:sp>
      <p:sp>
        <p:nvSpPr>
          <p:cNvPr id="7" name="Rectangle 6"/>
          <p:cNvSpPr/>
          <p:nvPr/>
        </p:nvSpPr>
        <p:spPr>
          <a:xfrm>
            <a:off x="8628873" y="2560009"/>
            <a:ext cx="2148421" cy="93720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667" i="1" dirty="0">
                <a:solidFill>
                  <a:srgbClr val="FFFFFF"/>
                </a:solidFill>
                <a:latin typeface="+mj-lt"/>
                <a:cs typeface="Arial"/>
              </a:rPr>
              <a:t>MATERIALS</a:t>
            </a:r>
            <a:endParaRPr lang="en-GB" sz="2667" i="1" dirty="0">
              <a:solidFill>
                <a:srgbClr val="FFFFFF"/>
              </a:solidFill>
              <a:latin typeface="+mj-lt"/>
              <a:cs typeface="Arial"/>
            </a:endParaRPr>
          </a:p>
        </p:txBody>
      </p:sp>
      <p:sp>
        <p:nvSpPr>
          <p:cNvPr id="8" name="Rectangle 7"/>
          <p:cNvSpPr/>
          <p:nvPr/>
        </p:nvSpPr>
        <p:spPr>
          <a:xfrm>
            <a:off x="6318824" y="2573864"/>
            <a:ext cx="2148421" cy="91974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667" i="1">
                <a:solidFill>
                  <a:srgbClr val="000090"/>
                </a:solidFill>
                <a:latin typeface="+mj-lt"/>
                <a:cs typeface="Arial"/>
              </a:rPr>
              <a:t>ENERGY</a:t>
            </a:r>
            <a:endParaRPr lang="en-GB" sz="2667" i="1">
              <a:solidFill>
                <a:srgbClr val="000090"/>
              </a:solidFill>
              <a:latin typeface="+mj-lt"/>
              <a:cs typeface="Arial"/>
            </a:endParaRPr>
          </a:p>
        </p:txBody>
      </p:sp>
      <p:sp>
        <p:nvSpPr>
          <p:cNvPr id="9" name="Rectangle 8"/>
          <p:cNvSpPr/>
          <p:nvPr/>
        </p:nvSpPr>
        <p:spPr>
          <a:xfrm>
            <a:off x="3865419" y="2577470"/>
            <a:ext cx="2295622" cy="9197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667" i="1">
                <a:solidFill>
                  <a:srgbClr val="FFFFFF"/>
                </a:solidFill>
                <a:latin typeface="+mj-lt"/>
                <a:cs typeface="Arial"/>
              </a:rPr>
              <a:t>WATER</a:t>
            </a:r>
            <a:endParaRPr lang="en-GB" sz="2667" i="1">
              <a:solidFill>
                <a:srgbClr val="FFFFFF"/>
              </a:solidFill>
              <a:latin typeface="+mj-lt"/>
              <a:cs typeface="Arial"/>
            </a:endParaRPr>
          </a:p>
        </p:txBody>
      </p:sp>
      <p:sp>
        <p:nvSpPr>
          <p:cNvPr id="10" name="Rectangle 9"/>
          <p:cNvSpPr/>
          <p:nvPr/>
        </p:nvSpPr>
        <p:spPr>
          <a:xfrm>
            <a:off x="1537855" y="1793978"/>
            <a:ext cx="9264840" cy="7046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dirty="0">
                <a:solidFill>
                  <a:srgbClr val="000090"/>
                </a:solidFill>
                <a:latin typeface="+mj-lt"/>
                <a:cs typeface="Arial"/>
              </a:rPr>
              <a:t>CARBON MANAGEMENT</a:t>
            </a:r>
            <a:endParaRPr lang="en-GB" sz="2000" i="1" dirty="0">
              <a:solidFill>
                <a:srgbClr val="000090"/>
              </a:solidFill>
              <a:latin typeface="+mj-lt"/>
              <a:cs typeface="Arial"/>
            </a:endParaRPr>
          </a:p>
        </p:txBody>
      </p:sp>
      <p:sp>
        <p:nvSpPr>
          <p:cNvPr id="13" name="Rectangle 12"/>
          <p:cNvSpPr/>
          <p:nvPr/>
        </p:nvSpPr>
        <p:spPr>
          <a:xfrm>
            <a:off x="1529388" y="3572894"/>
            <a:ext cx="9264840" cy="72999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dirty="0">
                <a:solidFill>
                  <a:srgbClr val="FFFFFF"/>
                </a:solidFill>
                <a:latin typeface="+mj-lt"/>
                <a:cs typeface="Arial"/>
              </a:rPr>
              <a:t>DECOUPLING - CIRCULAR ECONOMY</a:t>
            </a:r>
            <a:endParaRPr lang="en-GB" sz="2000" i="1" dirty="0">
              <a:solidFill>
                <a:srgbClr val="FFFFFF"/>
              </a:solidFill>
              <a:latin typeface="+mj-lt"/>
              <a:cs typeface="Arial"/>
            </a:endParaRPr>
          </a:p>
        </p:txBody>
      </p:sp>
      <p:sp>
        <p:nvSpPr>
          <p:cNvPr id="2" name="TextBox 1"/>
          <p:cNvSpPr txBox="1"/>
          <p:nvPr/>
        </p:nvSpPr>
        <p:spPr>
          <a:xfrm>
            <a:off x="3726870" y="1104749"/>
            <a:ext cx="4696692" cy="584775"/>
          </a:xfrm>
          <a:prstGeom prst="rect">
            <a:avLst/>
          </a:prstGeom>
          <a:noFill/>
          <a:ln w="38100" cmpd="sng">
            <a:solidFill>
              <a:srgbClr val="FF8021"/>
            </a:solidFill>
          </a:ln>
        </p:spPr>
        <p:txBody>
          <a:bodyPr wrap="square" rtlCol="0">
            <a:spAutoFit/>
          </a:bodyPr>
          <a:lstStyle/>
          <a:p>
            <a:pPr algn="ctr"/>
            <a:r>
              <a:rPr lang="en-GB" sz="3200" i="1">
                <a:solidFill>
                  <a:srgbClr val="000090"/>
                </a:solidFill>
                <a:latin typeface="+mj-lt"/>
                <a:cs typeface="Arial"/>
              </a:rPr>
              <a:t>SUPPLY SIDE SOLUTIONS  </a:t>
            </a:r>
          </a:p>
        </p:txBody>
      </p:sp>
      <p:sp>
        <p:nvSpPr>
          <p:cNvPr id="11" name="TextBox 10"/>
          <p:cNvSpPr txBox="1"/>
          <p:nvPr/>
        </p:nvSpPr>
        <p:spPr>
          <a:xfrm>
            <a:off x="3726870" y="4401371"/>
            <a:ext cx="4648566" cy="584775"/>
          </a:xfrm>
          <a:prstGeom prst="rect">
            <a:avLst/>
          </a:prstGeom>
          <a:noFill/>
          <a:ln w="38100" cmpd="sng">
            <a:solidFill>
              <a:schemeClr val="tx2"/>
            </a:solidFill>
          </a:ln>
        </p:spPr>
        <p:txBody>
          <a:bodyPr wrap="square" rtlCol="0">
            <a:spAutoFit/>
          </a:bodyPr>
          <a:lstStyle/>
          <a:p>
            <a:pPr algn="ctr"/>
            <a:r>
              <a:rPr lang="en-GB" sz="3200" i="1" dirty="0">
                <a:solidFill>
                  <a:srgbClr val="000090"/>
                </a:solidFill>
                <a:latin typeface="+mj-lt"/>
                <a:cs typeface="Arial"/>
              </a:rPr>
              <a:t>DEMAND SIDE SOLUTIONS</a:t>
            </a:r>
            <a:endParaRPr lang="en-GB" sz="3200" i="1" dirty="0">
              <a:solidFill>
                <a:schemeClr val="bg1"/>
              </a:solidFill>
              <a:latin typeface="+mj-lt"/>
              <a:cs typeface="Arial"/>
            </a:endParaRPr>
          </a:p>
        </p:txBody>
      </p:sp>
      <p:sp>
        <p:nvSpPr>
          <p:cNvPr id="12" name="Rectangle 11">
            <a:extLst>
              <a:ext uri="{FF2B5EF4-FFF2-40B4-BE49-F238E27FC236}">
                <a16:creationId xmlns:a16="http://schemas.microsoft.com/office/drawing/2014/main" id="{F2E0F787-7223-F64C-AF00-5DB3B669E4A0}"/>
              </a:ext>
            </a:extLst>
          </p:cNvPr>
          <p:cNvSpPr/>
          <p:nvPr/>
        </p:nvSpPr>
        <p:spPr>
          <a:xfrm>
            <a:off x="1529388" y="5078562"/>
            <a:ext cx="9273307" cy="7474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i="1" dirty="0">
                <a:solidFill>
                  <a:schemeClr val="bg1"/>
                </a:solidFill>
                <a:latin typeface="+mj-lt"/>
                <a:cs typeface="Arial"/>
              </a:rPr>
              <a:t>ECO-SYSTEM SERVICES, ENVIRONMENTAL SINKS</a:t>
            </a:r>
          </a:p>
        </p:txBody>
      </p:sp>
      <p:sp>
        <p:nvSpPr>
          <p:cNvPr id="14" name="TextBox 13">
            <a:extLst>
              <a:ext uri="{FF2B5EF4-FFF2-40B4-BE49-F238E27FC236}">
                <a16:creationId xmlns:a16="http://schemas.microsoft.com/office/drawing/2014/main" id="{39F40D4E-B69C-5C42-B426-E923C64AFE73}"/>
              </a:ext>
            </a:extLst>
          </p:cNvPr>
          <p:cNvSpPr txBox="1"/>
          <p:nvPr/>
        </p:nvSpPr>
        <p:spPr>
          <a:xfrm>
            <a:off x="3686275" y="5919125"/>
            <a:ext cx="4721245" cy="584775"/>
          </a:xfrm>
          <a:prstGeom prst="rect">
            <a:avLst/>
          </a:prstGeom>
          <a:noFill/>
          <a:ln w="38100" cmpd="sng">
            <a:solidFill>
              <a:srgbClr val="00B400"/>
            </a:solidFill>
          </a:ln>
        </p:spPr>
        <p:txBody>
          <a:bodyPr wrap="square" rtlCol="0">
            <a:spAutoFit/>
          </a:bodyPr>
          <a:lstStyle/>
          <a:p>
            <a:pPr algn="ctr"/>
            <a:r>
              <a:rPr lang="en-GB" sz="3200" i="1" dirty="0">
                <a:solidFill>
                  <a:srgbClr val="000090"/>
                </a:solidFill>
                <a:latin typeface="+mj-lt"/>
                <a:cs typeface="Arial"/>
              </a:rPr>
              <a:t>NATURE BASED SOLUTIONS</a:t>
            </a:r>
            <a:endParaRPr lang="en-GB" sz="3200" i="1" dirty="0">
              <a:solidFill>
                <a:schemeClr val="bg1"/>
              </a:solidFill>
              <a:latin typeface="+mj-lt"/>
              <a:cs typeface="Arial"/>
            </a:endParaRPr>
          </a:p>
        </p:txBody>
      </p:sp>
      <p:sp>
        <p:nvSpPr>
          <p:cNvPr id="3" name="Title 1">
            <a:extLst>
              <a:ext uri="{FF2B5EF4-FFF2-40B4-BE49-F238E27FC236}">
                <a16:creationId xmlns:a16="http://schemas.microsoft.com/office/drawing/2014/main" id="{DF87EFE5-B91C-73CB-3968-AE0B9D014877}"/>
              </a:ext>
            </a:extLst>
          </p:cNvPr>
          <p:cNvSpPr txBox="1">
            <a:spLocks/>
          </p:cNvSpPr>
          <p:nvPr/>
        </p:nvSpPr>
        <p:spPr>
          <a:xfrm>
            <a:off x="179387" y="298158"/>
            <a:ext cx="11831639" cy="708715"/>
          </a:xfrm>
          <a:prstGeom prst="rect">
            <a:avLst/>
          </a:prstGeom>
        </p:spPr>
        <p:txBody>
          <a:bodyPr vert="horz" lIns="0" tIns="0" rIns="0" bIns="0" rtlCol="0" anchor="ctr">
            <a:normAutofit fontScale="77500" lnSpcReduction="20000"/>
          </a:bodyPr>
          <a:lstStyle>
            <a:lvl1pPr algn="l" defTabSz="914400" rtl="0" eaLnBrk="1" latinLnBrk="0" hangingPunct="1">
              <a:lnSpc>
                <a:spcPct val="90000"/>
              </a:lnSpc>
              <a:spcBef>
                <a:spcPct val="0"/>
              </a:spcBef>
              <a:buNone/>
              <a:defRPr sz="4400" kern="1200" cap="none" baseline="0">
                <a:solidFill>
                  <a:schemeClr val="tx2"/>
                </a:solidFill>
                <a:latin typeface="+mj-lt"/>
                <a:ea typeface="+mj-ea"/>
                <a:cs typeface="+mj-cs"/>
              </a:defRPr>
            </a:lvl1pPr>
          </a:lstStyle>
          <a:p>
            <a:pPr algn="ctr"/>
            <a:r>
              <a:rPr lang="en-US" i="1" dirty="0">
                <a:solidFill>
                  <a:srgbClr val="002060"/>
                </a:solidFill>
                <a:latin typeface="Calibri" panose="020F0502020204030204" pitchFamily="34" charset="0"/>
                <a:cs typeface="Calibri" panose="020F0502020204030204" pitchFamily="34" charset="0"/>
              </a:rPr>
              <a:t>Climate Change can only be effectively addressed by combining</a:t>
            </a:r>
            <a:endParaRPr lang="en-GB"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3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2" grpId="0" animBg="1"/>
      <p:bldP spid="11" grpId="0" animBg="1"/>
      <p:bldP spid="1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chemeClr val="accent5"/>
          </a:solidFill>
        </p:spPr>
        <p:txBody>
          <a:bodyPr wrap="square" rtlCol="0">
            <a:spAutoFit/>
          </a:bodyPr>
          <a:lstStyle/>
          <a:p>
            <a:endParaRPr lang="en-GB" dirty="0"/>
          </a:p>
        </p:txBody>
      </p:sp>
      <p:sp>
        <p:nvSpPr>
          <p:cNvPr id="6" name="Title 2"/>
          <p:cNvSpPr txBox="1">
            <a:spLocks/>
          </p:cNvSpPr>
          <p:nvPr/>
        </p:nvSpPr>
        <p:spPr>
          <a:xfrm>
            <a:off x="663074" y="2061155"/>
            <a:ext cx="10871200"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dirty="0">
                <a:solidFill>
                  <a:srgbClr val="C00000"/>
                </a:solidFill>
                <a:effectLst/>
              </a:rPr>
              <a:t>Energy Transition</a:t>
            </a:r>
          </a:p>
          <a:p>
            <a:pPr marL="0" indent="0" algn="ctr">
              <a:buNone/>
            </a:pPr>
            <a:r>
              <a:rPr lang="en-GB" sz="3300" b="0" i="1" dirty="0">
                <a:solidFill>
                  <a:schemeClr val="tx1"/>
                </a:solidFill>
                <a:effectLst/>
                <a:latin typeface="Calibri" panose="020F0502020204030204" pitchFamily="34" charset="0"/>
                <a:ea typeface="Aptos" panose="020B0004020202020204" pitchFamily="34" charset="0"/>
              </a:rPr>
              <a:t>Critical Raw Materials and the role of Circular Economy</a:t>
            </a:r>
            <a:endParaRPr lang="en-GB" sz="3300" b="0" i="1" dirty="0">
              <a:solidFill>
                <a:schemeClr val="tx1"/>
              </a:solidFill>
              <a:effectLst/>
            </a:endParaRPr>
          </a:p>
        </p:txBody>
      </p:sp>
    </p:spTree>
    <p:extLst>
      <p:ext uri="{BB962C8B-B14F-4D97-AF65-F5344CB8AC3E}">
        <p14:creationId xmlns:p14="http://schemas.microsoft.com/office/powerpoint/2010/main" val="2066769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2E496E5-5004-5931-6ECC-62226CF955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think-cell data - do not delete" hidden="1">
                        <a:extLst>
                          <a:ext uri="{FF2B5EF4-FFF2-40B4-BE49-F238E27FC236}">
                            <a16:creationId xmlns:a16="http://schemas.microsoft.com/office/drawing/2014/main" id="{32E496E5-5004-5931-6ECC-62226CF955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schemeClr val="bg1"/>
                </a:solidFill>
                <a:sym typeface="Wingdings"/>
              </a:rPr>
              <a:t>Slide numbers to be added</a:t>
            </a:r>
            <a:r>
              <a:rPr lang="en-US" sz="900" dirty="0">
                <a:solidFill>
                  <a:schemeClr val="bg1"/>
                </a:solidFill>
              </a:rPr>
              <a:t> </a:t>
            </a:r>
          </a:p>
          <a:p>
            <a:pPr algn="r"/>
            <a:r>
              <a:rPr lang="en-US" sz="900" dirty="0">
                <a:solidFill>
                  <a:schemeClr val="bg1"/>
                </a:solidFill>
              </a:rPr>
              <a:t>as shown alongside</a:t>
            </a:r>
          </a:p>
        </p:txBody>
      </p:sp>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197814" y="2368377"/>
            <a:ext cx="7273797" cy="3916861"/>
          </a:xfrm>
          <a:prstGeom prst="rect">
            <a:avLst/>
          </a:prstGeom>
          <a:noFill/>
          <a:ln>
            <a:noFill/>
          </a:ln>
        </p:spPr>
      </p:pic>
      <p:sp>
        <p:nvSpPr>
          <p:cNvPr id="4" name="TextBox 3">
            <a:extLst>
              <a:ext uri="{FF2B5EF4-FFF2-40B4-BE49-F238E27FC236}">
                <a16:creationId xmlns:a16="http://schemas.microsoft.com/office/drawing/2014/main" id="{92B7A464-3A28-0EED-3A67-C64798E0D33B}"/>
              </a:ext>
            </a:extLst>
          </p:cNvPr>
          <p:cNvSpPr txBox="1"/>
          <p:nvPr/>
        </p:nvSpPr>
        <p:spPr>
          <a:xfrm>
            <a:off x="1219570" y="6192443"/>
            <a:ext cx="3196025" cy="338554"/>
          </a:xfrm>
          <a:prstGeom prst="rect">
            <a:avLst/>
          </a:prstGeom>
          <a:noFill/>
        </p:spPr>
        <p:txBody>
          <a:bodyPr wrap="square">
            <a:spAutoFit/>
          </a:bodyPr>
          <a:lstStyle/>
          <a:p>
            <a:r>
              <a:rPr lang="en-US" sz="1600" i="1" dirty="0">
                <a:solidFill>
                  <a:srgbClr val="002060"/>
                </a:solidFill>
              </a:rPr>
              <a:t>Source: International Energy Agency </a:t>
            </a:r>
            <a:endParaRPr lang="en-GB" sz="1600" i="1" dirty="0">
              <a:solidFill>
                <a:srgbClr val="002060"/>
              </a:solidFill>
            </a:endParaRPr>
          </a:p>
        </p:txBody>
      </p:sp>
      <p:sp>
        <p:nvSpPr>
          <p:cNvPr id="9" name="TextBox 8">
            <a:extLst>
              <a:ext uri="{FF2B5EF4-FFF2-40B4-BE49-F238E27FC236}">
                <a16:creationId xmlns:a16="http://schemas.microsoft.com/office/drawing/2014/main" id="{AB761649-C396-3410-D4E5-80DAFE67918F}"/>
              </a:ext>
            </a:extLst>
          </p:cNvPr>
          <p:cNvSpPr txBox="1"/>
          <p:nvPr/>
        </p:nvSpPr>
        <p:spPr>
          <a:xfrm>
            <a:off x="7182106" y="2471224"/>
            <a:ext cx="4884815" cy="3537284"/>
          </a:xfrm>
          <a:prstGeom prst="rect">
            <a:avLst/>
          </a:prstGeom>
        </p:spPr>
        <p:txBody>
          <a:bodyPr vert="horz" lIns="91440" tIns="45720" rIns="91440" bIns="45720" rtlCol="0" anchor="ctr">
            <a:normAutofit fontScale="70000" lnSpcReduction="20000"/>
          </a:bodyPr>
          <a:lstStyle/>
          <a:p>
            <a:pPr marL="114300">
              <a:lnSpc>
                <a:spcPct val="120000"/>
              </a:lnSpc>
              <a:spcAft>
                <a:spcPts val="600"/>
              </a:spcAft>
              <a:buClr>
                <a:srgbClr val="C00000"/>
              </a:buClr>
              <a:buSzPct val="130000"/>
            </a:pPr>
            <a:r>
              <a:rPr lang="en-US" sz="2800" i="1" dirty="0">
                <a:solidFill>
                  <a:srgbClr val="C00000"/>
                </a:solidFill>
                <a:latin typeface="Calibri" panose="020F0502020204030204" pitchFamily="34" charset="0"/>
                <a:cs typeface="Calibri" panose="020F0502020204030204" pitchFamily="34" charset="0"/>
              </a:rPr>
              <a:t>Electric vehicles use close to ten times the material of conventional cars </a:t>
            </a:r>
            <a:r>
              <a:rPr lang="en-US" sz="2800" i="1" dirty="0">
                <a:latin typeface="Calibri" panose="020F0502020204030204" pitchFamily="34" charset="0"/>
                <a:cs typeface="Calibri" panose="020F0502020204030204" pitchFamily="34" charset="0"/>
              </a:rPr>
              <a:t>– using at least eight different critical material types, compared to just three for conventional cars. </a:t>
            </a:r>
          </a:p>
          <a:p>
            <a:pPr marL="114300">
              <a:lnSpc>
                <a:spcPct val="120000"/>
              </a:lnSpc>
              <a:spcAft>
                <a:spcPts val="600"/>
              </a:spcAft>
              <a:buClr>
                <a:srgbClr val="C00000"/>
              </a:buClr>
              <a:buSzPct val="130000"/>
            </a:pPr>
            <a:r>
              <a:rPr lang="en-US" sz="2800" i="1" dirty="0">
                <a:solidFill>
                  <a:srgbClr val="C00000"/>
                </a:solidFill>
                <a:latin typeface="Calibri" panose="020F0502020204030204" pitchFamily="34" charset="0"/>
                <a:cs typeface="Calibri" panose="020F0502020204030204" pitchFamily="34" charset="0"/>
              </a:rPr>
              <a:t>R</a:t>
            </a:r>
            <a:r>
              <a:rPr lang="en-US" sz="2800" i="1" dirty="0">
                <a:solidFill>
                  <a:srgbClr val="C00000"/>
                </a:solidFill>
                <a:effectLst/>
                <a:latin typeface="Calibri" panose="020F0502020204030204" pitchFamily="34" charset="0"/>
                <a:cs typeface="Calibri" panose="020F0502020204030204" pitchFamily="34" charset="0"/>
              </a:rPr>
              <a:t>eaching net zero by 2050 </a:t>
            </a:r>
            <a:r>
              <a:rPr lang="en-US" sz="2800" i="1" dirty="0">
                <a:effectLst/>
                <a:latin typeface="Calibri" panose="020F0502020204030204" pitchFamily="34" charset="0"/>
                <a:cs typeface="Calibri" panose="020F0502020204030204" pitchFamily="34" charset="0"/>
              </a:rPr>
              <a:t>will require about </a:t>
            </a:r>
            <a:r>
              <a:rPr lang="en-US" sz="2800" i="1" dirty="0">
                <a:solidFill>
                  <a:srgbClr val="C00000"/>
                </a:solidFill>
                <a:effectLst/>
                <a:latin typeface="Calibri" panose="020F0502020204030204" pitchFamily="34" charset="0"/>
                <a:cs typeface="Calibri" panose="020F0502020204030204" pitchFamily="34" charset="0"/>
              </a:rPr>
              <a:t>six times today’s critical mineral use in 2040</a:t>
            </a:r>
            <a:r>
              <a:rPr lang="en-US" sz="2800" i="1" dirty="0">
                <a:effectLst/>
                <a:latin typeface="Calibri" panose="020F0502020204030204" pitchFamily="34" charset="0"/>
                <a:cs typeface="Calibri" panose="020F0502020204030204" pitchFamily="34" charset="0"/>
              </a:rPr>
              <a:t>. And even meeting today’s under-ambitious national climate plans would require more than doubling of critical minerals we are using today. </a:t>
            </a:r>
          </a:p>
        </p:txBody>
      </p:sp>
      <p:pic>
        <p:nvPicPr>
          <p:cNvPr id="10" name="Picture 2" descr="International Energy Agency | ICTFOOTPRINT.eu">
            <a:extLst>
              <a:ext uri="{FF2B5EF4-FFF2-40B4-BE49-F238E27FC236}">
                <a16:creationId xmlns:a16="http://schemas.microsoft.com/office/drawing/2014/main" id="{23FBB015-EFB8-2EBF-C735-F6DEF7733D8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71020" y="1829223"/>
            <a:ext cx="1774532" cy="662427"/>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65F542E9-01EE-36E0-C3BA-2AC4C2B70B41}"/>
              </a:ext>
            </a:extLst>
          </p:cNvPr>
          <p:cNvSpPr/>
          <p:nvPr/>
        </p:nvSpPr>
        <p:spPr>
          <a:xfrm>
            <a:off x="7026442" y="2507320"/>
            <a:ext cx="348916" cy="160019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Right Brace 11">
            <a:extLst>
              <a:ext uri="{FF2B5EF4-FFF2-40B4-BE49-F238E27FC236}">
                <a16:creationId xmlns:a16="http://schemas.microsoft.com/office/drawing/2014/main" id="{3B3D1A8D-902C-5ECB-8672-6BE2782777BD}"/>
              </a:ext>
            </a:extLst>
          </p:cNvPr>
          <p:cNvSpPr/>
          <p:nvPr/>
        </p:nvSpPr>
        <p:spPr>
          <a:xfrm>
            <a:off x="7034459" y="4211799"/>
            <a:ext cx="348916" cy="160019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 name="Title 1">
            <a:extLst>
              <a:ext uri="{FF2B5EF4-FFF2-40B4-BE49-F238E27FC236}">
                <a16:creationId xmlns:a16="http://schemas.microsoft.com/office/drawing/2014/main" id="{2DAC3A12-1A0C-CACD-1A13-569D4F0A499D}"/>
              </a:ext>
            </a:extLst>
          </p:cNvPr>
          <p:cNvSpPr txBox="1">
            <a:spLocks/>
          </p:cNvSpPr>
          <p:nvPr/>
        </p:nvSpPr>
        <p:spPr>
          <a:xfrm>
            <a:off x="625952" y="357034"/>
            <a:ext cx="11495163" cy="1598414"/>
          </a:xfrm>
          <a:prstGeom prst="rect">
            <a:avLst/>
          </a:prstGeom>
        </p:spPr>
        <p:txBody>
          <a:bodyPr vert="horz" lIns="0" tIns="0" rIns="0" bIns="0" rtlCol="0" anchor="ctr">
            <a:normAutofit fontScale="92500" lnSpcReduction="20000"/>
          </a:bodyPr>
          <a:lstStyle>
            <a:lvl1pPr algn="l" defTabSz="457136" rtl="0" eaLnBrk="1" latinLnBrk="0" hangingPunct="1">
              <a:spcBef>
                <a:spcPct val="0"/>
              </a:spcBef>
              <a:buNone/>
              <a:defRPr sz="4400" kern="1200" cap="none">
                <a:solidFill>
                  <a:schemeClr val="tx1"/>
                </a:solidFill>
                <a:latin typeface="Calibri" panose="020F0502020204030204" pitchFamily="34" charset="0"/>
                <a:ea typeface="+mj-ea"/>
                <a:cs typeface="Calibri" panose="020F0502020204030204" pitchFamily="34" charset="0"/>
              </a:defRPr>
            </a:lvl1pPr>
          </a:lstStyle>
          <a:p>
            <a:pPr>
              <a:lnSpc>
                <a:spcPct val="120000"/>
              </a:lnSpc>
            </a:pPr>
            <a:r>
              <a:rPr lang="en-GB" sz="3900" i="1" dirty="0">
                <a:solidFill>
                  <a:srgbClr val="C00000"/>
                </a:solidFill>
              </a:rPr>
              <a:t>Key Critical Raw Materials </a:t>
            </a:r>
            <a:r>
              <a:rPr lang="en-GB" sz="3800" i="1" dirty="0">
                <a:solidFill>
                  <a:srgbClr val="C00000"/>
                </a:solidFill>
              </a:rPr>
              <a:t>(Transition Materials)</a:t>
            </a:r>
          </a:p>
          <a:p>
            <a:pPr>
              <a:lnSpc>
                <a:spcPct val="120000"/>
              </a:lnSpc>
            </a:pPr>
            <a:r>
              <a:rPr lang="en-GB" sz="3400" i="1" dirty="0">
                <a:solidFill>
                  <a:srgbClr val="002060"/>
                </a:solidFill>
              </a:rPr>
              <a:t>Transition to net zero GHG target is materials demanding on the supply (energy production), and on demand (energy use) side</a:t>
            </a:r>
          </a:p>
          <a:p>
            <a:endParaRPr lang="en-GB" sz="2800" i="1" dirty="0"/>
          </a:p>
        </p:txBody>
      </p:sp>
    </p:spTree>
    <p:extLst>
      <p:ext uri="{BB962C8B-B14F-4D97-AF65-F5344CB8AC3E}">
        <p14:creationId xmlns:p14="http://schemas.microsoft.com/office/powerpoint/2010/main" val="32499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2308000-59DB-6886-BE85-0C6C96618C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think-cell data - do not delete" hidden="1">
                        <a:extLst>
                          <a:ext uri="{FF2B5EF4-FFF2-40B4-BE49-F238E27FC236}">
                            <a16:creationId xmlns:a16="http://schemas.microsoft.com/office/drawing/2014/main" id="{62308000-59DB-6886-BE85-0C6C96618C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73B44BE2-376D-0AAF-CA3D-DB64B746BC8C}"/>
              </a:ext>
            </a:extLst>
          </p:cNvPr>
          <p:cNvSpPr/>
          <p:nvPr/>
        </p:nvSpPr>
        <p:spPr>
          <a:xfrm>
            <a:off x="4259726" y="2958407"/>
            <a:ext cx="3749040" cy="9204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lang="en-GB" sz="2000" b="1" i="1" dirty="0">
                <a:solidFill>
                  <a:srgbClr val="FFFFFF"/>
                </a:solidFill>
                <a:latin typeface="Calibri" panose="020F0502020204030204" pitchFamily="34" charset="0"/>
                <a:cs typeface="Calibri" panose="020F0502020204030204" pitchFamily="34" charset="0"/>
              </a:rPr>
              <a:t>Recycling</a:t>
            </a:r>
            <a:r>
              <a:rPr kumimoji="0" lang="en-GB" sz="2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Capturing future secondary Transition Materials</a:t>
            </a:r>
          </a:p>
        </p:txBody>
      </p:sp>
      <p:sp>
        <p:nvSpPr>
          <p:cNvPr id="16" name="Rectangle 15">
            <a:extLst>
              <a:ext uri="{FF2B5EF4-FFF2-40B4-BE49-F238E27FC236}">
                <a16:creationId xmlns:a16="http://schemas.microsoft.com/office/drawing/2014/main" id="{7AD705EA-9806-9CFE-B43D-58D1E6584DC2}"/>
              </a:ext>
            </a:extLst>
          </p:cNvPr>
          <p:cNvSpPr/>
          <p:nvPr/>
        </p:nvSpPr>
        <p:spPr>
          <a:xfrm>
            <a:off x="4257488" y="1225503"/>
            <a:ext cx="3749040" cy="17487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algn="ctr">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Activate policies which encourage all circularity levers</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pic>
        <p:nvPicPr>
          <p:cNvPr id="26" name="Graphic 25" descr="Badge outline">
            <a:extLst>
              <a:ext uri="{FF2B5EF4-FFF2-40B4-BE49-F238E27FC236}">
                <a16:creationId xmlns:a16="http://schemas.microsoft.com/office/drawing/2014/main" id="{22398804-70A3-BA40-41A1-68A018C966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3824" y="1258713"/>
            <a:ext cx="558000" cy="558000"/>
          </a:xfrm>
          <a:prstGeom prst="rect">
            <a:avLst/>
          </a:prstGeom>
        </p:spPr>
      </p:pic>
      <p:pic>
        <p:nvPicPr>
          <p:cNvPr id="17" name="Graphic 16" descr="Recycle with solid fill">
            <a:extLst>
              <a:ext uri="{FF2B5EF4-FFF2-40B4-BE49-F238E27FC236}">
                <a16:creationId xmlns:a16="http://schemas.microsoft.com/office/drawing/2014/main" id="{619C5F7D-3F89-3EF2-D57A-B81C689FD1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1761" y="549594"/>
            <a:ext cx="708715" cy="708715"/>
          </a:xfrm>
          <a:prstGeom prst="rect">
            <a:avLst/>
          </a:prstGeom>
        </p:spPr>
      </p:pic>
      <p:sp>
        <p:nvSpPr>
          <p:cNvPr id="7" name="Title 1">
            <a:extLst>
              <a:ext uri="{FF2B5EF4-FFF2-40B4-BE49-F238E27FC236}">
                <a16:creationId xmlns:a16="http://schemas.microsoft.com/office/drawing/2014/main" id="{B74A7AF7-B0A8-A140-F17E-F01222ECFDEB}"/>
              </a:ext>
            </a:extLst>
          </p:cNvPr>
          <p:cNvSpPr txBox="1">
            <a:spLocks/>
          </p:cNvSpPr>
          <p:nvPr/>
        </p:nvSpPr>
        <p:spPr>
          <a:xfrm>
            <a:off x="858254" y="112009"/>
            <a:ext cx="10475494" cy="802390"/>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3200" i="1" dirty="0">
                <a:solidFill>
                  <a:srgbClr val="002060"/>
                </a:solidFill>
                <a:latin typeface="+mn-lt"/>
              </a:rPr>
              <a:t>Indispensable Pillars for Material Resilience  </a:t>
            </a:r>
            <a:br>
              <a:rPr lang="en-SI" sz="3600" i="1" dirty="0">
                <a:solidFill>
                  <a:srgbClr val="002060"/>
                </a:solidFill>
                <a:latin typeface="+mn-lt"/>
              </a:rPr>
            </a:br>
            <a:endParaRPr lang="en-GB" sz="2000" i="1" dirty="0">
              <a:solidFill>
                <a:srgbClr val="002060"/>
              </a:solidFill>
              <a:latin typeface="+mn-lt"/>
            </a:endParaRPr>
          </a:p>
        </p:txBody>
      </p:sp>
      <p:grpSp>
        <p:nvGrpSpPr>
          <p:cNvPr id="8" name="Group 7">
            <a:extLst>
              <a:ext uri="{FF2B5EF4-FFF2-40B4-BE49-F238E27FC236}">
                <a16:creationId xmlns:a16="http://schemas.microsoft.com/office/drawing/2014/main" id="{E286BA2D-A833-C17E-983D-AFF2202660D8}"/>
              </a:ext>
            </a:extLst>
          </p:cNvPr>
          <p:cNvGrpSpPr/>
          <p:nvPr/>
        </p:nvGrpSpPr>
        <p:grpSpPr>
          <a:xfrm>
            <a:off x="220064" y="603674"/>
            <a:ext cx="3730910" cy="6281746"/>
            <a:chOff x="8283394" y="603674"/>
            <a:chExt cx="3730910" cy="6281746"/>
          </a:xfrm>
        </p:grpSpPr>
        <p:sp>
          <p:nvSpPr>
            <p:cNvPr id="3" name="Rectangle 2">
              <a:extLst>
                <a:ext uri="{FF2B5EF4-FFF2-40B4-BE49-F238E27FC236}">
                  <a16:creationId xmlns:a16="http://schemas.microsoft.com/office/drawing/2014/main" id="{5EF35568-42A0-B405-BBEC-C85A908678E5}"/>
                </a:ext>
              </a:extLst>
            </p:cNvPr>
            <p:cNvSpPr/>
            <p:nvPr/>
          </p:nvSpPr>
          <p:spPr>
            <a:xfrm>
              <a:off x="9761495" y="6176705"/>
              <a:ext cx="2171620" cy="708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25" name="Group 24">
              <a:extLst>
                <a:ext uri="{FF2B5EF4-FFF2-40B4-BE49-F238E27FC236}">
                  <a16:creationId xmlns:a16="http://schemas.microsoft.com/office/drawing/2014/main" id="{0DF4CED6-5337-6DEF-401C-49B6D7C33FF9}"/>
                </a:ext>
              </a:extLst>
            </p:cNvPr>
            <p:cNvGrpSpPr/>
            <p:nvPr/>
          </p:nvGrpSpPr>
          <p:grpSpPr>
            <a:xfrm>
              <a:off x="8289396" y="1229816"/>
              <a:ext cx="3724908" cy="4036394"/>
              <a:chOff x="370608" y="1190067"/>
              <a:chExt cx="3724908" cy="4142671"/>
            </a:xfrm>
            <a:solidFill>
              <a:schemeClr val="accent3">
                <a:lumMod val="50000"/>
              </a:schemeClr>
            </a:solidFill>
          </p:grpSpPr>
          <p:sp>
            <p:nvSpPr>
              <p:cNvPr id="6" name="Rectangle 5">
                <a:extLst>
                  <a:ext uri="{FF2B5EF4-FFF2-40B4-BE49-F238E27FC236}">
                    <a16:creationId xmlns:a16="http://schemas.microsoft.com/office/drawing/2014/main" id="{E0ECDBE1-9C7F-5380-B4DE-F68CF05AB885}"/>
                  </a:ext>
                </a:extLst>
              </p:cNvPr>
              <p:cNvSpPr/>
              <p:nvPr/>
            </p:nvSpPr>
            <p:spPr>
              <a:xfrm>
                <a:off x="370642" y="1190067"/>
                <a:ext cx="3718873" cy="1790335"/>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defRPr/>
                </a:pPr>
                <a:r>
                  <a:rPr kumimoji="0" lang="en-US" sz="2000" b="0" i="1" u="none" strike="noStrike" kern="1200" cap="none" spc="0" normalizeH="0" baseline="0" noProof="0" dirty="0">
                    <a:ln>
                      <a:noFill/>
                    </a:ln>
                    <a:solidFill>
                      <a:srgbClr val="FFFFFF"/>
                    </a:solidFill>
                    <a:effectLst/>
                    <a:uLnTx/>
                    <a:uFillTx/>
                    <a:latin typeface="Calibri"/>
                    <a:ea typeface="Calibri"/>
                    <a:cs typeface="Calibri"/>
                  </a:rPr>
                  <a:t>Supply Transition Materials with highest environmental and social standards</a:t>
                </a:r>
                <a:endParaRPr kumimoji="0" lang="en-GB" sz="2000" b="0" i="1"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Rectangle 8">
                <a:extLst>
                  <a:ext uri="{FF2B5EF4-FFF2-40B4-BE49-F238E27FC236}">
                    <a16:creationId xmlns:a16="http://schemas.microsoft.com/office/drawing/2014/main" id="{6BAFDF2E-BD84-CF3D-11B3-06DC2AD5B358}"/>
                  </a:ext>
                </a:extLst>
              </p:cNvPr>
              <p:cNvSpPr/>
              <p:nvPr/>
            </p:nvSpPr>
            <p:spPr>
              <a:xfrm>
                <a:off x="370608" y="2921512"/>
                <a:ext cx="3724908" cy="1134930"/>
              </a:xfrm>
              <a:prstGeom prst="rect">
                <a:avLst/>
              </a:prstGeom>
              <a:solidFill>
                <a:schemeClr val="accent3">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Securing enough supply</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ensuring supply is sufficient to power the energy transition</a:t>
                </a:r>
                <a:endPar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3E1C1D20-ECBB-873A-5228-E51D70B8BFED}"/>
                  </a:ext>
                </a:extLst>
              </p:cNvPr>
              <p:cNvSpPr/>
              <p:nvPr/>
            </p:nvSpPr>
            <p:spPr>
              <a:xfrm>
                <a:off x="370608" y="4092549"/>
                <a:ext cx="3724908" cy="12401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Aligning expanded supply with </a:t>
                </a:r>
                <a:r>
                  <a:rPr kumimoji="0" lang="en-GB"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sustainable development </a:t>
                </a:r>
              </a:p>
            </p:txBody>
          </p:sp>
        </p:grpSp>
        <p:pic>
          <p:nvPicPr>
            <p:cNvPr id="30" name="Graphic 29" descr="Raw Materials with solid fill">
              <a:extLst>
                <a:ext uri="{FF2B5EF4-FFF2-40B4-BE49-F238E27FC236}">
                  <a16:creationId xmlns:a16="http://schemas.microsoft.com/office/drawing/2014/main" id="{5863AA70-70D7-B4C1-683F-816BF8D6EC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5460" y="603674"/>
              <a:ext cx="708715" cy="708715"/>
            </a:xfrm>
            <a:prstGeom prst="rect">
              <a:avLst/>
            </a:prstGeom>
          </p:spPr>
        </p:pic>
        <p:sp>
          <p:nvSpPr>
            <p:cNvPr id="39" name="Rectangle 38">
              <a:extLst>
                <a:ext uri="{FF2B5EF4-FFF2-40B4-BE49-F238E27FC236}">
                  <a16:creationId xmlns:a16="http://schemas.microsoft.com/office/drawing/2014/main" id="{D974E985-99F2-AB49-5675-E71C83109656}"/>
                </a:ext>
              </a:extLst>
            </p:cNvPr>
            <p:cNvSpPr>
              <a:spLocks/>
            </p:cNvSpPr>
            <p:nvPr/>
          </p:nvSpPr>
          <p:spPr>
            <a:xfrm>
              <a:off x="8283394" y="5305404"/>
              <a:ext cx="3724909" cy="1427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Improving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supply resilience </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by improving TM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geographic diversification</a:t>
              </a:r>
            </a:p>
          </p:txBody>
        </p:sp>
        <p:pic>
          <p:nvPicPr>
            <p:cNvPr id="2" name="Graphic 1" descr="Badge 1 outline">
              <a:extLst>
                <a:ext uri="{FF2B5EF4-FFF2-40B4-BE49-F238E27FC236}">
                  <a16:creationId xmlns:a16="http://schemas.microsoft.com/office/drawing/2014/main" id="{CD125F31-D2F5-D997-F65F-B4370EF73E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49510" y="1226191"/>
              <a:ext cx="559450" cy="559450"/>
            </a:xfrm>
            <a:prstGeom prst="rect">
              <a:avLst/>
            </a:prstGeom>
          </p:spPr>
        </p:pic>
      </p:grpSp>
      <p:sp>
        <p:nvSpPr>
          <p:cNvPr id="20" name="Google Shape;364;p8">
            <a:extLst>
              <a:ext uri="{FF2B5EF4-FFF2-40B4-BE49-F238E27FC236}">
                <a16:creationId xmlns:a16="http://schemas.microsoft.com/office/drawing/2014/main" id="{BE2D732C-20F6-7930-0E33-E40D70E2698B}"/>
              </a:ext>
            </a:extLst>
          </p:cNvPr>
          <p:cNvSpPr/>
          <p:nvPr/>
        </p:nvSpPr>
        <p:spPr>
          <a:xfrm>
            <a:off x="10613374" y="272788"/>
            <a:ext cx="1097860" cy="532920"/>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14">
              <a:alphaModFix/>
            </a:blip>
            <a:stretch>
              <a:fillRect/>
            </a:stretch>
          </a:blipFill>
          <a:ln>
            <a:noFill/>
          </a:ln>
        </p:spPr>
        <p:txBody>
          <a:bodyPr/>
          <a:lstStyle/>
          <a:p>
            <a:endParaRPr lang="nl-BE" sz="1200"/>
          </a:p>
        </p:txBody>
      </p:sp>
    </p:spTree>
    <p:extLst>
      <p:ext uri="{BB962C8B-B14F-4D97-AF65-F5344CB8AC3E}">
        <p14:creationId xmlns:p14="http://schemas.microsoft.com/office/powerpoint/2010/main" val="26371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abling the energy transition | Resource Panel">
            <a:extLst>
              <a:ext uri="{FF2B5EF4-FFF2-40B4-BE49-F238E27FC236}">
                <a16:creationId xmlns:a16="http://schemas.microsoft.com/office/drawing/2014/main" id="{7B8CCCF0-BBFE-F3E4-7A64-2310F46E1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824" y="197628"/>
            <a:ext cx="4711866" cy="6452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8CB068-44F2-042A-A705-5C8AA5ED5FF7}"/>
              </a:ext>
            </a:extLst>
          </p:cNvPr>
          <p:cNvSpPr txBox="1"/>
          <p:nvPr/>
        </p:nvSpPr>
        <p:spPr>
          <a:xfrm>
            <a:off x="87629" y="227793"/>
            <a:ext cx="6400802" cy="5632311"/>
          </a:xfrm>
          <a:prstGeom prst="rect">
            <a:avLst/>
          </a:prstGeom>
          <a:noFill/>
        </p:spPr>
        <p:txBody>
          <a:bodyPr wrap="square">
            <a:spAutoFit/>
          </a:bodyPr>
          <a:lstStyle/>
          <a:p>
            <a:pPr algn="ctr"/>
            <a:r>
              <a:rPr lang="en-GB" sz="2400" b="1" i="1" dirty="0">
                <a:solidFill>
                  <a:srgbClr val="C00000"/>
                </a:solidFill>
              </a:rPr>
              <a:t>    T</a:t>
            </a:r>
            <a:r>
              <a:rPr lang="en-GB" sz="2400" b="1" i="1" dirty="0">
                <a:solidFill>
                  <a:srgbClr val="C00000"/>
                </a:solidFill>
                <a:effectLst/>
              </a:rPr>
              <a:t>ransition materials (CRMs) are meeting two criteria: </a:t>
            </a:r>
            <a:endParaRPr lang="en-GB" sz="3200" b="1" i="1" dirty="0">
              <a:solidFill>
                <a:srgbClr val="C00000"/>
              </a:solidFill>
              <a:effectLst/>
            </a:endParaRPr>
          </a:p>
          <a:p>
            <a:pPr marL="382950" lvl="1" indent="-285750" algn="just">
              <a:buClr>
                <a:srgbClr val="C00000"/>
              </a:buClr>
              <a:buSzPct val="130000"/>
              <a:buFont typeface="Arial" panose="020B0604020202020204" pitchFamily="34" charset="0"/>
              <a:buChar char="•"/>
            </a:pPr>
            <a:r>
              <a:rPr lang="en-GB" sz="2400" i="1" dirty="0">
                <a:effectLst/>
              </a:rPr>
              <a:t>They are materials which are </a:t>
            </a:r>
            <a:r>
              <a:rPr lang="en-GB" sz="2400" i="1" dirty="0">
                <a:solidFill>
                  <a:srgbClr val="FF0000"/>
                </a:solidFill>
                <a:effectLst/>
              </a:rPr>
              <a:t>essential to key energy transition technologies </a:t>
            </a:r>
            <a:r>
              <a:rPr lang="en-GB" sz="2400" i="1" dirty="0">
                <a:effectLst/>
              </a:rPr>
              <a:t>(</a:t>
            </a:r>
            <a:r>
              <a:rPr lang="en-GB" sz="2400" i="1" dirty="0" err="1">
                <a:effectLst/>
              </a:rPr>
              <a:t>eg.</a:t>
            </a:r>
            <a:r>
              <a:rPr lang="en-GB" sz="2400" i="1" dirty="0">
                <a:effectLst/>
              </a:rPr>
              <a:t>, the electrification of mobility needs powerful lithium batteries, while the expansion of electricity grids requires extensive copper cabling); and </a:t>
            </a:r>
          </a:p>
          <a:p>
            <a:pPr marL="382950" lvl="1" indent="-285750" algn="just">
              <a:buClr>
                <a:srgbClr val="C00000"/>
              </a:buClr>
              <a:buSzPct val="130000"/>
              <a:buFont typeface="Arial" panose="020B0604020202020204" pitchFamily="34" charset="0"/>
              <a:buChar char="•"/>
            </a:pPr>
            <a:r>
              <a:rPr lang="en-GB" sz="2400" i="1" dirty="0">
                <a:effectLst/>
              </a:rPr>
              <a:t>They are either </a:t>
            </a:r>
            <a:r>
              <a:rPr lang="en-GB" sz="2400" i="1" dirty="0">
                <a:solidFill>
                  <a:srgbClr val="FF0000"/>
                </a:solidFill>
                <a:effectLst/>
              </a:rPr>
              <a:t>projected to see significant growth in demand or likely to experience supply-demand gaps </a:t>
            </a:r>
            <a:r>
              <a:rPr lang="en-GB" sz="2400" i="1" dirty="0">
                <a:effectLst/>
              </a:rPr>
              <a:t>in the next decade or so. In particular, we focus on materials for which supply at scale is a new challenge. These include lithium and copper, for which demand is expected to exceed supply by 2030. </a:t>
            </a:r>
          </a:p>
        </p:txBody>
      </p:sp>
    </p:spTree>
    <p:extLst>
      <p:ext uri="{BB962C8B-B14F-4D97-AF65-F5344CB8AC3E}">
        <p14:creationId xmlns:p14="http://schemas.microsoft.com/office/powerpoint/2010/main" val="3831434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332FE0-162E-334D-39E9-FC9D686927B5}"/>
              </a:ext>
            </a:extLst>
          </p:cNvPr>
          <p:cNvSpPr txBox="1">
            <a:spLocks/>
          </p:cNvSpPr>
          <p:nvPr/>
        </p:nvSpPr>
        <p:spPr>
          <a:xfrm>
            <a:off x="858254" y="328256"/>
            <a:ext cx="10475494" cy="802390"/>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3200" i="1" dirty="0">
                <a:solidFill>
                  <a:srgbClr val="C00000"/>
                </a:solidFill>
                <a:latin typeface="Calibri" panose="020F0502020204030204" pitchFamily="34" charset="0"/>
                <a:cs typeface="Calibri" panose="020F0502020204030204" pitchFamily="34" charset="0"/>
              </a:rPr>
              <a:t>Pilar 2: </a:t>
            </a:r>
            <a:r>
              <a:rPr lang="en-GB" sz="3200" i="1" dirty="0">
                <a:solidFill>
                  <a:srgbClr val="002060"/>
                </a:solidFill>
                <a:latin typeface="Calibri" panose="020F0502020204030204" pitchFamily="34" charset="0"/>
                <a:cs typeface="Calibri" panose="020F0502020204030204" pitchFamily="34" charset="0"/>
              </a:rPr>
              <a:t>Recycling Potential: Stable and Growing Needs</a:t>
            </a:r>
            <a:endParaRPr lang="en-GB" sz="1800" i="1" dirty="0">
              <a:solidFill>
                <a:srgbClr val="00206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6FFD32F-9E2B-B798-784C-C72A663D22E1}"/>
              </a:ext>
            </a:extLst>
          </p:cNvPr>
          <p:cNvSpPr/>
          <p:nvPr/>
        </p:nvSpPr>
        <p:spPr>
          <a:xfrm rot="16200000">
            <a:off x="872590" y="3585246"/>
            <a:ext cx="3832162"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Stable Needs </a:t>
            </a:r>
          </a:p>
        </p:txBody>
      </p:sp>
      <p:sp>
        <p:nvSpPr>
          <p:cNvPr id="7" name="Rectangle 6">
            <a:extLst>
              <a:ext uri="{FF2B5EF4-FFF2-40B4-BE49-F238E27FC236}">
                <a16:creationId xmlns:a16="http://schemas.microsoft.com/office/drawing/2014/main" id="{1A794027-97C1-EC2E-3895-F417905903AA}"/>
              </a:ext>
            </a:extLst>
          </p:cNvPr>
          <p:cNvSpPr/>
          <p:nvPr/>
        </p:nvSpPr>
        <p:spPr>
          <a:xfrm rot="16200000">
            <a:off x="3621294" y="3845925"/>
            <a:ext cx="3275363"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Recycling Potential  </a:t>
            </a:r>
          </a:p>
        </p:txBody>
      </p:sp>
      <p:sp>
        <p:nvSpPr>
          <p:cNvPr id="8" name="Right Arrow 7">
            <a:extLst>
              <a:ext uri="{FF2B5EF4-FFF2-40B4-BE49-F238E27FC236}">
                <a16:creationId xmlns:a16="http://schemas.microsoft.com/office/drawing/2014/main" id="{F6B7A4B7-F4EB-C29C-C1A6-4764F7270105}"/>
              </a:ext>
            </a:extLst>
          </p:cNvPr>
          <p:cNvSpPr/>
          <p:nvPr/>
        </p:nvSpPr>
        <p:spPr>
          <a:xfrm>
            <a:off x="3184281" y="4069937"/>
            <a:ext cx="1254641" cy="802390"/>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2A5ABE3-7492-D0CF-E412-BDD39CFC25D3}"/>
              </a:ext>
            </a:extLst>
          </p:cNvPr>
          <p:cNvSpPr/>
          <p:nvPr/>
        </p:nvSpPr>
        <p:spPr>
          <a:xfrm rot="16200000">
            <a:off x="6865996" y="5261828"/>
            <a:ext cx="408115" cy="522249"/>
          </a:xfrm>
          <a:prstGeom prst="rect">
            <a:avLst/>
          </a:prstGeom>
          <a:solidFill>
            <a:srgbClr val="C00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id="{32E22917-DA4D-09FB-1206-6B5945C7A164}"/>
              </a:ext>
            </a:extLst>
          </p:cNvPr>
          <p:cNvSpPr/>
          <p:nvPr/>
        </p:nvSpPr>
        <p:spPr>
          <a:xfrm rot="16200000">
            <a:off x="6511385" y="3567526"/>
            <a:ext cx="3832162" cy="522249"/>
          </a:xfrm>
          <a:prstGeom prst="rect">
            <a:avLst/>
          </a:prstGeom>
          <a:solidFill>
            <a:srgbClr val="C00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Growing Needs</a:t>
            </a:r>
          </a:p>
        </p:txBody>
      </p:sp>
      <p:cxnSp>
        <p:nvCxnSpPr>
          <p:cNvPr id="14" name="Straight Arrow Connector 13">
            <a:extLst>
              <a:ext uri="{FF2B5EF4-FFF2-40B4-BE49-F238E27FC236}">
                <a16:creationId xmlns:a16="http://schemas.microsoft.com/office/drawing/2014/main" id="{49E9341C-D18D-FBC0-5133-354F0CC2A59E}"/>
              </a:ext>
            </a:extLst>
          </p:cNvPr>
          <p:cNvCxnSpPr>
            <a:cxnSpLocks/>
          </p:cNvCxnSpPr>
          <p:nvPr/>
        </p:nvCxnSpPr>
        <p:spPr>
          <a:xfrm>
            <a:off x="1756176" y="2469367"/>
            <a:ext cx="3241675" cy="0"/>
          </a:xfrm>
          <a:prstGeom prst="straightConnector1">
            <a:avLst/>
          </a:prstGeom>
          <a:ln w="47625">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1D61BA2-4BA5-A4CD-34A1-4A16C27F5B70}"/>
              </a:ext>
            </a:extLst>
          </p:cNvPr>
          <p:cNvCxnSpPr>
            <a:cxnSpLocks/>
          </p:cNvCxnSpPr>
          <p:nvPr/>
        </p:nvCxnSpPr>
        <p:spPr>
          <a:xfrm>
            <a:off x="7313259" y="5450025"/>
            <a:ext cx="3228755" cy="21269"/>
          </a:xfrm>
          <a:prstGeom prst="straightConnector1">
            <a:avLst/>
          </a:prstGeom>
          <a:ln w="47625">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B8EBB61-650A-24A2-020D-B9AFE7496615}"/>
              </a:ext>
            </a:extLst>
          </p:cNvPr>
          <p:cNvSpPr/>
          <p:nvPr/>
        </p:nvSpPr>
        <p:spPr>
          <a:xfrm rot="16200000">
            <a:off x="10711441" y="5336253"/>
            <a:ext cx="252167" cy="522249"/>
          </a:xfrm>
          <a:prstGeom prst="rect">
            <a:avLst/>
          </a:prstGeom>
          <a:solidFill>
            <a:srgbClr val="C00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A1CFEA8D-887E-978C-A1EB-E532B583E93A}"/>
              </a:ext>
            </a:extLst>
          </p:cNvPr>
          <p:cNvSpPr/>
          <p:nvPr/>
        </p:nvSpPr>
        <p:spPr>
          <a:xfrm rot="16200000">
            <a:off x="-421030" y="3588791"/>
            <a:ext cx="3832162"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 </a:t>
            </a:r>
          </a:p>
        </p:txBody>
      </p:sp>
      <p:sp>
        <p:nvSpPr>
          <p:cNvPr id="19" name="Right Arrow 18">
            <a:extLst>
              <a:ext uri="{FF2B5EF4-FFF2-40B4-BE49-F238E27FC236}">
                <a16:creationId xmlns:a16="http://schemas.microsoft.com/office/drawing/2014/main" id="{970C38FD-2C80-80DE-5523-90F79F11DB2E}"/>
              </a:ext>
            </a:extLst>
          </p:cNvPr>
          <p:cNvSpPr/>
          <p:nvPr/>
        </p:nvSpPr>
        <p:spPr>
          <a:xfrm>
            <a:off x="8886877" y="4094747"/>
            <a:ext cx="1254641" cy="802390"/>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734DB8-6BF4-516C-19F1-94E87CC67C1A}"/>
              </a:ext>
            </a:extLst>
          </p:cNvPr>
          <p:cNvSpPr/>
          <p:nvPr/>
        </p:nvSpPr>
        <p:spPr>
          <a:xfrm rot="16200000">
            <a:off x="9175035" y="3658085"/>
            <a:ext cx="3275363" cy="5222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rgbClr val="C00000"/>
                </a:solidFill>
                <a:latin typeface="Calibri" panose="020F0502020204030204" pitchFamily="34" charset="0"/>
                <a:cs typeface="Calibri" panose="020F0502020204030204" pitchFamily="34" charset="0"/>
              </a:rPr>
              <a:t>Recycling Potential  </a:t>
            </a:r>
          </a:p>
        </p:txBody>
      </p:sp>
      <p:sp>
        <p:nvSpPr>
          <p:cNvPr id="2" name="Rectangle 1">
            <a:extLst>
              <a:ext uri="{FF2B5EF4-FFF2-40B4-BE49-F238E27FC236}">
                <a16:creationId xmlns:a16="http://schemas.microsoft.com/office/drawing/2014/main" id="{C88E1A8D-AA62-3CF1-D8AB-0EDB2F33B7D8}"/>
              </a:ext>
            </a:extLst>
          </p:cNvPr>
          <p:cNvSpPr/>
          <p:nvPr/>
        </p:nvSpPr>
        <p:spPr>
          <a:xfrm>
            <a:off x="10141518" y="6100079"/>
            <a:ext cx="2050482" cy="75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Tree>
    <p:extLst>
      <p:ext uri="{BB962C8B-B14F-4D97-AF65-F5344CB8AC3E}">
        <p14:creationId xmlns:p14="http://schemas.microsoft.com/office/powerpoint/2010/main" val="24024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7" grpId="0" animBg="1"/>
      <p:bldP spid="19" grpId="0" animBg="1"/>
      <p:bldP spid="2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2308000-59DB-6886-BE85-0C6C96618C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think-cell data - do not delete" hidden="1">
                        <a:extLst>
                          <a:ext uri="{FF2B5EF4-FFF2-40B4-BE49-F238E27FC236}">
                            <a16:creationId xmlns:a16="http://schemas.microsoft.com/office/drawing/2014/main" id="{62308000-59DB-6886-BE85-0C6C96618C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D1E071C4-BAD1-3789-B570-43FAFD1D5665}"/>
              </a:ext>
            </a:extLst>
          </p:cNvPr>
          <p:cNvGrpSpPr/>
          <p:nvPr/>
        </p:nvGrpSpPr>
        <p:grpSpPr>
          <a:xfrm>
            <a:off x="4243633" y="3901883"/>
            <a:ext cx="3749040" cy="2831132"/>
            <a:chOff x="4243633" y="3901883"/>
            <a:chExt cx="3749040" cy="2831132"/>
          </a:xfrm>
        </p:grpSpPr>
        <p:sp>
          <p:nvSpPr>
            <p:cNvPr id="11" name="Rectangle 10">
              <a:extLst>
                <a:ext uri="{FF2B5EF4-FFF2-40B4-BE49-F238E27FC236}">
                  <a16:creationId xmlns:a16="http://schemas.microsoft.com/office/drawing/2014/main" id="{042124AB-9D36-044D-A63C-3789C3F00645}"/>
                </a:ext>
              </a:extLst>
            </p:cNvPr>
            <p:cNvSpPr>
              <a:spLocks/>
            </p:cNvSpPr>
            <p:nvPr/>
          </p:nvSpPr>
          <p:spPr>
            <a:xfrm>
              <a:off x="4243633" y="5812612"/>
              <a:ext cx="3749040" cy="9204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Lifetime extension</a:t>
              </a:r>
              <a:r>
                <a:rPr kumimoji="0" lang="en-GB"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t>
              </a: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Increasing the lifetime of products that contain transition materials</a:t>
              </a:r>
            </a:p>
          </p:txBody>
        </p:sp>
        <p:sp>
          <p:nvSpPr>
            <p:cNvPr id="12" name="Rectangle 11">
              <a:extLst>
                <a:ext uri="{FF2B5EF4-FFF2-40B4-BE49-F238E27FC236}">
                  <a16:creationId xmlns:a16="http://schemas.microsoft.com/office/drawing/2014/main" id="{5B2A83C3-D2E4-1663-2C3A-46BA4FF9225C}"/>
                </a:ext>
              </a:extLst>
            </p:cNvPr>
            <p:cNvSpPr/>
            <p:nvPr/>
          </p:nvSpPr>
          <p:spPr>
            <a:xfrm>
              <a:off x="4243633" y="4814370"/>
              <a:ext cx="3749040" cy="9686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Light weighting: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Reducing the weight of products that contain transition materials </a:t>
              </a:r>
            </a:p>
          </p:txBody>
        </p:sp>
        <p:sp>
          <p:nvSpPr>
            <p:cNvPr id="14" name="Rectangle 13">
              <a:extLst>
                <a:ext uri="{FF2B5EF4-FFF2-40B4-BE49-F238E27FC236}">
                  <a16:creationId xmlns:a16="http://schemas.microsoft.com/office/drawing/2014/main" id="{18638D50-3E6A-BEEF-10A2-2EF299AA8D1B}"/>
                </a:ext>
              </a:extLst>
            </p:cNvPr>
            <p:cNvSpPr/>
            <p:nvPr/>
          </p:nvSpPr>
          <p:spPr>
            <a:xfrm>
              <a:off x="4243633" y="3901883"/>
              <a:ext cx="3749040" cy="8829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More intensive use: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Using products that contain transition materials more intensively</a:t>
              </a:r>
            </a:p>
          </p:txBody>
        </p:sp>
      </p:grpSp>
      <p:grpSp>
        <p:nvGrpSpPr>
          <p:cNvPr id="31" name="Group 30">
            <a:extLst>
              <a:ext uri="{FF2B5EF4-FFF2-40B4-BE49-F238E27FC236}">
                <a16:creationId xmlns:a16="http://schemas.microsoft.com/office/drawing/2014/main" id="{676D6782-4917-7AA0-F40F-46B29203C537}"/>
              </a:ext>
            </a:extLst>
          </p:cNvPr>
          <p:cNvGrpSpPr/>
          <p:nvPr/>
        </p:nvGrpSpPr>
        <p:grpSpPr>
          <a:xfrm>
            <a:off x="4243633" y="549594"/>
            <a:ext cx="3751278" cy="3329215"/>
            <a:chOff x="4243633" y="549594"/>
            <a:chExt cx="3751278" cy="3329215"/>
          </a:xfrm>
        </p:grpSpPr>
        <p:sp>
          <p:nvSpPr>
            <p:cNvPr id="13" name="Rectangle 12">
              <a:extLst>
                <a:ext uri="{FF2B5EF4-FFF2-40B4-BE49-F238E27FC236}">
                  <a16:creationId xmlns:a16="http://schemas.microsoft.com/office/drawing/2014/main" id="{73B44BE2-376D-0AAF-CA3D-DB64B746BC8C}"/>
                </a:ext>
              </a:extLst>
            </p:cNvPr>
            <p:cNvSpPr/>
            <p:nvPr/>
          </p:nvSpPr>
          <p:spPr>
            <a:xfrm>
              <a:off x="4245871" y="2958407"/>
              <a:ext cx="3749040" cy="9204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lang="en-GB" sz="2000" b="1" i="1" dirty="0">
                  <a:solidFill>
                    <a:srgbClr val="FFFFFF"/>
                  </a:solidFill>
                  <a:latin typeface="Calibri" panose="020F0502020204030204" pitchFamily="34" charset="0"/>
                  <a:cs typeface="Calibri" panose="020F0502020204030204" pitchFamily="34" charset="0"/>
                </a:rPr>
                <a:t>Recycling</a:t>
              </a:r>
              <a:r>
                <a:rPr kumimoji="0" lang="en-GB" sz="2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Capturing future secondary Transition Materials</a:t>
              </a:r>
            </a:p>
          </p:txBody>
        </p:sp>
        <p:sp>
          <p:nvSpPr>
            <p:cNvPr id="16" name="Rectangle 15">
              <a:extLst>
                <a:ext uri="{FF2B5EF4-FFF2-40B4-BE49-F238E27FC236}">
                  <a16:creationId xmlns:a16="http://schemas.microsoft.com/office/drawing/2014/main" id="{7AD705EA-9806-9CFE-B43D-58D1E6584DC2}"/>
                </a:ext>
              </a:extLst>
            </p:cNvPr>
            <p:cNvSpPr/>
            <p:nvPr/>
          </p:nvSpPr>
          <p:spPr>
            <a:xfrm>
              <a:off x="4243633" y="1225503"/>
              <a:ext cx="3749040" cy="17487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algn="ctr">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Activate policies which encourage all circularity levers</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pic>
          <p:nvPicPr>
            <p:cNvPr id="26" name="Graphic 25" descr="Badge outline">
              <a:extLst>
                <a:ext uri="{FF2B5EF4-FFF2-40B4-BE49-F238E27FC236}">
                  <a16:creationId xmlns:a16="http://schemas.microsoft.com/office/drawing/2014/main" id="{22398804-70A3-BA40-41A1-68A018C966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9969" y="1258713"/>
              <a:ext cx="558000" cy="558000"/>
            </a:xfrm>
            <a:prstGeom prst="rect">
              <a:avLst/>
            </a:prstGeom>
          </p:spPr>
        </p:pic>
        <p:pic>
          <p:nvPicPr>
            <p:cNvPr id="17" name="Graphic 16" descr="Recycle with solid fill">
              <a:extLst>
                <a:ext uri="{FF2B5EF4-FFF2-40B4-BE49-F238E27FC236}">
                  <a16:creationId xmlns:a16="http://schemas.microsoft.com/office/drawing/2014/main" id="{619C5F7D-3F89-3EF2-D57A-B81C689FD1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7906" y="549594"/>
              <a:ext cx="708715" cy="708715"/>
            </a:xfrm>
            <a:prstGeom prst="rect">
              <a:avLst/>
            </a:prstGeom>
          </p:spPr>
        </p:pic>
      </p:grpSp>
      <p:sp>
        <p:nvSpPr>
          <p:cNvPr id="7" name="Title 1">
            <a:extLst>
              <a:ext uri="{FF2B5EF4-FFF2-40B4-BE49-F238E27FC236}">
                <a16:creationId xmlns:a16="http://schemas.microsoft.com/office/drawing/2014/main" id="{B74A7AF7-B0A8-A140-F17E-F01222ECFDEB}"/>
              </a:ext>
            </a:extLst>
          </p:cNvPr>
          <p:cNvSpPr txBox="1">
            <a:spLocks/>
          </p:cNvSpPr>
          <p:nvPr/>
        </p:nvSpPr>
        <p:spPr>
          <a:xfrm>
            <a:off x="858254" y="112009"/>
            <a:ext cx="10475494" cy="802390"/>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3200" i="1" dirty="0">
                <a:solidFill>
                  <a:srgbClr val="002060"/>
                </a:solidFill>
                <a:latin typeface="+mn-lt"/>
              </a:rPr>
              <a:t>Indispensable Pillars for Material Resilience  </a:t>
            </a:r>
            <a:br>
              <a:rPr lang="en-SI" sz="3600" i="1" dirty="0">
                <a:solidFill>
                  <a:srgbClr val="002060"/>
                </a:solidFill>
                <a:latin typeface="+mn-lt"/>
              </a:rPr>
            </a:br>
            <a:endParaRPr lang="en-GB" sz="2000" i="1" dirty="0">
              <a:solidFill>
                <a:srgbClr val="002060"/>
              </a:solidFill>
              <a:latin typeface="+mn-lt"/>
            </a:endParaRPr>
          </a:p>
        </p:txBody>
      </p:sp>
      <p:grpSp>
        <p:nvGrpSpPr>
          <p:cNvPr id="8" name="Group 7">
            <a:extLst>
              <a:ext uri="{FF2B5EF4-FFF2-40B4-BE49-F238E27FC236}">
                <a16:creationId xmlns:a16="http://schemas.microsoft.com/office/drawing/2014/main" id="{E286BA2D-A833-C17E-983D-AFF2202660D8}"/>
              </a:ext>
            </a:extLst>
          </p:cNvPr>
          <p:cNvGrpSpPr/>
          <p:nvPr/>
        </p:nvGrpSpPr>
        <p:grpSpPr>
          <a:xfrm>
            <a:off x="220064" y="603674"/>
            <a:ext cx="3730910" cy="6281746"/>
            <a:chOff x="8283394" y="603674"/>
            <a:chExt cx="3730910" cy="6281746"/>
          </a:xfrm>
        </p:grpSpPr>
        <p:sp>
          <p:nvSpPr>
            <p:cNvPr id="3" name="Rectangle 2">
              <a:extLst>
                <a:ext uri="{FF2B5EF4-FFF2-40B4-BE49-F238E27FC236}">
                  <a16:creationId xmlns:a16="http://schemas.microsoft.com/office/drawing/2014/main" id="{5EF35568-42A0-B405-BBEC-C85A908678E5}"/>
                </a:ext>
              </a:extLst>
            </p:cNvPr>
            <p:cNvSpPr/>
            <p:nvPr/>
          </p:nvSpPr>
          <p:spPr>
            <a:xfrm>
              <a:off x="9761495" y="6176705"/>
              <a:ext cx="2171620" cy="708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25" name="Group 24">
              <a:extLst>
                <a:ext uri="{FF2B5EF4-FFF2-40B4-BE49-F238E27FC236}">
                  <a16:creationId xmlns:a16="http://schemas.microsoft.com/office/drawing/2014/main" id="{0DF4CED6-5337-6DEF-401C-49B6D7C33FF9}"/>
                </a:ext>
              </a:extLst>
            </p:cNvPr>
            <p:cNvGrpSpPr/>
            <p:nvPr/>
          </p:nvGrpSpPr>
          <p:grpSpPr>
            <a:xfrm>
              <a:off x="8289396" y="1229816"/>
              <a:ext cx="3724908" cy="4036394"/>
              <a:chOff x="370608" y="1190067"/>
              <a:chExt cx="3724908" cy="4142671"/>
            </a:xfrm>
            <a:solidFill>
              <a:schemeClr val="accent3">
                <a:lumMod val="50000"/>
              </a:schemeClr>
            </a:solidFill>
          </p:grpSpPr>
          <p:sp>
            <p:nvSpPr>
              <p:cNvPr id="6" name="Rectangle 5">
                <a:extLst>
                  <a:ext uri="{FF2B5EF4-FFF2-40B4-BE49-F238E27FC236}">
                    <a16:creationId xmlns:a16="http://schemas.microsoft.com/office/drawing/2014/main" id="{E0ECDBE1-9C7F-5380-B4DE-F68CF05AB885}"/>
                  </a:ext>
                </a:extLst>
              </p:cNvPr>
              <p:cNvSpPr/>
              <p:nvPr/>
            </p:nvSpPr>
            <p:spPr>
              <a:xfrm>
                <a:off x="370642" y="1190067"/>
                <a:ext cx="3718873" cy="1790335"/>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defRPr/>
                </a:pPr>
                <a:r>
                  <a:rPr kumimoji="0" lang="en-US" sz="2000" b="0" i="1" u="none" strike="noStrike" kern="1200" cap="none" spc="0" normalizeH="0" baseline="0" noProof="0" dirty="0">
                    <a:ln>
                      <a:noFill/>
                    </a:ln>
                    <a:solidFill>
                      <a:srgbClr val="FFFFFF"/>
                    </a:solidFill>
                    <a:effectLst/>
                    <a:uLnTx/>
                    <a:uFillTx/>
                    <a:latin typeface="Calibri"/>
                    <a:ea typeface="Calibri"/>
                    <a:cs typeface="Calibri"/>
                  </a:rPr>
                  <a:t>Supply Transition Materials with highest environmental and social standards</a:t>
                </a:r>
                <a:endParaRPr kumimoji="0" lang="en-GB" sz="2000" b="0" i="1"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Rectangle 8">
                <a:extLst>
                  <a:ext uri="{FF2B5EF4-FFF2-40B4-BE49-F238E27FC236}">
                    <a16:creationId xmlns:a16="http://schemas.microsoft.com/office/drawing/2014/main" id="{6BAFDF2E-BD84-CF3D-11B3-06DC2AD5B358}"/>
                  </a:ext>
                </a:extLst>
              </p:cNvPr>
              <p:cNvSpPr/>
              <p:nvPr/>
            </p:nvSpPr>
            <p:spPr>
              <a:xfrm>
                <a:off x="370608" y="2921512"/>
                <a:ext cx="3724908" cy="1134930"/>
              </a:xfrm>
              <a:prstGeom prst="rect">
                <a:avLst/>
              </a:prstGeom>
              <a:solidFill>
                <a:schemeClr val="accent3">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Securing enough supply</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ensuring supply is sufficient to power the energy transition</a:t>
                </a:r>
                <a:endPar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3E1C1D20-ECBB-873A-5228-E51D70B8BFED}"/>
                  </a:ext>
                </a:extLst>
              </p:cNvPr>
              <p:cNvSpPr/>
              <p:nvPr/>
            </p:nvSpPr>
            <p:spPr>
              <a:xfrm>
                <a:off x="370608" y="4092549"/>
                <a:ext cx="3724908" cy="12401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Aligning expanded supply with </a:t>
                </a:r>
                <a:r>
                  <a:rPr kumimoji="0" lang="en-GB"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sustainable development </a:t>
                </a:r>
              </a:p>
            </p:txBody>
          </p:sp>
        </p:grpSp>
        <p:pic>
          <p:nvPicPr>
            <p:cNvPr id="30" name="Graphic 29" descr="Raw Materials with solid fill">
              <a:extLst>
                <a:ext uri="{FF2B5EF4-FFF2-40B4-BE49-F238E27FC236}">
                  <a16:creationId xmlns:a16="http://schemas.microsoft.com/office/drawing/2014/main" id="{5863AA70-70D7-B4C1-683F-816BF8D6EC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5460" y="603674"/>
              <a:ext cx="708715" cy="708715"/>
            </a:xfrm>
            <a:prstGeom prst="rect">
              <a:avLst/>
            </a:prstGeom>
          </p:spPr>
        </p:pic>
        <p:sp>
          <p:nvSpPr>
            <p:cNvPr id="39" name="Rectangle 38">
              <a:extLst>
                <a:ext uri="{FF2B5EF4-FFF2-40B4-BE49-F238E27FC236}">
                  <a16:creationId xmlns:a16="http://schemas.microsoft.com/office/drawing/2014/main" id="{D974E985-99F2-AB49-5675-E71C83109656}"/>
                </a:ext>
              </a:extLst>
            </p:cNvPr>
            <p:cNvSpPr>
              <a:spLocks/>
            </p:cNvSpPr>
            <p:nvPr/>
          </p:nvSpPr>
          <p:spPr>
            <a:xfrm>
              <a:off x="8283394" y="5305404"/>
              <a:ext cx="3724909" cy="1427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Improving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supply resilience </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by improving TM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geographic diversification</a:t>
              </a:r>
            </a:p>
          </p:txBody>
        </p:sp>
        <p:pic>
          <p:nvPicPr>
            <p:cNvPr id="2" name="Graphic 1" descr="Badge 1 outline">
              <a:extLst>
                <a:ext uri="{FF2B5EF4-FFF2-40B4-BE49-F238E27FC236}">
                  <a16:creationId xmlns:a16="http://schemas.microsoft.com/office/drawing/2014/main" id="{CD125F31-D2F5-D997-F65F-B4370EF73E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49510" y="1226191"/>
              <a:ext cx="559450" cy="559450"/>
            </a:xfrm>
            <a:prstGeom prst="rect">
              <a:avLst/>
            </a:prstGeom>
          </p:spPr>
        </p:pic>
      </p:grpSp>
      <p:grpSp>
        <p:nvGrpSpPr>
          <p:cNvPr id="35" name="Group 34">
            <a:extLst>
              <a:ext uri="{FF2B5EF4-FFF2-40B4-BE49-F238E27FC236}">
                <a16:creationId xmlns:a16="http://schemas.microsoft.com/office/drawing/2014/main" id="{54A3B39B-0BB3-E76F-0B3B-A96A7785DF8D}"/>
              </a:ext>
            </a:extLst>
          </p:cNvPr>
          <p:cNvGrpSpPr/>
          <p:nvPr/>
        </p:nvGrpSpPr>
        <p:grpSpPr>
          <a:xfrm>
            <a:off x="8220139" y="531823"/>
            <a:ext cx="3750523" cy="6201492"/>
            <a:chOff x="8220139" y="531823"/>
            <a:chExt cx="3750523" cy="6201492"/>
          </a:xfrm>
        </p:grpSpPr>
        <p:sp>
          <p:nvSpPr>
            <p:cNvPr id="18" name="Rectangle 17">
              <a:extLst>
                <a:ext uri="{FF2B5EF4-FFF2-40B4-BE49-F238E27FC236}">
                  <a16:creationId xmlns:a16="http://schemas.microsoft.com/office/drawing/2014/main" id="{738A6C87-DAFF-A624-B76F-B72081158909}"/>
                </a:ext>
              </a:extLst>
            </p:cNvPr>
            <p:cNvSpPr>
              <a:spLocks/>
            </p:cNvSpPr>
            <p:nvPr/>
          </p:nvSpPr>
          <p:spPr>
            <a:xfrm>
              <a:off x="9670369" y="4869790"/>
              <a:ext cx="2300293" cy="18635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Buildings</a:t>
              </a:r>
              <a:r>
                <a:rPr kumimoji="0" lang="en-GB" sz="2000" b="0"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better utilisation of buildings; space-efficient, balanced neighbourhoods </a:t>
              </a:r>
            </a:p>
          </p:txBody>
        </p:sp>
        <p:sp>
          <p:nvSpPr>
            <p:cNvPr id="19" name="Rectangle 18">
              <a:extLst>
                <a:ext uri="{FF2B5EF4-FFF2-40B4-BE49-F238E27FC236}">
                  <a16:creationId xmlns:a16="http://schemas.microsoft.com/office/drawing/2014/main" id="{AF0DEB97-4700-9B6B-DBEE-991C9C64E962}"/>
                </a:ext>
              </a:extLst>
            </p:cNvPr>
            <p:cNvSpPr/>
            <p:nvPr/>
          </p:nvSpPr>
          <p:spPr>
            <a:xfrm>
              <a:off x="9665962" y="2953615"/>
              <a:ext cx="2303218" cy="18312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Mobility</a:t>
              </a:r>
              <a:r>
                <a:rPr kumimoji="0" lang="en-GB" b="0"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reduced need for travel through work from home, balanced urban design; communal and active transport </a:t>
              </a:r>
            </a:p>
          </p:txBody>
        </p:sp>
        <p:pic>
          <p:nvPicPr>
            <p:cNvPr id="20" name="Graphic 19" descr="Modern architecture with solid fill">
              <a:extLst>
                <a:ext uri="{FF2B5EF4-FFF2-40B4-BE49-F238E27FC236}">
                  <a16:creationId xmlns:a16="http://schemas.microsoft.com/office/drawing/2014/main" id="{D49C0E5C-CCEF-1B49-0D96-D4EA4FBB8A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97673" y="701040"/>
              <a:ext cx="442023" cy="442023"/>
            </a:xfrm>
            <a:prstGeom prst="rect">
              <a:avLst/>
            </a:prstGeom>
          </p:spPr>
        </p:pic>
        <p:pic>
          <p:nvPicPr>
            <p:cNvPr id="21" name="Graphic 20" descr="Modern architecture with solid fill">
              <a:extLst>
                <a:ext uri="{FF2B5EF4-FFF2-40B4-BE49-F238E27FC236}">
                  <a16:creationId xmlns:a16="http://schemas.microsoft.com/office/drawing/2014/main" id="{BDC92095-64B5-F48D-9187-CAE27BFFA8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12918" y="583539"/>
              <a:ext cx="442023" cy="442023"/>
            </a:xfrm>
            <a:prstGeom prst="rect">
              <a:avLst/>
            </a:prstGeom>
          </p:spPr>
        </p:pic>
        <p:pic>
          <p:nvPicPr>
            <p:cNvPr id="22" name="Graphic 21" descr="Modern architecture with solid fill">
              <a:extLst>
                <a:ext uri="{FF2B5EF4-FFF2-40B4-BE49-F238E27FC236}">
                  <a16:creationId xmlns:a16="http://schemas.microsoft.com/office/drawing/2014/main" id="{872E07F0-2C8D-0105-75DF-6F355F8CCE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17199" y="531823"/>
              <a:ext cx="442023" cy="442023"/>
            </a:xfrm>
            <a:prstGeom prst="rect">
              <a:avLst/>
            </a:prstGeom>
          </p:spPr>
        </p:pic>
        <p:pic>
          <p:nvPicPr>
            <p:cNvPr id="24" name="Graphic 23" descr="Cycling with solid fill">
              <a:extLst>
                <a:ext uri="{FF2B5EF4-FFF2-40B4-BE49-F238E27FC236}">
                  <a16:creationId xmlns:a16="http://schemas.microsoft.com/office/drawing/2014/main" id="{BC749CBA-CCF9-C375-877A-E400DC0419B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55639" y="929551"/>
              <a:ext cx="265228" cy="265228"/>
            </a:xfrm>
            <a:prstGeom prst="rect">
              <a:avLst/>
            </a:prstGeom>
          </p:spPr>
        </p:pic>
        <p:pic>
          <p:nvPicPr>
            <p:cNvPr id="27" name="Graphic 26" descr="Cycling with solid fill">
              <a:extLst>
                <a:ext uri="{FF2B5EF4-FFF2-40B4-BE49-F238E27FC236}">
                  <a16:creationId xmlns:a16="http://schemas.microsoft.com/office/drawing/2014/main" id="{F52420B4-19F1-AE65-18FD-477AD63EFDE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75279" y="577561"/>
              <a:ext cx="180774" cy="180774"/>
            </a:xfrm>
            <a:prstGeom prst="rect">
              <a:avLst/>
            </a:prstGeom>
          </p:spPr>
        </p:pic>
        <p:pic>
          <p:nvPicPr>
            <p:cNvPr id="28" name="Graphic 27" descr="Streetcar with solid fill">
              <a:extLst>
                <a:ext uri="{FF2B5EF4-FFF2-40B4-BE49-F238E27FC236}">
                  <a16:creationId xmlns:a16="http://schemas.microsoft.com/office/drawing/2014/main" id="{D67E416C-0A80-88FE-A54D-981BC0935D8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70009" y="759261"/>
              <a:ext cx="334473" cy="334473"/>
            </a:xfrm>
            <a:prstGeom prst="rect">
              <a:avLst/>
            </a:prstGeom>
          </p:spPr>
        </p:pic>
        <p:sp>
          <p:nvSpPr>
            <p:cNvPr id="29" name="Rectangle 28">
              <a:extLst>
                <a:ext uri="{FF2B5EF4-FFF2-40B4-BE49-F238E27FC236}">
                  <a16:creationId xmlns:a16="http://schemas.microsoft.com/office/drawing/2014/main" id="{0523CE36-8929-462B-92C6-0763E532A44F}"/>
                </a:ext>
              </a:extLst>
            </p:cNvPr>
            <p:cNvSpPr/>
            <p:nvPr/>
          </p:nvSpPr>
          <p:spPr>
            <a:xfrm>
              <a:off x="8220140" y="1217697"/>
              <a:ext cx="3749040" cy="1726855"/>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Optimize delivery of human needs in energy and material intensive systems</a:t>
              </a:r>
              <a:endPar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5E536755-708F-FD1F-0CF2-E7387FED7ADC}"/>
                </a:ext>
              </a:extLst>
            </p:cNvPr>
            <p:cNvSpPr/>
            <p:nvPr/>
          </p:nvSpPr>
          <p:spPr>
            <a:xfrm>
              <a:off x="8220139" y="2958408"/>
              <a:ext cx="1109153" cy="3774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Most energy and material intensive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(GRO24)</a:t>
              </a:r>
            </a:p>
          </p:txBody>
        </p:sp>
        <p:sp>
          <p:nvSpPr>
            <p:cNvPr id="33" name="Isosceles Triangle 20">
              <a:extLst>
                <a:ext uri="{FF2B5EF4-FFF2-40B4-BE49-F238E27FC236}">
                  <a16:creationId xmlns:a16="http://schemas.microsoft.com/office/drawing/2014/main" id="{E6804F92-075C-FE84-F478-FBBD523D96A5}"/>
                </a:ext>
              </a:extLst>
            </p:cNvPr>
            <p:cNvSpPr/>
            <p:nvPr/>
          </p:nvSpPr>
          <p:spPr>
            <a:xfrm rot="5400000">
              <a:off x="7603313" y="4664086"/>
              <a:ext cx="3774907" cy="353966"/>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Century Gothic"/>
                <a:ea typeface="+mn-ea"/>
                <a:cs typeface="+mn-cs"/>
              </a:endParaRPr>
            </a:p>
          </p:txBody>
        </p:sp>
        <p:pic>
          <p:nvPicPr>
            <p:cNvPr id="34" name="Graphic 33" descr="Badge 3 outline">
              <a:extLst>
                <a:ext uri="{FF2B5EF4-FFF2-40B4-BE49-F238E27FC236}">
                  <a16:creationId xmlns:a16="http://schemas.microsoft.com/office/drawing/2014/main" id="{B1911DCC-24F1-10E8-1801-18D775A530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895147" y="1226191"/>
              <a:ext cx="559450" cy="559450"/>
            </a:xfrm>
            <a:prstGeom prst="rect">
              <a:avLst/>
            </a:prstGeom>
          </p:spPr>
        </p:pic>
      </p:grpSp>
      <p:sp>
        <p:nvSpPr>
          <p:cNvPr id="23" name="Google Shape;364;p8">
            <a:extLst>
              <a:ext uri="{FF2B5EF4-FFF2-40B4-BE49-F238E27FC236}">
                <a16:creationId xmlns:a16="http://schemas.microsoft.com/office/drawing/2014/main" id="{8DE88788-B0BD-EBEB-DA85-183100D90FC1}"/>
              </a:ext>
            </a:extLst>
          </p:cNvPr>
          <p:cNvSpPr/>
          <p:nvPr/>
        </p:nvSpPr>
        <p:spPr>
          <a:xfrm>
            <a:off x="10847289" y="272788"/>
            <a:ext cx="1097860" cy="532920"/>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22">
              <a:alphaModFix/>
            </a:blip>
            <a:stretch>
              <a:fillRect/>
            </a:stretch>
          </a:blipFill>
          <a:ln>
            <a:noFill/>
          </a:ln>
        </p:spPr>
        <p:txBody>
          <a:bodyPr/>
          <a:lstStyle/>
          <a:p>
            <a:endParaRPr lang="nl-BE" sz="1200"/>
          </a:p>
        </p:txBody>
      </p:sp>
    </p:spTree>
    <p:extLst>
      <p:ext uri="{BB962C8B-B14F-4D97-AF65-F5344CB8AC3E}">
        <p14:creationId xmlns:p14="http://schemas.microsoft.com/office/powerpoint/2010/main" val="27351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2308000-59DB-6886-BE85-0C6C96618C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think-cell data - do not delete" hidden="1">
                        <a:extLst>
                          <a:ext uri="{FF2B5EF4-FFF2-40B4-BE49-F238E27FC236}">
                            <a16:creationId xmlns:a16="http://schemas.microsoft.com/office/drawing/2014/main" id="{62308000-59DB-6886-BE85-0C6C96618C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D3F95DE6-2207-3E58-9141-6AC565B53DCE}"/>
              </a:ext>
            </a:extLst>
          </p:cNvPr>
          <p:cNvGrpSpPr/>
          <p:nvPr/>
        </p:nvGrpSpPr>
        <p:grpSpPr>
          <a:xfrm>
            <a:off x="8283394" y="603674"/>
            <a:ext cx="3730910" cy="6281746"/>
            <a:chOff x="8283394" y="603674"/>
            <a:chExt cx="3730910" cy="6281746"/>
          </a:xfrm>
        </p:grpSpPr>
        <p:sp>
          <p:nvSpPr>
            <p:cNvPr id="3" name="Rectangle 2">
              <a:extLst>
                <a:ext uri="{FF2B5EF4-FFF2-40B4-BE49-F238E27FC236}">
                  <a16:creationId xmlns:a16="http://schemas.microsoft.com/office/drawing/2014/main" id="{5EF35568-42A0-B405-BBEC-C85A908678E5}"/>
                </a:ext>
              </a:extLst>
            </p:cNvPr>
            <p:cNvSpPr/>
            <p:nvPr/>
          </p:nvSpPr>
          <p:spPr>
            <a:xfrm>
              <a:off x="9761495" y="6176705"/>
              <a:ext cx="2171620" cy="708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25" name="Group 24">
              <a:extLst>
                <a:ext uri="{FF2B5EF4-FFF2-40B4-BE49-F238E27FC236}">
                  <a16:creationId xmlns:a16="http://schemas.microsoft.com/office/drawing/2014/main" id="{0DF4CED6-5337-6DEF-401C-49B6D7C33FF9}"/>
                </a:ext>
              </a:extLst>
            </p:cNvPr>
            <p:cNvGrpSpPr/>
            <p:nvPr/>
          </p:nvGrpSpPr>
          <p:grpSpPr>
            <a:xfrm>
              <a:off x="8289396" y="1229816"/>
              <a:ext cx="3724908" cy="4036394"/>
              <a:chOff x="370608" y="1190067"/>
              <a:chExt cx="3724908" cy="4142671"/>
            </a:xfrm>
            <a:solidFill>
              <a:schemeClr val="accent3">
                <a:lumMod val="50000"/>
              </a:schemeClr>
            </a:solidFill>
          </p:grpSpPr>
          <p:sp>
            <p:nvSpPr>
              <p:cNvPr id="6" name="Rectangle 5">
                <a:extLst>
                  <a:ext uri="{FF2B5EF4-FFF2-40B4-BE49-F238E27FC236}">
                    <a16:creationId xmlns:a16="http://schemas.microsoft.com/office/drawing/2014/main" id="{E0ECDBE1-9C7F-5380-B4DE-F68CF05AB885}"/>
                  </a:ext>
                </a:extLst>
              </p:cNvPr>
              <p:cNvSpPr/>
              <p:nvPr/>
            </p:nvSpPr>
            <p:spPr>
              <a:xfrm>
                <a:off x="370642" y="1190067"/>
                <a:ext cx="3718873" cy="1790335"/>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defRPr/>
                </a:pPr>
                <a:r>
                  <a:rPr kumimoji="0" lang="en-US" sz="2000" b="0" i="1" u="none" strike="noStrike" kern="1200" cap="none" spc="0" normalizeH="0" baseline="0" noProof="0" dirty="0">
                    <a:ln>
                      <a:noFill/>
                    </a:ln>
                    <a:solidFill>
                      <a:srgbClr val="FFFFFF"/>
                    </a:solidFill>
                    <a:effectLst/>
                    <a:uLnTx/>
                    <a:uFillTx/>
                    <a:latin typeface="Calibri"/>
                    <a:ea typeface="Calibri"/>
                    <a:cs typeface="Calibri"/>
                  </a:rPr>
                  <a:t>Supply Transition Materials with highest environmental and social standards</a:t>
                </a:r>
                <a:endParaRPr kumimoji="0" lang="en-GB" sz="2000" b="0" i="1"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Rectangle 8">
                <a:extLst>
                  <a:ext uri="{FF2B5EF4-FFF2-40B4-BE49-F238E27FC236}">
                    <a16:creationId xmlns:a16="http://schemas.microsoft.com/office/drawing/2014/main" id="{6BAFDF2E-BD84-CF3D-11B3-06DC2AD5B358}"/>
                  </a:ext>
                </a:extLst>
              </p:cNvPr>
              <p:cNvSpPr/>
              <p:nvPr/>
            </p:nvSpPr>
            <p:spPr>
              <a:xfrm>
                <a:off x="370608" y="2921512"/>
                <a:ext cx="3724908" cy="1134930"/>
              </a:xfrm>
              <a:prstGeom prst="rect">
                <a:avLst/>
              </a:prstGeom>
              <a:solidFill>
                <a:schemeClr val="accent3">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Securing enough supply</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ensuring supply is sufficient to power the energy transition</a:t>
                </a:r>
                <a:endPar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3E1C1D20-ECBB-873A-5228-E51D70B8BFED}"/>
                  </a:ext>
                </a:extLst>
              </p:cNvPr>
              <p:cNvSpPr/>
              <p:nvPr/>
            </p:nvSpPr>
            <p:spPr>
              <a:xfrm>
                <a:off x="370608" y="4092549"/>
                <a:ext cx="3724908" cy="12401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Aligning expanded supply with </a:t>
                </a:r>
                <a:r>
                  <a:rPr kumimoji="0" lang="en-GB"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sustainable development </a:t>
                </a:r>
              </a:p>
            </p:txBody>
          </p:sp>
        </p:grpSp>
        <p:pic>
          <p:nvPicPr>
            <p:cNvPr id="30" name="Graphic 29" descr="Raw Materials with solid fill">
              <a:extLst>
                <a:ext uri="{FF2B5EF4-FFF2-40B4-BE49-F238E27FC236}">
                  <a16:creationId xmlns:a16="http://schemas.microsoft.com/office/drawing/2014/main" id="{5863AA70-70D7-B4C1-683F-816BF8D6EC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5460" y="603674"/>
              <a:ext cx="708715" cy="708715"/>
            </a:xfrm>
            <a:prstGeom prst="rect">
              <a:avLst/>
            </a:prstGeom>
          </p:spPr>
        </p:pic>
        <p:pic>
          <p:nvPicPr>
            <p:cNvPr id="28" name="Graphic 27" descr="Badge 3 outline">
              <a:extLst>
                <a:ext uri="{FF2B5EF4-FFF2-40B4-BE49-F238E27FC236}">
                  <a16:creationId xmlns:a16="http://schemas.microsoft.com/office/drawing/2014/main" id="{228B764B-F9AB-A7F1-4934-0D0883F5CF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95147" y="1226191"/>
              <a:ext cx="559450" cy="559450"/>
            </a:xfrm>
            <a:prstGeom prst="rect">
              <a:avLst/>
            </a:prstGeom>
          </p:spPr>
        </p:pic>
        <p:sp>
          <p:nvSpPr>
            <p:cNvPr id="39" name="Rectangle 38">
              <a:extLst>
                <a:ext uri="{FF2B5EF4-FFF2-40B4-BE49-F238E27FC236}">
                  <a16:creationId xmlns:a16="http://schemas.microsoft.com/office/drawing/2014/main" id="{D974E985-99F2-AB49-5675-E71C83109656}"/>
                </a:ext>
              </a:extLst>
            </p:cNvPr>
            <p:cNvSpPr>
              <a:spLocks/>
            </p:cNvSpPr>
            <p:nvPr/>
          </p:nvSpPr>
          <p:spPr>
            <a:xfrm>
              <a:off x="8283394" y="5305404"/>
              <a:ext cx="3724909" cy="1427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Improving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supply resilience </a:t>
              </a:r>
              <a:r>
                <a:rPr kumimoji="0" lang="en-US" sz="2000" b="0"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by improving TM </a:t>
              </a:r>
              <a:r>
                <a:rPr kumimoji="0" lang="en-US" sz="20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geographic diversification</a:t>
              </a:r>
            </a:p>
          </p:txBody>
        </p:sp>
      </p:grpSp>
      <p:sp>
        <p:nvSpPr>
          <p:cNvPr id="13" name="Rectangle 12">
            <a:extLst>
              <a:ext uri="{FF2B5EF4-FFF2-40B4-BE49-F238E27FC236}">
                <a16:creationId xmlns:a16="http://schemas.microsoft.com/office/drawing/2014/main" id="{73B44BE2-376D-0AAF-CA3D-DB64B746BC8C}"/>
              </a:ext>
            </a:extLst>
          </p:cNvPr>
          <p:cNvSpPr/>
          <p:nvPr/>
        </p:nvSpPr>
        <p:spPr>
          <a:xfrm>
            <a:off x="4218161" y="2958407"/>
            <a:ext cx="3749040" cy="9204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lang="en-GB" sz="2000" b="1" i="1" dirty="0">
                <a:solidFill>
                  <a:srgbClr val="FFFFFF"/>
                </a:solidFill>
                <a:latin typeface="Calibri" panose="020F0502020204030204" pitchFamily="34" charset="0"/>
                <a:cs typeface="Calibri" panose="020F0502020204030204" pitchFamily="34" charset="0"/>
              </a:rPr>
              <a:t>Recycling</a:t>
            </a:r>
            <a:r>
              <a:rPr kumimoji="0" lang="en-GB" sz="2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Capturing future secondary Transition Materials</a:t>
            </a:r>
          </a:p>
        </p:txBody>
      </p:sp>
      <p:grpSp>
        <p:nvGrpSpPr>
          <p:cNvPr id="15" name="Group 14">
            <a:extLst>
              <a:ext uri="{FF2B5EF4-FFF2-40B4-BE49-F238E27FC236}">
                <a16:creationId xmlns:a16="http://schemas.microsoft.com/office/drawing/2014/main" id="{0FA46888-2604-65DE-3F83-F0ED23FDE1FB}"/>
              </a:ext>
            </a:extLst>
          </p:cNvPr>
          <p:cNvGrpSpPr/>
          <p:nvPr/>
        </p:nvGrpSpPr>
        <p:grpSpPr>
          <a:xfrm>
            <a:off x="4215923" y="3901883"/>
            <a:ext cx="3749040" cy="2831132"/>
            <a:chOff x="4215923" y="3901883"/>
            <a:chExt cx="3749040" cy="2831132"/>
          </a:xfrm>
        </p:grpSpPr>
        <p:sp>
          <p:nvSpPr>
            <p:cNvPr id="11" name="Rectangle 10">
              <a:extLst>
                <a:ext uri="{FF2B5EF4-FFF2-40B4-BE49-F238E27FC236}">
                  <a16:creationId xmlns:a16="http://schemas.microsoft.com/office/drawing/2014/main" id="{042124AB-9D36-044D-A63C-3789C3F00645}"/>
                </a:ext>
              </a:extLst>
            </p:cNvPr>
            <p:cNvSpPr>
              <a:spLocks/>
            </p:cNvSpPr>
            <p:nvPr/>
          </p:nvSpPr>
          <p:spPr>
            <a:xfrm>
              <a:off x="4215923" y="5812612"/>
              <a:ext cx="3749040" cy="9204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Lifetime extension</a:t>
              </a:r>
              <a:r>
                <a:rPr kumimoji="0" lang="en-GB"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t>
              </a: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Increasing the lifetime of products that contain transition materials</a:t>
              </a:r>
            </a:p>
          </p:txBody>
        </p:sp>
        <p:sp>
          <p:nvSpPr>
            <p:cNvPr id="12" name="Rectangle 11">
              <a:extLst>
                <a:ext uri="{FF2B5EF4-FFF2-40B4-BE49-F238E27FC236}">
                  <a16:creationId xmlns:a16="http://schemas.microsoft.com/office/drawing/2014/main" id="{5B2A83C3-D2E4-1663-2C3A-46BA4FF9225C}"/>
                </a:ext>
              </a:extLst>
            </p:cNvPr>
            <p:cNvSpPr/>
            <p:nvPr/>
          </p:nvSpPr>
          <p:spPr>
            <a:xfrm>
              <a:off x="4215923" y="4814370"/>
              <a:ext cx="3749040" cy="9686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Light weighting: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Reducing the weight of products that contain transition materials </a:t>
              </a:r>
            </a:p>
          </p:txBody>
        </p:sp>
        <p:sp>
          <p:nvSpPr>
            <p:cNvPr id="14" name="Rectangle 13">
              <a:extLst>
                <a:ext uri="{FF2B5EF4-FFF2-40B4-BE49-F238E27FC236}">
                  <a16:creationId xmlns:a16="http://schemas.microsoft.com/office/drawing/2014/main" id="{18638D50-3E6A-BEEF-10A2-2EF299AA8D1B}"/>
                </a:ext>
              </a:extLst>
            </p:cNvPr>
            <p:cNvSpPr/>
            <p:nvPr/>
          </p:nvSpPr>
          <p:spPr>
            <a:xfrm>
              <a:off x="4215923" y="3901883"/>
              <a:ext cx="3749040" cy="8829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r>
                <a:rPr kumimoji="0" lang="en-GB"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More intensive use: </a:t>
              </a:r>
              <a:r>
                <a:rPr kumimoji="0" lang="en-GB" sz="2000" b="0"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Using products that contain transition materials more intensively</a:t>
              </a:r>
            </a:p>
          </p:txBody>
        </p:sp>
      </p:grpSp>
      <p:grpSp>
        <p:nvGrpSpPr>
          <p:cNvPr id="27" name="Group 26">
            <a:extLst>
              <a:ext uri="{FF2B5EF4-FFF2-40B4-BE49-F238E27FC236}">
                <a16:creationId xmlns:a16="http://schemas.microsoft.com/office/drawing/2014/main" id="{C3D5F5CD-0BD1-392C-D3C7-72B951596881}"/>
              </a:ext>
            </a:extLst>
          </p:cNvPr>
          <p:cNvGrpSpPr/>
          <p:nvPr/>
        </p:nvGrpSpPr>
        <p:grpSpPr>
          <a:xfrm>
            <a:off x="4215923" y="549594"/>
            <a:ext cx="3749040" cy="2424627"/>
            <a:chOff x="4215923" y="549594"/>
            <a:chExt cx="3749040" cy="2424627"/>
          </a:xfrm>
        </p:grpSpPr>
        <p:sp>
          <p:nvSpPr>
            <p:cNvPr id="16" name="Rectangle 15">
              <a:extLst>
                <a:ext uri="{FF2B5EF4-FFF2-40B4-BE49-F238E27FC236}">
                  <a16:creationId xmlns:a16="http://schemas.microsoft.com/office/drawing/2014/main" id="{7AD705EA-9806-9CFE-B43D-58D1E6584DC2}"/>
                </a:ext>
              </a:extLst>
            </p:cNvPr>
            <p:cNvSpPr/>
            <p:nvPr/>
          </p:nvSpPr>
          <p:spPr>
            <a:xfrm>
              <a:off x="4215923" y="1225503"/>
              <a:ext cx="3749040" cy="17487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defRPr/>
              </a:pPr>
              <a:endPar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algn="ctr">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Activate policies which encourage all circularity levers</a:t>
              </a:r>
              <a:r>
                <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pic>
          <p:nvPicPr>
            <p:cNvPr id="26" name="Graphic 25" descr="Badge outline">
              <a:extLst>
                <a:ext uri="{FF2B5EF4-FFF2-40B4-BE49-F238E27FC236}">
                  <a16:creationId xmlns:a16="http://schemas.microsoft.com/office/drawing/2014/main" id="{22398804-70A3-BA40-41A1-68A018C966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2993" y="1244858"/>
              <a:ext cx="559450" cy="559450"/>
            </a:xfrm>
            <a:prstGeom prst="rect">
              <a:avLst/>
            </a:prstGeom>
          </p:spPr>
        </p:pic>
        <p:pic>
          <p:nvPicPr>
            <p:cNvPr id="17" name="Graphic 16" descr="Recycle with solid fill">
              <a:extLst>
                <a:ext uri="{FF2B5EF4-FFF2-40B4-BE49-F238E27FC236}">
                  <a16:creationId xmlns:a16="http://schemas.microsoft.com/office/drawing/2014/main" id="{619C5F7D-3F89-3EF2-D57A-B81C689FD1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40196" y="549594"/>
              <a:ext cx="708715" cy="708715"/>
            </a:xfrm>
            <a:prstGeom prst="rect">
              <a:avLst/>
            </a:prstGeom>
          </p:spPr>
        </p:pic>
      </p:grpSp>
      <p:grpSp>
        <p:nvGrpSpPr>
          <p:cNvPr id="32" name="Group 31">
            <a:extLst>
              <a:ext uri="{FF2B5EF4-FFF2-40B4-BE49-F238E27FC236}">
                <a16:creationId xmlns:a16="http://schemas.microsoft.com/office/drawing/2014/main" id="{0ED6D11B-BA9F-4C21-A614-B9DC9F513882}"/>
              </a:ext>
            </a:extLst>
          </p:cNvPr>
          <p:cNvGrpSpPr/>
          <p:nvPr/>
        </p:nvGrpSpPr>
        <p:grpSpPr>
          <a:xfrm>
            <a:off x="258885" y="544499"/>
            <a:ext cx="3750523" cy="6201492"/>
            <a:chOff x="115238" y="531823"/>
            <a:chExt cx="3750523" cy="6201492"/>
          </a:xfrm>
        </p:grpSpPr>
        <p:sp>
          <p:nvSpPr>
            <p:cNvPr id="18" name="Rectangle 17">
              <a:extLst>
                <a:ext uri="{FF2B5EF4-FFF2-40B4-BE49-F238E27FC236}">
                  <a16:creationId xmlns:a16="http://schemas.microsoft.com/office/drawing/2014/main" id="{849C0F31-B363-88B4-F56D-DE80FF30BE5E}"/>
                </a:ext>
              </a:extLst>
            </p:cNvPr>
            <p:cNvSpPr>
              <a:spLocks/>
            </p:cNvSpPr>
            <p:nvPr/>
          </p:nvSpPr>
          <p:spPr>
            <a:xfrm>
              <a:off x="1565468" y="4869790"/>
              <a:ext cx="2300293" cy="18635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Buildings</a:t>
              </a:r>
              <a:r>
                <a:rPr kumimoji="0" lang="en-GB" sz="2000" b="0"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better utilisation of buildings; space-efficient, balanced neighbourhoods </a:t>
              </a:r>
            </a:p>
          </p:txBody>
        </p:sp>
        <p:sp>
          <p:nvSpPr>
            <p:cNvPr id="20" name="Rectangle 19">
              <a:extLst>
                <a:ext uri="{FF2B5EF4-FFF2-40B4-BE49-F238E27FC236}">
                  <a16:creationId xmlns:a16="http://schemas.microsoft.com/office/drawing/2014/main" id="{86E3BB15-29BB-62F6-1A20-2AD5142695CE}"/>
                </a:ext>
              </a:extLst>
            </p:cNvPr>
            <p:cNvSpPr/>
            <p:nvPr/>
          </p:nvSpPr>
          <p:spPr>
            <a:xfrm>
              <a:off x="1561061" y="2953615"/>
              <a:ext cx="2303218" cy="18312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Mobility</a:t>
              </a:r>
              <a:r>
                <a:rPr kumimoji="0" lang="en-GB" b="0"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reduced need for travel through work from home, balanced urban design; communal and active transport </a:t>
              </a:r>
            </a:p>
          </p:txBody>
        </p:sp>
        <p:pic>
          <p:nvPicPr>
            <p:cNvPr id="34" name="Graphic 33" descr="Modern architecture with solid fill">
              <a:extLst>
                <a:ext uri="{FF2B5EF4-FFF2-40B4-BE49-F238E27FC236}">
                  <a16:creationId xmlns:a16="http://schemas.microsoft.com/office/drawing/2014/main" id="{C3BB401E-1AA0-1030-7880-13CF7166A53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92772" y="701040"/>
              <a:ext cx="442023" cy="442023"/>
            </a:xfrm>
            <a:prstGeom prst="rect">
              <a:avLst/>
            </a:prstGeom>
          </p:spPr>
        </p:pic>
        <p:pic>
          <p:nvPicPr>
            <p:cNvPr id="5" name="Graphic 4" descr="Modern architecture with solid fill">
              <a:extLst>
                <a:ext uri="{FF2B5EF4-FFF2-40B4-BE49-F238E27FC236}">
                  <a16:creationId xmlns:a16="http://schemas.microsoft.com/office/drawing/2014/main" id="{B2AF591C-37C9-F38A-D788-FBF5444E31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08017" y="583539"/>
              <a:ext cx="442023" cy="442023"/>
            </a:xfrm>
            <a:prstGeom prst="rect">
              <a:avLst/>
            </a:prstGeom>
          </p:spPr>
        </p:pic>
        <p:pic>
          <p:nvPicPr>
            <p:cNvPr id="22" name="Graphic 21" descr="Modern architecture with solid fill">
              <a:extLst>
                <a:ext uri="{FF2B5EF4-FFF2-40B4-BE49-F238E27FC236}">
                  <a16:creationId xmlns:a16="http://schemas.microsoft.com/office/drawing/2014/main" id="{04E123DD-E3A8-20A8-1C11-0ADC293035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12298" y="531823"/>
              <a:ext cx="442023" cy="442023"/>
            </a:xfrm>
            <a:prstGeom prst="rect">
              <a:avLst/>
            </a:prstGeom>
          </p:spPr>
        </p:pic>
        <p:pic>
          <p:nvPicPr>
            <p:cNvPr id="44" name="Graphic 43" descr="Cycling with solid fill">
              <a:extLst>
                <a:ext uri="{FF2B5EF4-FFF2-40B4-BE49-F238E27FC236}">
                  <a16:creationId xmlns:a16="http://schemas.microsoft.com/office/drawing/2014/main" id="{A82E5E14-A632-CEE0-787C-DD084DEF42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50738" y="929551"/>
              <a:ext cx="265228" cy="265228"/>
            </a:xfrm>
            <a:prstGeom prst="rect">
              <a:avLst/>
            </a:prstGeom>
          </p:spPr>
        </p:pic>
        <p:pic>
          <p:nvPicPr>
            <p:cNvPr id="45" name="Graphic 44" descr="Cycling with solid fill">
              <a:extLst>
                <a:ext uri="{FF2B5EF4-FFF2-40B4-BE49-F238E27FC236}">
                  <a16:creationId xmlns:a16="http://schemas.microsoft.com/office/drawing/2014/main" id="{F774F813-B265-7F72-A3C9-B63891F7313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70378" y="577561"/>
              <a:ext cx="180774" cy="180774"/>
            </a:xfrm>
            <a:prstGeom prst="rect">
              <a:avLst/>
            </a:prstGeom>
          </p:spPr>
        </p:pic>
        <p:pic>
          <p:nvPicPr>
            <p:cNvPr id="47" name="Graphic 46" descr="Streetcar with solid fill">
              <a:extLst>
                <a:ext uri="{FF2B5EF4-FFF2-40B4-BE49-F238E27FC236}">
                  <a16:creationId xmlns:a16="http://schemas.microsoft.com/office/drawing/2014/main" id="{21D1EED2-13E7-CDEF-8159-D10A43D3D78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5108" y="759261"/>
              <a:ext cx="334473" cy="334473"/>
            </a:xfrm>
            <a:prstGeom prst="rect">
              <a:avLst/>
            </a:prstGeom>
          </p:spPr>
        </p:pic>
        <p:sp>
          <p:nvSpPr>
            <p:cNvPr id="23" name="Rectangle 22">
              <a:extLst>
                <a:ext uri="{FF2B5EF4-FFF2-40B4-BE49-F238E27FC236}">
                  <a16:creationId xmlns:a16="http://schemas.microsoft.com/office/drawing/2014/main" id="{BCD58D06-312C-25BD-EABF-23CAF0B93F31}"/>
                </a:ext>
              </a:extLst>
            </p:cNvPr>
            <p:cNvSpPr/>
            <p:nvPr/>
          </p:nvSpPr>
          <p:spPr>
            <a:xfrm>
              <a:off x="115239" y="1217697"/>
              <a:ext cx="3749040" cy="1726855"/>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Optimize delivery of human needs in energy and material intensive systems</a:t>
              </a:r>
              <a:endParaRPr kumimoji="0" lang="en-GB" sz="200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4" name="Graphic 23" descr="Badge 1 outline">
              <a:extLst>
                <a:ext uri="{FF2B5EF4-FFF2-40B4-BE49-F238E27FC236}">
                  <a16:creationId xmlns:a16="http://schemas.microsoft.com/office/drawing/2014/main" id="{F83FAD93-5F4B-9CA5-C3D6-D80271B020E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75345" y="1226191"/>
              <a:ext cx="559450" cy="559450"/>
            </a:xfrm>
            <a:prstGeom prst="rect">
              <a:avLst/>
            </a:prstGeom>
          </p:spPr>
        </p:pic>
        <p:sp>
          <p:nvSpPr>
            <p:cNvPr id="19" name="Rectangle 18">
              <a:extLst>
                <a:ext uri="{FF2B5EF4-FFF2-40B4-BE49-F238E27FC236}">
                  <a16:creationId xmlns:a16="http://schemas.microsoft.com/office/drawing/2014/main" id="{DC7683C7-D5ED-4FDB-A58D-185EED340482}"/>
                </a:ext>
              </a:extLst>
            </p:cNvPr>
            <p:cNvSpPr/>
            <p:nvPr/>
          </p:nvSpPr>
          <p:spPr>
            <a:xfrm>
              <a:off x="115238" y="2958408"/>
              <a:ext cx="1109153" cy="3774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Most energy and material intensive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(GRO24)</a:t>
              </a:r>
            </a:p>
          </p:txBody>
        </p:sp>
        <p:sp>
          <p:nvSpPr>
            <p:cNvPr id="21" name="Isosceles Triangle 20">
              <a:extLst>
                <a:ext uri="{FF2B5EF4-FFF2-40B4-BE49-F238E27FC236}">
                  <a16:creationId xmlns:a16="http://schemas.microsoft.com/office/drawing/2014/main" id="{BBCE199C-3052-79C1-157B-D76FA87024D8}"/>
                </a:ext>
              </a:extLst>
            </p:cNvPr>
            <p:cNvSpPr/>
            <p:nvPr/>
          </p:nvSpPr>
          <p:spPr>
            <a:xfrm rot="5400000">
              <a:off x="-501588" y="4664086"/>
              <a:ext cx="3774907" cy="353966"/>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Century Gothic"/>
                <a:ea typeface="+mn-ea"/>
                <a:cs typeface="+mn-cs"/>
              </a:endParaRPr>
            </a:p>
          </p:txBody>
        </p:sp>
      </p:grpSp>
      <p:sp>
        <p:nvSpPr>
          <p:cNvPr id="7" name="Title 1">
            <a:extLst>
              <a:ext uri="{FF2B5EF4-FFF2-40B4-BE49-F238E27FC236}">
                <a16:creationId xmlns:a16="http://schemas.microsoft.com/office/drawing/2014/main" id="{B74A7AF7-B0A8-A140-F17E-F01222ECFDEB}"/>
              </a:ext>
            </a:extLst>
          </p:cNvPr>
          <p:cNvSpPr txBox="1">
            <a:spLocks/>
          </p:cNvSpPr>
          <p:nvPr/>
        </p:nvSpPr>
        <p:spPr>
          <a:xfrm>
            <a:off x="858254" y="112009"/>
            <a:ext cx="10475494" cy="802390"/>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3200" i="1" dirty="0">
                <a:solidFill>
                  <a:srgbClr val="002060"/>
                </a:solidFill>
                <a:latin typeface="+mn-lt"/>
              </a:rPr>
              <a:t>Indispensable Pillars for Material Resilience  </a:t>
            </a:r>
            <a:br>
              <a:rPr lang="en-SI" sz="3600" i="1" dirty="0">
                <a:solidFill>
                  <a:srgbClr val="002060"/>
                </a:solidFill>
                <a:latin typeface="+mn-lt"/>
              </a:rPr>
            </a:br>
            <a:endParaRPr lang="en-GB" sz="2000" i="1" dirty="0">
              <a:solidFill>
                <a:srgbClr val="002060"/>
              </a:solidFill>
              <a:latin typeface="+mn-lt"/>
            </a:endParaRPr>
          </a:p>
        </p:txBody>
      </p:sp>
      <p:sp>
        <p:nvSpPr>
          <p:cNvPr id="8" name="Google Shape;364;p8">
            <a:extLst>
              <a:ext uri="{FF2B5EF4-FFF2-40B4-BE49-F238E27FC236}">
                <a16:creationId xmlns:a16="http://schemas.microsoft.com/office/drawing/2014/main" id="{E0C962D7-A8C1-D086-AC37-EB7FE06453C5}"/>
              </a:ext>
            </a:extLst>
          </p:cNvPr>
          <p:cNvSpPr/>
          <p:nvPr/>
        </p:nvSpPr>
        <p:spPr>
          <a:xfrm>
            <a:off x="10613374" y="272788"/>
            <a:ext cx="1097860" cy="532920"/>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22">
              <a:alphaModFix/>
            </a:blip>
            <a:stretch>
              <a:fillRect/>
            </a:stretch>
          </a:blipFill>
          <a:ln>
            <a:noFill/>
          </a:ln>
        </p:spPr>
        <p:txBody>
          <a:bodyPr/>
          <a:lstStyle/>
          <a:p>
            <a:endParaRPr lang="nl-BE" sz="1200"/>
          </a:p>
        </p:txBody>
      </p:sp>
    </p:spTree>
    <p:extLst>
      <p:ext uri="{BB962C8B-B14F-4D97-AF65-F5344CB8AC3E}">
        <p14:creationId xmlns:p14="http://schemas.microsoft.com/office/powerpoint/2010/main" val="14924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6344-A5CA-271B-4949-0BF82D49C19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379F6A1-C10F-C6D7-DEAC-E2EC42B17299}"/>
              </a:ext>
            </a:extLst>
          </p:cNvPr>
          <p:cNvSpPr txBox="1">
            <a:spLocks/>
          </p:cNvSpPr>
          <p:nvPr/>
        </p:nvSpPr>
        <p:spPr>
          <a:xfrm>
            <a:off x="858254" y="328256"/>
            <a:ext cx="10475494" cy="802390"/>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GB" sz="3600" i="1" dirty="0">
                <a:solidFill>
                  <a:srgbClr val="002060"/>
                </a:solidFill>
                <a:latin typeface="Calibri" panose="020F0502020204030204" pitchFamily="34" charset="0"/>
                <a:cs typeface="Calibri" panose="020F0502020204030204" pitchFamily="34" charset="0"/>
              </a:rPr>
              <a:t>The Importance of Optimising the Baseline</a:t>
            </a:r>
            <a:endParaRPr lang="en-GB" sz="2000" i="1" dirty="0">
              <a:solidFill>
                <a:srgbClr val="00206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1EB4E72-6EA3-14AF-7F0A-004199750470}"/>
              </a:ext>
            </a:extLst>
          </p:cNvPr>
          <p:cNvSpPr/>
          <p:nvPr/>
        </p:nvSpPr>
        <p:spPr>
          <a:xfrm rot="16200000">
            <a:off x="1736255" y="4448910"/>
            <a:ext cx="2104834"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Current  Needs </a:t>
            </a:r>
          </a:p>
        </p:txBody>
      </p:sp>
      <p:sp>
        <p:nvSpPr>
          <p:cNvPr id="7" name="Rectangle 6">
            <a:extLst>
              <a:ext uri="{FF2B5EF4-FFF2-40B4-BE49-F238E27FC236}">
                <a16:creationId xmlns:a16="http://schemas.microsoft.com/office/drawing/2014/main" id="{16105139-B3C5-76AE-FDA5-C569A24CB7D2}"/>
              </a:ext>
            </a:extLst>
          </p:cNvPr>
          <p:cNvSpPr/>
          <p:nvPr/>
        </p:nvSpPr>
        <p:spPr>
          <a:xfrm rot="16200000">
            <a:off x="3162465" y="3387095"/>
            <a:ext cx="4193022"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Future Needs  </a:t>
            </a:r>
          </a:p>
        </p:txBody>
      </p:sp>
      <p:cxnSp>
        <p:nvCxnSpPr>
          <p:cNvPr id="14" name="Straight Arrow Connector 13">
            <a:extLst>
              <a:ext uri="{FF2B5EF4-FFF2-40B4-BE49-F238E27FC236}">
                <a16:creationId xmlns:a16="http://schemas.microsoft.com/office/drawing/2014/main" id="{7B88778E-7D5F-B5BC-9482-86499A547343}"/>
              </a:ext>
            </a:extLst>
          </p:cNvPr>
          <p:cNvCxnSpPr>
            <a:cxnSpLocks/>
          </p:cNvCxnSpPr>
          <p:nvPr/>
        </p:nvCxnSpPr>
        <p:spPr>
          <a:xfrm flipV="1">
            <a:off x="2763340" y="1551708"/>
            <a:ext cx="2209703" cy="2064331"/>
          </a:xfrm>
          <a:prstGeom prst="straightConnector1">
            <a:avLst/>
          </a:prstGeom>
          <a:ln w="47625">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6659B6E-D423-7093-F416-D73DF45F66BD}"/>
              </a:ext>
            </a:extLst>
          </p:cNvPr>
          <p:cNvCxnSpPr>
            <a:cxnSpLocks/>
          </p:cNvCxnSpPr>
          <p:nvPr/>
        </p:nvCxnSpPr>
        <p:spPr>
          <a:xfrm flipV="1">
            <a:off x="6802582" y="3429000"/>
            <a:ext cx="2355275" cy="1156858"/>
          </a:xfrm>
          <a:prstGeom prst="straightConnector1">
            <a:avLst/>
          </a:prstGeom>
          <a:ln w="47625">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Right Arrow 18">
            <a:extLst>
              <a:ext uri="{FF2B5EF4-FFF2-40B4-BE49-F238E27FC236}">
                <a16:creationId xmlns:a16="http://schemas.microsoft.com/office/drawing/2014/main" id="{ED6550BD-5A54-0209-E695-0D6BA562291A}"/>
              </a:ext>
            </a:extLst>
          </p:cNvPr>
          <p:cNvSpPr/>
          <p:nvPr/>
        </p:nvSpPr>
        <p:spPr>
          <a:xfrm>
            <a:off x="7584554" y="4773625"/>
            <a:ext cx="1254641" cy="802390"/>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AD7E58E-4E2D-9BED-A9E0-0F503E4A21EC}"/>
              </a:ext>
            </a:extLst>
          </p:cNvPr>
          <p:cNvSpPr/>
          <p:nvPr/>
        </p:nvSpPr>
        <p:spPr>
          <a:xfrm>
            <a:off x="10141518" y="6100079"/>
            <a:ext cx="2050482" cy="75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13" name="Right Arrow 12">
            <a:extLst>
              <a:ext uri="{FF2B5EF4-FFF2-40B4-BE49-F238E27FC236}">
                <a16:creationId xmlns:a16="http://schemas.microsoft.com/office/drawing/2014/main" id="{2AE116CD-8F82-56AD-75B9-DF5F54361394}"/>
              </a:ext>
            </a:extLst>
          </p:cNvPr>
          <p:cNvSpPr/>
          <p:nvPr/>
        </p:nvSpPr>
        <p:spPr>
          <a:xfrm>
            <a:off x="3469757" y="3692957"/>
            <a:ext cx="1254641" cy="802390"/>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8DCD947-BE74-5297-B745-5C6FE5C973D5}"/>
              </a:ext>
            </a:extLst>
          </p:cNvPr>
          <p:cNvSpPr/>
          <p:nvPr/>
        </p:nvSpPr>
        <p:spPr>
          <a:xfrm rot="16200000">
            <a:off x="6245903" y="4954589"/>
            <a:ext cx="1121174" cy="522249"/>
          </a:xfrm>
          <a:prstGeom prst="rect">
            <a:avLst/>
          </a:prstGeom>
          <a:solidFill>
            <a:srgbClr val="C00000"/>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400" i="1" dirty="0">
                <a:solidFill>
                  <a:schemeClr val="bg2"/>
                </a:solidFill>
                <a:latin typeface="Calibri" panose="020F0502020204030204" pitchFamily="34" charset="0"/>
                <a:cs typeface="Calibri" panose="020F0502020204030204" pitchFamily="34" charset="0"/>
              </a:rPr>
              <a:t>Optimised Needs </a:t>
            </a:r>
          </a:p>
        </p:txBody>
      </p:sp>
      <p:cxnSp>
        <p:nvCxnSpPr>
          <p:cNvPr id="23" name="Straight Connector 22">
            <a:extLst>
              <a:ext uri="{FF2B5EF4-FFF2-40B4-BE49-F238E27FC236}">
                <a16:creationId xmlns:a16="http://schemas.microsoft.com/office/drawing/2014/main" id="{F639797D-EC0D-87F3-9BEF-2F45EBD65567}"/>
              </a:ext>
            </a:extLst>
          </p:cNvPr>
          <p:cNvCxnSpPr>
            <a:cxnSpLocks/>
          </p:cNvCxnSpPr>
          <p:nvPr/>
        </p:nvCxnSpPr>
        <p:spPr>
          <a:xfrm>
            <a:off x="2521527" y="4662783"/>
            <a:ext cx="4544291"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2A7F6A17-9AE2-5B08-4E48-45CA96F918D0}"/>
              </a:ext>
            </a:extLst>
          </p:cNvPr>
          <p:cNvSpPr/>
          <p:nvPr/>
        </p:nvSpPr>
        <p:spPr>
          <a:xfrm rot="16200000">
            <a:off x="8402950" y="4332665"/>
            <a:ext cx="2329582" cy="522249"/>
          </a:xfrm>
          <a:prstGeom prst="rect">
            <a:avLst/>
          </a:prstGeom>
          <a:solidFill>
            <a:srgbClr val="C00000"/>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Future Needs  </a:t>
            </a:r>
          </a:p>
        </p:txBody>
      </p:sp>
    </p:spTree>
    <p:extLst>
      <p:ext uri="{BB962C8B-B14F-4D97-AF65-F5344CB8AC3E}">
        <p14:creationId xmlns:p14="http://schemas.microsoft.com/office/powerpoint/2010/main" val="183191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539EA3D-AA9B-76EB-C1D7-8E509F393F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405" progId="TCLayout.ActiveDocument.1">
                  <p:embed/>
                </p:oleObj>
              </mc:Choice>
              <mc:Fallback>
                <p:oleObj name="think-cell Slide" r:id="rId4" imgW="405" imgH="405" progId="TCLayout.ActiveDocument.1">
                  <p:embed/>
                  <p:pic>
                    <p:nvPicPr>
                      <p:cNvPr id="5" name="think-cell data - do not delete" hidden="1">
                        <a:extLst>
                          <a:ext uri="{FF2B5EF4-FFF2-40B4-BE49-F238E27FC236}">
                            <a16:creationId xmlns:a16="http://schemas.microsoft.com/office/drawing/2014/main" id="{E539EA3D-AA9B-76EB-C1D7-8E509F393F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50EA43-E4F8-9964-D4B8-C6FAA1F0F29C}"/>
              </a:ext>
            </a:extLst>
          </p:cNvPr>
          <p:cNvSpPr>
            <a:spLocks noGrp="1"/>
          </p:cNvSpPr>
          <p:nvPr>
            <p:ph type="title"/>
          </p:nvPr>
        </p:nvSpPr>
        <p:spPr>
          <a:xfrm>
            <a:off x="995313" y="320065"/>
            <a:ext cx="9266074" cy="708715"/>
          </a:xfrm>
        </p:spPr>
        <p:txBody>
          <a:bodyPr vert="horz" lIns="0" tIns="0" rIns="0" bIns="0" rtlCol="0" anchor="ctr">
            <a:noAutofit/>
          </a:bodyPr>
          <a:lstStyle/>
          <a:p>
            <a:r>
              <a:rPr lang="en-GB" sz="3200" i="1" dirty="0">
                <a:solidFill>
                  <a:srgbClr val="C00000"/>
                </a:solidFill>
                <a:latin typeface="Calibri" panose="020F0502020204030204" pitchFamily="34" charset="0"/>
                <a:cs typeface="Calibri" panose="020F0502020204030204" pitchFamily="34" charset="0"/>
              </a:rPr>
              <a:t>GRO24 IRP modelling: </a:t>
            </a:r>
            <a:br>
              <a:rPr lang="en-GB" sz="3200" i="1" dirty="0">
                <a:solidFill>
                  <a:srgbClr val="C00000"/>
                </a:solidFill>
                <a:latin typeface="Calibri" panose="020F0502020204030204" pitchFamily="34" charset="0"/>
                <a:cs typeface="Calibri" panose="020F0502020204030204" pitchFamily="34" charset="0"/>
              </a:rPr>
            </a:br>
            <a:r>
              <a:rPr lang="en-GB" sz="3200" i="1" dirty="0">
                <a:latin typeface="Calibri" panose="020F0502020204030204" pitchFamily="34" charset="0"/>
                <a:cs typeface="Calibri" panose="020F0502020204030204" pitchFamily="34" charset="0"/>
              </a:rPr>
              <a:t>Decoupling is possible and benefits are important</a:t>
            </a:r>
          </a:p>
        </p:txBody>
      </p:sp>
      <p:pic>
        <p:nvPicPr>
          <p:cNvPr id="6" name="Picture 5" descr="A collage of graphs and charts&#10;&#10;Description automatically generated">
            <a:extLst>
              <a:ext uri="{FF2B5EF4-FFF2-40B4-BE49-F238E27FC236}">
                <a16:creationId xmlns:a16="http://schemas.microsoft.com/office/drawing/2014/main" id="{858343AA-5021-CCD2-94E4-A96B10CEF3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9103" b="50479"/>
          <a:stretch/>
        </p:blipFill>
        <p:spPr bwMode="auto">
          <a:xfrm>
            <a:off x="642795" y="1483351"/>
            <a:ext cx="4915205" cy="3903387"/>
          </a:xfrm>
          <a:prstGeom prst="rect">
            <a:avLst/>
          </a:prstGeom>
          <a:noFill/>
          <a:ln>
            <a:noFill/>
          </a:ln>
        </p:spPr>
      </p:pic>
      <p:sp>
        <p:nvSpPr>
          <p:cNvPr id="7" name="TextBox 6">
            <a:extLst>
              <a:ext uri="{FF2B5EF4-FFF2-40B4-BE49-F238E27FC236}">
                <a16:creationId xmlns:a16="http://schemas.microsoft.com/office/drawing/2014/main" id="{4B1ECCA3-6399-6AE4-EA40-6270C329EEFE}"/>
              </a:ext>
            </a:extLst>
          </p:cNvPr>
          <p:cNvSpPr txBox="1"/>
          <p:nvPr/>
        </p:nvSpPr>
        <p:spPr>
          <a:xfrm>
            <a:off x="920566" y="5638720"/>
            <a:ext cx="4363453" cy="1015663"/>
          </a:xfrm>
          <a:prstGeom prst="rect">
            <a:avLst/>
          </a:prstGeom>
          <a:noFill/>
        </p:spPr>
        <p:txBody>
          <a:bodyPr wrap="square">
            <a:spAutoFit/>
          </a:bodyPr>
          <a:lstStyle/>
          <a:p>
            <a:pPr algn="ctr"/>
            <a:r>
              <a:rPr lang="en-US" sz="2000" i="1" dirty="0">
                <a:latin typeface="Calibri" panose="020F0502020204030204" pitchFamily="34" charset="0"/>
                <a:cs typeface="Calibri" panose="020F0502020204030204" pitchFamily="34" charset="0"/>
              </a:rPr>
              <a:t>We can </a:t>
            </a:r>
            <a:r>
              <a:rPr lang="en-US" sz="2000" b="1" i="1" dirty="0">
                <a:latin typeface="Calibri" panose="020F0502020204030204" pitchFamily="34" charset="0"/>
                <a:cs typeface="Calibri" panose="020F0502020204030204" pitchFamily="34" charset="0"/>
              </a:rPr>
              <a:t>mitigate growth in material use</a:t>
            </a:r>
            <a:r>
              <a:rPr lang="en-US" sz="2000" i="1" dirty="0">
                <a:latin typeface="Calibri" panose="020F0502020204030204" pitchFamily="34" charset="0"/>
                <a:cs typeface="Calibri" panose="020F0502020204030204" pitchFamily="34" charset="0"/>
              </a:rPr>
              <a:t> by </a:t>
            </a:r>
            <a:r>
              <a:rPr lang="en-US" sz="2000" b="1" i="1" dirty="0">
                <a:latin typeface="Calibri" panose="020F0502020204030204" pitchFamily="34" charset="0"/>
                <a:cs typeface="Calibri" panose="020F0502020204030204" pitchFamily="34" charset="0"/>
              </a:rPr>
              <a:t>30%</a:t>
            </a:r>
            <a:r>
              <a:rPr lang="en-US" sz="2000" i="1" dirty="0">
                <a:latin typeface="Calibri" panose="020F0502020204030204" pitchFamily="34" charset="0"/>
                <a:cs typeface="Calibri" panose="020F0502020204030204" pitchFamily="34" charset="0"/>
              </a:rPr>
              <a:t> by 2060, compared to continued historic trends…</a:t>
            </a:r>
            <a:endParaRPr lang="en-GB" sz="2000" i="1" dirty="0">
              <a:latin typeface="Calibri" panose="020F0502020204030204" pitchFamily="34" charset="0"/>
              <a:cs typeface="Calibri" panose="020F0502020204030204" pitchFamily="34" charset="0"/>
            </a:endParaRPr>
          </a:p>
        </p:txBody>
      </p:sp>
      <p:pic>
        <p:nvPicPr>
          <p:cNvPr id="8" name="Picture 7" descr="A picture containing text, screenshot, line, plot&#10;&#10;Description automatically generated">
            <a:extLst>
              <a:ext uri="{FF2B5EF4-FFF2-40B4-BE49-F238E27FC236}">
                <a16:creationId xmlns:a16="http://schemas.microsoft.com/office/drawing/2014/main" id="{74BC3EE5-3CD0-F678-7C5C-3A1D7FECC2DD}"/>
              </a:ext>
            </a:extLst>
          </p:cNvPr>
          <p:cNvPicPr>
            <a:picLocks noChangeAspect="1"/>
          </p:cNvPicPr>
          <p:nvPr/>
        </p:nvPicPr>
        <p:blipFill>
          <a:blip r:embed="rId7">
            <a:extLst>
              <a:ext uri="{28A0092B-C50C-407E-A947-70E740481C1C}">
                <a14:useLocalDpi xmlns:a14="http://schemas.microsoft.com/office/drawing/2010/main" val="0"/>
              </a:ext>
            </a:extLst>
          </a:blip>
          <a:srcRect t="12894" r="9241"/>
          <a:stretch>
            <a:fillRect/>
          </a:stretch>
        </p:blipFill>
        <p:spPr bwMode="auto">
          <a:xfrm>
            <a:off x="5991546" y="1762755"/>
            <a:ext cx="5266099" cy="4049614"/>
          </a:xfrm>
          <a:prstGeom prst="rect">
            <a:avLst/>
          </a:prstGeom>
          <a:noFill/>
          <a:ln>
            <a:noFill/>
          </a:ln>
        </p:spPr>
      </p:pic>
      <p:sp>
        <p:nvSpPr>
          <p:cNvPr id="9" name="TextBox 8">
            <a:extLst>
              <a:ext uri="{FF2B5EF4-FFF2-40B4-BE49-F238E27FC236}">
                <a16:creationId xmlns:a16="http://schemas.microsoft.com/office/drawing/2014/main" id="{3C101001-F315-F8C1-6EE7-9843F441FD77}"/>
              </a:ext>
            </a:extLst>
          </p:cNvPr>
          <p:cNvSpPr txBox="1"/>
          <p:nvPr/>
        </p:nvSpPr>
        <p:spPr>
          <a:xfrm>
            <a:off x="2602242" y="4911041"/>
            <a:ext cx="297370" cy="153888"/>
          </a:xfrm>
          <a:prstGeom prst="rect">
            <a:avLst/>
          </a:prstGeom>
          <a:noFill/>
        </p:spPr>
        <p:txBody>
          <a:bodyPr wrap="square" lIns="0" tIns="0" rIns="0" bIns="0" rtlCol="0">
            <a:spAutoFit/>
          </a:bodyPr>
          <a:lstStyle/>
          <a:p>
            <a:pPr algn="l"/>
            <a:r>
              <a:rPr lang="en-GB" sz="1000"/>
              <a:t>(HT)</a:t>
            </a:r>
          </a:p>
        </p:txBody>
      </p:sp>
      <p:sp>
        <p:nvSpPr>
          <p:cNvPr id="10" name="TextBox 9">
            <a:extLst>
              <a:ext uri="{FF2B5EF4-FFF2-40B4-BE49-F238E27FC236}">
                <a16:creationId xmlns:a16="http://schemas.microsoft.com/office/drawing/2014/main" id="{21D1BF68-5022-CF48-2831-0E90D5213CE6}"/>
              </a:ext>
            </a:extLst>
          </p:cNvPr>
          <p:cNvSpPr txBox="1"/>
          <p:nvPr/>
        </p:nvSpPr>
        <p:spPr>
          <a:xfrm>
            <a:off x="3019041" y="5179106"/>
            <a:ext cx="297370" cy="153888"/>
          </a:xfrm>
          <a:prstGeom prst="rect">
            <a:avLst/>
          </a:prstGeom>
          <a:noFill/>
        </p:spPr>
        <p:txBody>
          <a:bodyPr wrap="square" lIns="0" tIns="0" rIns="0" bIns="0" rtlCol="0">
            <a:spAutoFit/>
          </a:bodyPr>
          <a:lstStyle/>
          <a:p>
            <a:pPr algn="l"/>
            <a:r>
              <a:rPr lang="en-GB" sz="1000"/>
              <a:t>(ST)</a:t>
            </a:r>
          </a:p>
        </p:txBody>
      </p:sp>
      <p:sp>
        <p:nvSpPr>
          <p:cNvPr id="11" name="TextBox 10">
            <a:extLst>
              <a:ext uri="{FF2B5EF4-FFF2-40B4-BE49-F238E27FC236}">
                <a16:creationId xmlns:a16="http://schemas.microsoft.com/office/drawing/2014/main" id="{055CE6DD-0A5B-E6D0-78D9-750461847DF2}"/>
              </a:ext>
            </a:extLst>
          </p:cNvPr>
          <p:cNvSpPr txBox="1"/>
          <p:nvPr/>
        </p:nvSpPr>
        <p:spPr>
          <a:xfrm>
            <a:off x="4859059" y="4911041"/>
            <a:ext cx="297370" cy="153888"/>
          </a:xfrm>
          <a:prstGeom prst="rect">
            <a:avLst/>
          </a:prstGeom>
          <a:noFill/>
        </p:spPr>
        <p:txBody>
          <a:bodyPr wrap="square" lIns="0" tIns="0" rIns="0" bIns="0" rtlCol="0">
            <a:spAutoFit/>
          </a:bodyPr>
          <a:lstStyle/>
          <a:p>
            <a:pPr algn="l"/>
            <a:r>
              <a:rPr lang="en-GB" sz="1000"/>
              <a:t>(RE)</a:t>
            </a:r>
          </a:p>
        </p:txBody>
      </p:sp>
      <p:sp>
        <p:nvSpPr>
          <p:cNvPr id="12" name="TextBox 11">
            <a:extLst>
              <a:ext uri="{FF2B5EF4-FFF2-40B4-BE49-F238E27FC236}">
                <a16:creationId xmlns:a16="http://schemas.microsoft.com/office/drawing/2014/main" id="{67BB0274-FC9F-D0F5-59AA-1C41E2901111}"/>
              </a:ext>
            </a:extLst>
          </p:cNvPr>
          <p:cNvSpPr txBox="1"/>
          <p:nvPr/>
        </p:nvSpPr>
        <p:spPr>
          <a:xfrm>
            <a:off x="9760853" y="5102164"/>
            <a:ext cx="297370" cy="169277"/>
          </a:xfrm>
          <a:prstGeom prst="rect">
            <a:avLst/>
          </a:prstGeom>
          <a:solidFill>
            <a:schemeClr val="bg1"/>
          </a:solidFill>
        </p:spPr>
        <p:txBody>
          <a:bodyPr wrap="square" lIns="0" tIns="0" rIns="0" bIns="0" rtlCol="0">
            <a:spAutoFit/>
          </a:bodyPr>
          <a:lstStyle/>
          <a:p>
            <a:pPr algn="ctr"/>
            <a:r>
              <a:rPr lang="en-GB" sz="1100">
                <a:solidFill>
                  <a:schemeClr val="tx1">
                    <a:lumMod val="50000"/>
                    <a:lumOff val="50000"/>
                  </a:schemeClr>
                </a:solidFill>
              </a:rPr>
              <a:t>RE</a:t>
            </a:r>
          </a:p>
        </p:txBody>
      </p:sp>
      <p:sp>
        <p:nvSpPr>
          <p:cNvPr id="13" name="TextBox 12">
            <a:extLst>
              <a:ext uri="{FF2B5EF4-FFF2-40B4-BE49-F238E27FC236}">
                <a16:creationId xmlns:a16="http://schemas.microsoft.com/office/drawing/2014/main" id="{3D03FEF9-6AF9-79E1-608E-2FAB233DA071}"/>
              </a:ext>
            </a:extLst>
          </p:cNvPr>
          <p:cNvSpPr txBox="1"/>
          <p:nvPr/>
        </p:nvSpPr>
        <p:spPr>
          <a:xfrm>
            <a:off x="9760853" y="5386740"/>
            <a:ext cx="297370" cy="169277"/>
          </a:xfrm>
          <a:prstGeom prst="rect">
            <a:avLst/>
          </a:prstGeom>
          <a:solidFill>
            <a:schemeClr val="bg1"/>
          </a:solidFill>
        </p:spPr>
        <p:txBody>
          <a:bodyPr wrap="square" lIns="0" tIns="0" rIns="0" bIns="0" rtlCol="0">
            <a:spAutoFit/>
          </a:bodyPr>
          <a:lstStyle/>
          <a:p>
            <a:pPr algn="ctr"/>
            <a:r>
              <a:rPr lang="en-GB" sz="1100">
                <a:solidFill>
                  <a:schemeClr val="tx1">
                    <a:lumMod val="50000"/>
                    <a:lumOff val="50000"/>
                  </a:schemeClr>
                </a:solidFill>
              </a:rPr>
              <a:t>RE</a:t>
            </a:r>
          </a:p>
        </p:txBody>
      </p:sp>
      <p:sp>
        <p:nvSpPr>
          <p:cNvPr id="15" name="Rectangle 14">
            <a:extLst>
              <a:ext uri="{FF2B5EF4-FFF2-40B4-BE49-F238E27FC236}">
                <a16:creationId xmlns:a16="http://schemas.microsoft.com/office/drawing/2014/main" id="{FF8ADD31-271C-B5EE-57AD-FC46BD560764}"/>
              </a:ext>
            </a:extLst>
          </p:cNvPr>
          <p:cNvSpPr>
            <a:spLocks/>
          </p:cNvSpPr>
          <p:nvPr/>
        </p:nvSpPr>
        <p:spPr>
          <a:xfrm>
            <a:off x="6932495" y="1378671"/>
            <a:ext cx="3924364" cy="554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i="1" dirty="0">
                <a:solidFill>
                  <a:schemeClr val="tx1"/>
                </a:solidFill>
                <a:latin typeface="Calibri" panose="020F0502020204030204" pitchFamily="34" charset="0"/>
                <a:cs typeface="Calibri" panose="020F0502020204030204" pitchFamily="34" charset="0"/>
              </a:rPr>
              <a:t>Global e</a:t>
            </a:r>
            <a:r>
              <a:rPr lang="en-GB" sz="2000" b="1" i="1" dirty="0">
                <a:ln>
                  <a:noFill/>
                </a:ln>
                <a:solidFill>
                  <a:schemeClr val="tx1"/>
                </a:solidFill>
                <a:latin typeface="Calibri" panose="020F0502020204030204" pitchFamily="34" charset="0"/>
                <a:cs typeface="Calibri" panose="020F0502020204030204" pitchFamily="34" charset="0"/>
              </a:rPr>
              <a:t>nergy demand</a:t>
            </a:r>
          </a:p>
        </p:txBody>
      </p:sp>
      <p:sp>
        <p:nvSpPr>
          <p:cNvPr id="16" name="Rectangle 15">
            <a:extLst>
              <a:ext uri="{FF2B5EF4-FFF2-40B4-BE49-F238E27FC236}">
                <a16:creationId xmlns:a16="http://schemas.microsoft.com/office/drawing/2014/main" id="{D7B239E3-60AE-A6CC-C17F-F4D861926CB0}"/>
              </a:ext>
            </a:extLst>
          </p:cNvPr>
          <p:cNvSpPr>
            <a:spLocks/>
          </p:cNvSpPr>
          <p:nvPr/>
        </p:nvSpPr>
        <p:spPr>
          <a:xfrm>
            <a:off x="1232065" y="1415532"/>
            <a:ext cx="3924364" cy="554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i="1" dirty="0">
                <a:ln>
                  <a:noFill/>
                </a:ln>
                <a:solidFill>
                  <a:schemeClr val="tx1"/>
                </a:solidFill>
                <a:latin typeface="Calibri" panose="020F0502020204030204" pitchFamily="34" charset="0"/>
                <a:cs typeface="Calibri" panose="020F0502020204030204" pitchFamily="34" charset="0"/>
              </a:rPr>
              <a:t>Global material extraction</a:t>
            </a:r>
          </a:p>
        </p:txBody>
      </p:sp>
      <p:sp>
        <p:nvSpPr>
          <p:cNvPr id="17" name="Rectangle: Rounded Corners 16">
            <a:extLst>
              <a:ext uri="{FF2B5EF4-FFF2-40B4-BE49-F238E27FC236}">
                <a16:creationId xmlns:a16="http://schemas.microsoft.com/office/drawing/2014/main" id="{9F3B2914-E64C-0D6F-86C6-DA660038BD2F}"/>
              </a:ext>
            </a:extLst>
          </p:cNvPr>
          <p:cNvSpPr/>
          <p:nvPr/>
        </p:nvSpPr>
        <p:spPr>
          <a:xfrm>
            <a:off x="996043" y="5117289"/>
            <a:ext cx="2481943" cy="3218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18" name="Rectangle: Rounded Corners 17">
            <a:extLst>
              <a:ext uri="{FF2B5EF4-FFF2-40B4-BE49-F238E27FC236}">
                <a16:creationId xmlns:a16="http://schemas.microsoft.com/office/drawing/2014/main" id="{E18796F4-EAB0-7172-F65A-9883743D350E}"/>
              </a:ext>
            </a:extLst>
          </p:cNvPr>
          <p:cNvSpPr/>
          <p:nvPr/>
        </p:nvSpPr>
        <p:spPr>
          <a:xfrm>
            <a:off x="10058223" y="5032723"/>
            <a:ext cx="1016344" cy="6170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20" name="Arrow: Right 19">
            <a:extLst>
              <a:ext uri="{FF2B5EF4-FFF2-40B4-BE49-F238E27FC236}">
                <a16:creationId xmlns:a16="http://schemas.microsoft.com/office/drawing/2014/main" id="{C74B7BA3-4574-9CA2-66F2-D8D158D1C2B2}"/>
              </a:ext>
            </a:extLst>
          </p:cNvPr>
          <p:cNvSpPr/>
          <p:nvPr/>
        </p:nvSpPr>
        <p:spPr>
          <a:xfrm rot="10800000">
            <a:off x="10941919" y="4120802"/>
            <a:ext cx="796989" cy="49576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22" name="Rectangle 21">
            <a:extLst>
              <a:ext uri="{FF2B5EF4-FFF2-40B4-BE49-F238E27FC236}">
                <a16:creationId xmlns:a16="http://schemas.microsoft.com/office/drawing/2014/main" id="{5ABE82AD-2F81-7314-E971-F83BEF6D0ABE}"/>
              </a:ext>
            </a:extLst>
          </p:cNvPr>
          <p:cNvSpPr/>
          <p:nvPr/>
        </p:nvSpPr>
        <p:spPr>
          <a:xfrm>
            <a:off x="10303329" y="6101949"/>
            <a:ext cx="1888671" cy="60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grpSp>
        <p:nvGrpSpPr>
          <p:cNvPr id="24" name="Google Shape;362;p8">
            <a:extLst>
              <a:ext uri="{FF2B5EF4-FFF2-40B4-BE49-F238E27FC236}">
                <a16:creationId xmlns:a16="http://schemas.microsoft.com/office/drawing/2014/main" id="{CE913263-450C-B6DD-D73E-4CDBEC8A5052}"/>
              </a:ext>
            </a:extLst>
          </p:cNvPr>
          <p:cNvGrpSpPr/>
          <p:nvPr/>
        </p:nvGrpSpPr>
        <p:grpSpPr>
          <a:xfrm>
            <a:off x="9837420" y="454534"/>
            <a:ext cx="1864987" cy="641757"/>
            <a:chOff x="2663371" y="0"/>
            <a:chExt cx="3729974" cy="1283514"/>
          </a:xfrm>
        </p:grpSpPr>
        <p:sp>
          <p:nvSpPr>
            <p:cNvPr id="26" name="Google Shape;363;p8">
              <a:extLst>
                <a:ext uri="{FF2B5EF4-FFF2-40B4-BE49-F238E27FC236}">
                  <a16:creationId xmlns:a16="http://schemas.microsoft.com/office/drawing/2014/main" id="{1447D5D0-039C-025D-69A8-731608958A77}"/>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8">
                <a:alphaModFix/>
              </a:blip>
              <a:stretch>
                <a:fillRect/>
              </a:stretch>
            </a:blipFill>
            <a:ln>
              <a:noFill/>
            </a:ln>
          </p:spPr>
          <p:txBody>
            <a:bodyPr/>
            <a:lstStyle/>
            <a:p>
              <a:endParaRPr lang="nl-BE" sz="1200"/>
            </a:p>
          </p:txBody>
        </p:sp>
        <p:sp>
          <p:nvSpPr>
            <p:cNvPr id="27" name="Google Shape;364;p8">
              <a:extLst>
                <a:ext uri="{FF2B5EF4-FFF2-40B4-BE49-F238E27FC236}">
                  <a16:creationId xmlns:a16="http://schemas.microsoft.com/office/drawing/2014/main" id="{41C5F02B-7BD4-2AA0-E4F1-474273D508BD}"/>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9">
                <a:alphaModFix/>
              </a:blip>
              <a:stretch>
                <a:fillRect/>
              </a:stretch>
            </a:blipFill>
            <a:ln>
              <a:noFill/>
            </a:ln>
          </p:spPr>
          <p:txBody>
            <a:bodyPr/>
            <a:lstStyle/>
            <a:p>
              <a:endParaRPr lang="nl-BE" sz="1200"/>
            </a:p>
          </p:txBody>
        </p:sp>
      </p:grpSp>
      <p:sp>
        <p:nvSpPr>
          <p:cNvPr id="28" name="Arrow: Right 19">
            <a:extLst>
              <a:ext uri="{FF2B5EF4-FFF2-40B4-BE49-F238E27FC236}">
                <a16:creationId xmlns:a16="http://schemas.microsoft.com/office/drawing/2014/main" id="{71C641D3-50F9-C7B4-A6EE-7F112236FA46}"/>
              </a:ext>
            </a:extLst>
          </p:cNvPr>
          <p:cNvSpPr/>
          <p:nvPr/>
        </p:nvSpPr>
        <p:spPr>
          <a:xfrm rot="10800000">
            <a:off x="5225152" y="3167422"/>
            <a:ext cx="796989" cy="49576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14" name="TextBox 13">
            <a:extLst>
              <a:ext uri="{FF2B5EF4-FFF2-40B4-BE49-F238E27FC236}">
                <a16:creationId xmlns:a16="http://schemas.microsoft.com/office/drawing/2014/main" id="{E5A2C712-AFFD-A679-0CF1-37790292CDB3}"/>
              </a:ext>
            </a:extLst>
          </p:cNvPr>
          <p:cNvSpPr txBox="1"/>
          <p:nvPr/>
        </p:nvSpPr>
        <p:spPr>
          <a:xfrm>
            <a:off x="6703375" y="5894876"/>
            <a:ext cx="4363453" cy="707886"/>
          </a:xfrm>
          <a:prstGeom prst="rect">
            <a:avLst/>
          </a:prstGeom>
          <a:noFill/>
        </p:spPr>
        <p:txBody>
          <a:bodyPr wrap="square">
            <a:spAutoFit/>
          </a:bodyPr>
          <a:lstStyle/>
          <a:p>
            <a:pPr algn="ctr"/>
            <a:r>
              <a:rPr lang="en-US" sz="2000" i="1" dirty="0">
                <a:latin typeface="Calibri" panose="020F0502020204030204" pitchFamily="34" charset="0"/>
                <a:cs typeface="Calibri" panose="020F0502020204030204" pitchFamily="34" charset="0"/>
              </a:rPr>
              <a:t>… and </a:t>
            </a:r>
            <a:r>
              <a:rPr lang="en-US" sz="2000" b="1" i="1" dirty="0">
                <a:latin typeface="Calibri" panose="020F0502020204030204" pitchFamily="34" charset="0"/>
                <a:cs typeface="Calibri" panose="020F0502020204030204" pitchFamily="34" charset="0"/>
              </a:rPr>
              <a:t>reduce energy demand by 25%</a:t>
            </a:r>
            <a:r>
              <a:rPr lang="en-US" sz="2000" i="1" dirty="0">
                <a:latin typeface="Calibri" panose="020F0502020204030204" pitchFamily="34" charset="0"/>
                <a:cs typeface="Calibri" panose="020F0502020204030204" pitchFamily="34" charset="0"/>
              </a:rPr>
              <a:t> by 2060, compared to 2020 levels.</a:t>
            </a:r>
            <a:endParaRPr lang="en-GB"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20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2" presetClass="entr" presetSubtype="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2"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animBg="1"/>
      <p:bldP spid="13" grpId="0" animBg="1"/>
      <p:bldP spid="15" grpId="0" animBg="1"/>
      <p:bldP spid="16" grpId="0" animBg="1"/>
      <p:bldP spid="17" grpId="0" animBg="1"/>
      <p:bldP spid="18" grpId="0" animBg="1"/>
      <p:bldP spid="20" grpId="0" animBg="1"/>
      <p:bldP spid="28"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1DB40-3CA3-3B48-85A4-4A1FD452F14B}"/>
              </a:ext>
            </a:extLst>
          </p:cNvPr>
          <p:cNvPicPr>
            <a:picLocks noChangeAspect="1"/>
          </p:cNvPicPr>
          <p:nvPr/>
        </p:nvPicPr>
        <p:blipFill rotWithShape="1">
          <a:blip r:embed="rId3">
            <a:alphaModFix/>
          </a:blip>
          <a:srcRect r="28067"/>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ontent Placeholder 1"/>
          <p:cNvSpPr>
            <a:spLocks noGrp="1"/>
          </p:cNvSpPr>
          <p:nvPr>
            <p:ph sz="quarter" idx="13"/>
          </p:nvPr>
        </p:nvSpPr>
        <p:spPr>
          <a:xfrm>
            <a:off x="5662725" y="1162050"/>
            <a:ext cx="6129225" cy="4765571"/>
          </a:xfrm>
        </p:spPr>
        <p:txBody>
          <a:bodyPr anchor="ctr">
            <a:normAutofit lnSpcReduction="10000"/>
          </a:bodyPr>
          <a:lstStyle/>
          <a:p>
            <a:pPr marL="60958" indent="0">
              <a:buNone/>
            </a:pPr>
            <a:r>
              <a:rPr lang="en-US" i="1">
                <a:solidFill>
                  <a:srgbClr val="000000"/>
                </a:solidFill>
                <a:latin typeface="+mn-lt"/>
              </a:rPr>
              <a:t>For the first time in a human history, we face the emergence of a single, tightly coupled human </a:t>
            </a:r>
            <a:r>
              <a:rPr lang="en-US" i="1">
                <a:solidFill>
                  <a:srgbClr val="C00000"/>
                </a:solidFill>
                <a:latin typeface="+mn-lt"/>
              </a:rPr>
              <a:t>social-ecological system of planetary scope</a:t>
            </a:r>
            <a:r>
              <a:rPr lang="en-US" i="1">
                <a:solidFill>
                  <a:srgbClr val="000000"/>
                </a:solidFill>
                <a:latin typeface="+mn-lt"/>
              </a:rPr>
              <a:t>. </a:t>
            </a:r>
          </a:p>
          <a:p>
            <a:pPr marL="60958" indent="0">
              <a:buNone/>
            </a:pPr>
            <a:r>
              <a:rPr lang="en-GB" i="1">
                <a:solidFill>
                  <a:srgbClr val="000000"/>
                </a:solidFill>
                <a:latin typeface="+mn-lt"/>
                <a:cs typeface="Arial"/>
              </a:rPr>
              <a:t>We are more </a:t>
            </a:r>
            <a:r>
              <a:rPr lang="en-GB" i="1">
                <a:solidFill>
                  <a:srgbClr val="C00000"/>
                </a:solidFill>
                <a:latin typeface="+mn-lt"/>
                <a:cs typeface="Arial"/>
              </a:rPr>
              <a:t>interconnected</a:t>
            </a:r>
            <a:r>
              <a:rPr lang="en-GB" i="1">
                <a:solidFill>
                  <a:srgbClr val="000000"/>
                </a:solidFill>
                <a:latin typeface="+mn-lt"/>
                <a:cs typeface="Arial"/>
              </a:rPr>
              <a:t> and </a:t>
            </a:r>
            <a:r>
              <a:rPr lang="en-GB" i="1">
                <a:solidFill>
                  <a:srgbClr val="C00000"/>
                </a:solidFill>
                <a:latin typeface="+mn-lt"/>
                <a:cs typeface="Arial"/>
              </a:rPr>
              <a:t>interdependent</a:t>
            </a:r>
            <a:r>
              <a:rPr lang="en-GB" i="1">
                <a:solidFill>
                  <a:srgbClr val="000000"/>
                </a:solidFill>
                <a:latin typeface="+mn-lt"/>
                <a:cs typeface="Arial"/>
              </a:rPr>
              <a:t> than ever. </a:t>
            </a:r>
          </a:p>
          <a:p>
            <a:pPr marL="60958" indent="0">
              <a:buNone/>
            </a:pPr>
            <a:r>
              <a:rPr lang="en-GB" i="1">
                <a:solidFill>
                  <a:srgbClr val="000000"/>
                </a:solidFill>
                <a:latin typeface="+mn-lt"/>
                <a:cs typeface="Arial"/>
              </a:rPr>
              <a:t>Our individual and collective </a:t>
            </a:r>
            <a:r>
              <a:rPr lang="en-GB" i="1">
                <a:solidFill>
                  <a:srgbClr val="C00000"/>
                </a:solidFill>
                <a:latin typeface="+mn-lt"/>
                <a:cs typeface="Arial"/>
              </a:rPr>
              <a:t>responsibility</a:t>
            </a:r>
            <a:r>
              <a:rPr lang="en-GB" i="1">
                <a:solidFill>
                  <a:srgbClr val="000000"/>
                </a:solidFill>
                <a:latin typeface="+mn-lt"/>
                <a:cs typeface="Arial"/>
              </a:rPr>
              <a:t> has enormously increased.</a:t>
            </a:r>
          </a:p>
        </p:txBody>
      </p:sp>
    </p:spTree>
    <p:extLst>
      <p:ext uri="{BB962C8B-B14F-4D97-AF65-F5344CB8AC3E}">
        <p14:creationId xmlns:p14="http://schemas.microsoft.com/office/powerpoint/2010/main" val="2233215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B3DD9-6A01-0407-616E-08DD95CD87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0B40EF-AB55-74DD-BB85-86F17CC2B5B5}"/>
              </a:ext>
            </a:extLst>
          </p:cNvPr>
          <p:cNvSpPr txBox="1"/>
          <p:nvPr/>
        </p:nvSpPr>
        <p:spPr>
          <a:xfrm>
            <a:off x="0" y="-27705"/>
            <a:ext cx="12219710" cy="6913416"/>
          </a:xfrm>
          <a:prstGeom prst="rect">
            <a:avLst/>
          </a:prstGeom>
          <a:solidFill>
            <a:schemeClr val="accent5"/>
          </a:solidFill>
        </p:spPr>
        <p:txBody>
          <a:bodyPr wrap="square" rtlCol="0">
            <a:spAutoFit/>
          </a:bodyPr>
          <a:lstStyle/>
          <a:p>
            <a:endParaRPr lang="en-GB" dirty="0"/>
          </a:p>
        </p:txBody>
      </p:sp>
      <p:sp>
        <p:nvSpPr>
          <p:cNvPr id="6" name="Title 2">
            <a:extLst>
              <a:ext uri="{FF2B5EF4-FFF2-40B4-BE49-F238E27FC236}">
                <a16:creationId xmlns:a16="http://schemas.microsoft.com/office/drawing/2014/main" id="{742C182E-F06B-5FFF-FC0A-222B17692D36}"/>
              </a:ext>
            </a:extLst>
          </p:cNvPr>
          <p:cNvSpPr txBox="1">
            <a:spLocks/>
          </p:cNvSpPr>
          <p:nvPr/>
        </p:nvSpPr>
        <p:spPr>
          <a:xfrm>
            <a:off x="663074" y="2061155"/>
            <a:ext cx="10871200" cy="2353683"/>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000" b="0" i="1" dirty="0">
                <a:solidFill>
                  <a:srgbClr val="C00000"/>
                </a:solidFill>
                <a:effectLst/>
              </a:rPr>
              <a:t>EU Developments </a:t>
            </a:r>
          </a:p>
          <a:p>
            <a:pPr marL="0" indent="0" algn="ctr">
              <a:buNone/>
            </a:pPr>
            <a:r>
              <a:rPr lang="en-GB" sz="4000" b="0" i="1" dirty="0">
                <a:solidFill>
                  <a:schemeClr val="tx1"/>
                </a:solidFill>
                <a:effectLst/>
                <a:latin typeface="Calibri" panose="020F0502020204030204" pitchFamily="34" charset="0"/>
                <a:ea typeface="Aptos" panose="020B0004020202020204" pitchFamily="34" charset="0"/>
              </a:rPr>
              <a:t>From Waste to Products … </a:t>
            </a:r>
          </a:p>
          <a:p>
            <a:pPr marL="0" indent="0" algn="ctr">
              <a:buNone/>
            </a:pPr>
            <a:r>
              <a:rPr lang="en-GB" sz="4000" b="0" i="1" dirty="0">
                <a:solidFill>
                  <a:schemeClr val="tx1"/>
                </a:solidFill>
                <a:effectLst/>
                <a:latin typeface="Calibri" panose="020F0502020204030204" pitchFamily="34" charset="0"/>
                <a:ea typeface="Aptos" panose="020B0004020202020204" pitchFamily="34" charset="0"/>
              </a:rPr>
              <a:t>and the need for System Based Approach</a:t>
            </a:r>
            <a:endParaRPr lang="en-GB" sz="3300" b="0" i="1" dirty="0">
              <a:solidFill>
                <a:schemeClr val="tx1"/>
              </a:solidFill>
              <a:effectLst/>
            </a:endParaRPr>
          </a:p>
        </p:txBody>
      </p:sp>
    </p:spTree>
    <p:extLst>
      <p:ext uri="{BB962C8B-B14F-4D97-AF65-F5344CB8AC3E}">
        <p14:creationId xmlns:p14="http://schemas.microsoft.com/office/powerpoint/2010/main" val="3599820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23456" y="440898"/>
            <a:ext cx="10972800" cy="1143000"/>
          </a:xfrm>
        </p:spPr>
        <p:txBody>
          <a:bodyPr>
            <a:noAutofit/>
          </a:bodyPr>
          <a:lstStyle/>
          <a:p>
            <a:pPr algn="ctr"/>
            <a:r>
              <a:rPr lang="en-GB" sz="3200" i="1" dirty="0">
                <a:solidFill>
                  <a:srgbClr val="002060"/>
                </a:solidFill>
                <a:latin typeface="+mn-lt"/>
              </a:rPr>
              <a:t>Circular Economy Action Plan I – December 2015</a:t>
            </a:r>
          </a:p>
        </p:txBody>
      </p:sp>
      <p:sp>
        <p:nvSpPr>
          <p:cNvPr id="3" name="Content Placeholder 2"/>
          <p:cNvSpPr>
            <a:spLocks noGrp="1"/>
          </p:cNvSpPr>
          <p:nvPr>
            <p:ph idx="1"/>
          </p:nvPr>
        </p:nvSpPr>
        <p:spPr>
          <a:xfrm>
            <a:off x="4114810" y="1808260"/>
            <a:ext cx="7800105" cy="4578692"/>
          </a:xfrm>
        </p:spPr>
        <p:txBody>
          <a:bodyPr>
            <a:normAutofit fontScale="92500"/>
          </a:bodyPr>
          <a:lstStyle/>
          <a:p>
            <a:pPr>
              <a:buClr>
                <a:srgbClr val="C00000"/>
              </a:buClr>
            </a:pPr>
            <a:r>
              <a:rPr lang="en-GB" sz="2500" i="1" dirty="0">
                <a:solidFill>
                  <a:srgbClr val="C00000"/>
                </a:solidFill>
                <a:latin typeface="+mn-lt"/>
              </a:rPr>
              <a:t>Eco-design</a:t>
            </a:r>
            <a:r>
              <a:rPr lang="en-GB" sz="2500" i="1" dirty="0">
                <a:latin typeface="+mn-lt"/>
              </a:rPr>
              <a:t> to include reparability, durability, recyclability</a:t>
            </a:r>
          </a:p>
          <a:p>
            <a:pPr>
              <a:buClr>
                <a:srgbClr val="C00000"/>
              </a:buClr>
            </a:pPr>
            <a:r>
              <a:rPr lang="en-GB" sz="2500" i="1" dirty="0">
                <a:latin typeface="+mn-lt"/>
              </a:rPr>
              <a:t>Legislation on </a:t>
            </a:r>
            <a:r>
              <a:rPr lang="en-GB" sz="2500" i="1" dirty="0">
                <a:solidFill>
                  <a:srgbClr val="C00000"/>
                </a:solidFill>
                <a:latin typeface="+mn-lt"/>
              </a:rPr>
              <a:t>fertilisers</a:t>
            </a:r>
            <a:r>
              <a:rPr lang="en-GB" sz="2500" i="1" dirty="0">
                <a:latin typeface="+mn-lt"/>
              </a:rPr>
              <a:t>, including organic and </a:t>
            </a:r>
            <a:br>
              <a:rPr lang="en-GB" sz="2500" i="1" dirty="0">
                <a:latin typeface="+mn-lt"/>
              </a:rPr>
            </a:br>
            <a:r>
              <a:rPr lang="en-GB" sz="2500" i="1" dirty="0">
                <a:latin typeface="+mn-lt"/>
              </a:rPr>
              <a:t>waste-based fertilisers </a:t>
            </a:r>
          </a:p>
          <a:p>
            <a:pPr>
              <a:buClr>
                <a:srgbClr val="C00000"/>
              </a:buClr>
            </a:pPr>
            <a:r>
              <a:rPr lang="en-GB" sz="2500" i="1" dirty="0">
                <a:latin typeface="+mn-lt"/>
              </a:rPr>
              <a:t>Minimum requirements for the </a:t>
            </a:r>
            <a:r>
              <a:rPr lang="en-GB" sz="2500" i="1" dirty="0">
                <a:solidFill>
                  <a:srgbClr val="C00000"/>
                </a:solidFill>
                <a:latin typeface="+mn-lt"/>
              </a:rPr>
              <a:t>reuse of wastewater </a:t>
            </a:r>
          </a:p>
          <a:p>
            <a:pPr>
              <a:buClr>
                <a:srgbClr val="C00000"/>
              </a:buClr>
            </a:pPr>
            <a:r>
              <a:rPr lang="en-GB" sz="2500" i="1" dirty="0">
                <a:latin typeface="+mn-lt"/>
              </a:rPr>
              <a:t>Actions on </a:t>
            </a:r>
            <a:r>
              <a:rPr lang="en-GB" sz="2500" i="1" dirty="0">
                <a:solidFill>
                  <a:srgbClr val="C00000"/>
                </a:solidFill>
                <a:latin typeface="+mn-lt"/>
              </a:rPr>
              <a:t>Green Public Procurement</a:t>
            </a:r>
          </a:p>
          <a:p>
            <a:pPr>
              <a:buClr>
                <a:srgbClr val="C00000"/>
              </a:buClr>
            </a:pPr>
            <a:r>
              <a:rPr lang="en-GB" sz="2500" i="1" dirty="0">
                <a:solidFill>
                  <a:srgbClr val="C00000"/>
                </a:solidFill>
                <a:latin typeface="+mn-lt"/>
              </a:rPr>
              <a:t>Funding</a:t>
            </a:r>
            <a:r>
              <a:rPr lang="en-GB" sz="2500" i="1" dirty="0">
                <a:latin typeface="+mn-lt"/>
              </a:rPr>
              <a:t> of €650 million for ‘Industry 2020 </a:t>
            </a:r>
            <a:br>
              <a:rPr lang="en-GB" sz="2500" i="1" dirty="0">
                <a:latin typeface="+mn-lt"/>
              </a:rPr>
            </a:br>
            <a:r>
              <a:rPr lang="en-GB" sz="2500" i="1" dirty="0">
                <a:latin typeface="+mn-lt"/>
              </a:rPr>
              <a:t>in the circular economy’</a:t>
            </a:r>
          </a:p>
          <a:p>
            <a:pPr>
              <a:buClr>
                <a:srgbClr val="C00000"/>
              </a:buClr>
            </a:pPr>
            <a:r>
              <a:rPr lang="en-GB" sz="2500" i="1" dirty="0">
                <a:latin typeface="+mn-lt"/>
              </a:rPr>
              <a:t>Quality standards for </a:t>
            </a:r>
            <a:r>
              <a:rPr lang="en-GB" sz="2500" i="1" dirty="0">
                <a:solidFill>
                  <a:srgbClr val="C00000"/>
                </a:solidFill>
                <a:latin typeface="+mn-lt"/>
              </a:rPr>
              <a:t>secondary raw materials</a:t>
            </a:r>
          </a:p>
          <a:p>
            <a:pPr>
              <a:buClr>
                <a:srgbClr val="C00000"/>
              </a:buClr>
            </a:pPr>
            <a:r>
              <a:rPr lang="en-GB" sz="2500" i="1" dirty="0">
                <a:solidFill>
                  <a:srgbClr val="C00000"/>
                </a:solidFill>
                <a:latin typeface="+mn-lt"/>
              </a:rPr>
              <a:t>Strategy on plastics</a:t>
            </a:r>
            <a:r>
              <a:rPr lang="en-GB" sz="2500" i="1" dirty="0">
                <a:latin typeface="+mn-lt"/>
              </a:rPr>
              <a:t>, including marine litter</a:t>
            </a:r>
          </a:p>
          <a:p>
            <a:pPr>
              <a:buClr>
                <a:srgbClr val="C00000"/>
              </a:buClr>
            </a:pPr>
            <a:r>
              <a:rPr lang="en-GB" sz="2500" i="1" dirty="0">
                <a:latin typeface="+mn-lt"/>
              </a:rPr>
              <a:t>Interface between </a:t>
            </a:r>
            <a:r>
              <a:rPr lang="en-GB" sz="2500" i="1" dirty="0">
                <a:solidFill>
                  <a:srgbClr val="C00000"/>
                </a:solidFill>
                <a:latin typeface="+mn-lt"/>
              </a:rPr>
              <a:t>chemicals, products and waste legislation</a:t>
            </a:r>
          </a:p>
        </p:txBody>
      </p:sp>
      <p:grpSp>
        <p:nvGrpSpPr>
          <p:cNvPr id="11" name="Group 10">
            <a:extLst>
              <a:ext uri="{FF2B5EF4-FFF2-40B4-BE49-F238E27FC236}">
                <a16:creationId xmlns:a16="http://schemas.microsoft.com/office/drawing/2014/main" id="{50601BB3-C59A-39BD-E608-938DA3B7451D}"/>
              </a:ext>
            </a:extLst>
          </p:cNvPr>
          <p:cNvGrpSpPr/>
          <p:nvPr/>
        </p:nvGrpSpPr>
        <p:grpSpPr>
          <a:xfrm>
            <a:off x="263233" y="2008348"/>
            <a:ext cx="3872911" cy="3790926"/>
            <a:chOff x="263233" y="2105333"/>
            <a:chExt cx="3872911" cy="3790926"/>
          </a:xfrm>
        </p:grpSpPr>
        <p:pic>
          <p:nvPicPr>
            <p:cNvPr id="2" name="Picture 1">
              <a:extLst>
                <a:ext uri="{FF2B5EF4-FFF2-40B4-BE49-F238E27FC236}">
                  <a16:creationId xmlns:a16="http://schemas.microsoft.com/office/drawing/2014/main" id="{8E14F5F4-9E00-66F3-49D2-721162F72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33" y="2105333"/>
              <a:ext cx="3872911" cy="3790926"/>
            </a:xfrm>
            <a:prstGeom prst="rect">
              <a:avLst/>
            </a:prstGeom>
          </p:spPr>
        </p:pic>
        <p:sp>
          <p:nvSpPr>
            <p:cNvPr id="6" name="Rectangle 5">
              <a:extLst>
                <a:ext uri="{FF2B5EF4-FFF2-40B4-BE49-F238E27FC236}">
                  <a16:creationId xmlns:a16="http://schemas.microsoft.com/office/drawing/2014/main" id="{B7F5C017-B745-6A65-BB6A-BAC9B6C1563B}"/>
                </a:ext>
              </a:extLst>
            </p:cNvPr>
            <p:cNvSpPr/>
            <p:nvPr/>
          </p:nvSpPr>
          <p:spPr>
            <a:xfrm>
              <a:off x="854699" y="2503362"/>
              <a:ext cx="1803211" cy="369332"/>
            </a:xfrm>
            <a:prstGeom prst="rect">
              <a:avLst/>
            </a:prstGeom>
          </p:spPr>
          <p:txBody>
            <a:bodyPr wrap="square">
              <a:spAutoFit/>
            </a:bodyPr>
            <a:lstStyle/>
            <a:p>
              <a:pPr algn="ctr" defTabSz="533400">
                <a:lnSpc>
                  <a:spcPct val="90000"/>
                </a:lnSpc>
                <a:spcAft>
                  <a:spcPct val="35000"/>
                </a:spcAft>
              </a:pPr>
              <a:r>
                <a:rPr lang="en-GB" sz="2000" b="1" i="1" dirty="0">
                  <a:solidFill>
                    <a:schemeClr val="bg1"/>
                  </a:solidFill>
                </a:rPr>
                <a:t>Production</a:t>
              </a:r>
            </a:p>
          </p:txBody>
        </p:sp>
        <p:sp>
          <p:nvSpPr>
            <p:cNvPr id="7" name="Rectangle 6">
              <a:extLst>
                <a:ext uri="{FF2B5EF4-FFF2-40B4-BE49-F238E27FC236}">
                  <a16:creationId xmlns:a16="http://schemas.microsoft.com/office/drawing/2014/main" id="{70E1C122-5C67-B645-FA28-0E004D289690}"/>
                </a:ext>
              </a:extLst>
            </p:cNvPr>
            <p:cNvSpPr/>
            <p:nvPr/>
          </p:nvSpPr>
          <p:spPr>
            <a:xfrm>
              <a:off x="1622153" y="4972476"/>
              <a:ext cx="2082246" cy="590931"/>
            </a:xfrm>
            <a:prstGeom prst="rect">
              <a:avLst/>
            </a:prstGeom>
          </p:spPr>
          <p:txBody>
            <a:bodyPr wrap="square">
              <a:spAutoFit/>
            </a:bodyPr>
            <a:lstStyle/>
            <a:p>
              <a:pPr algn="ctr" defTabSz="533400">
                <a:lnSpc>
                  <a:spcPct val="90000"/>
                </a:lnSpc>
                <a:spcAft>
                  <a:spcPct val="35000"/>
                </a:spcAft>
              </a:pPr>
              <a:r>
                <a:rPr lang="en-GB" b="1" i="1" dirty="0">
                  <a:solidFill>
                    <a:schemeClr val="bg1"/>
                  </a:solidFill>
                </a:rPr>
                <a:t>Waste Management </a:t>
              </a:r>
            </a:p>
          </p:txBody>
        </p:sp>
        <p:sp>
          <p:nvSpPr>
            <p:cNvPr id="8" name="Rectangle 7">
              <a:extLst>
                <a:ext uri="{FF2B5EF4-FFF2-40B4-BE49-F238E27FC236}">
                  <a16:creationId xmlns:a16="http://schemas.microsoft.com/office/drawing/2014/main" id="{AE431269-D93F-D1EB-856D-1939CA009CCE}"/>
                </a:ext>
              </a:extLst>
            </p:cNvPr>
            <p:cNvSpPr/>
            <p:nvPr/>
          </p:nvSpPr>
          <p:spPr>
            <a:xfrm rot="16200000">
              <a:off x="2696085" y="3335926"/>
              <a:ext cx="1596412" cy="369332"/>
            </a:xfrm>
            <a:prstGeom prst="rect">
              <a:avLst/>
            </a:prstGeom>
          </p:spPr>
          <p:txBody>
            <a:bodyPr wrap="square">
              <a:spAutoFit/>
            </a:bodyPr>
            <a:lstStyle/>
            <a:p>
              <a:pPr algn="ctr" defTabSz="533400">
                <a:lnSpc>
                  <a:spcPct val="90000"/>
                </a:lnSpc>
                <a:spcAft>
                  <a:spcPct val="35000"/>
                </a:spcAft>
              </a:pPr>
              <a:r>
                <a:rPr lang="en-GB" sz="2000" b="1" i="1" dirty="0">
                  <a:solidFill>
                    <a:schemeClr val="bg1"/>
                  </a:solidFill>
                </a:rPr>
                <a:t>Consumption </a:t>
              </a:r>
            </a:p>
          </p:txBody>
        </p:sp>
        <p:sp>
          <p:nvSpPr>
            <p:cNvPr id="9" name="Rectangle 8">
              <a:extLst>
                <a:ext uri="{FF2B5EF4-FFF2-40B4-BE49-F238E27FC236}">
                  <a16:creationId xmlns:a16="http://schemas.microsoft.com/office/drawing/2014/main" id="{4D0F2093-4CD5-1FA2-3779-0DF652BD5325}"/>
                </a:ext>
              </a:extLst>
            </p:cNvPr>
            <p:cNvSpPr/>
            <p:nvPr/>
          </p:nvSpPr>
          <p:spPr>
            <a:xfrm rot="16200000">
              <a:off x="-15027" y="4220713"/>
              <a:ext cx="1805658" cy="535531"/>
            </a:xfrm>
            <a:prstGeom prst="rect">
              <a:avLst/>
            </a:prstGeom>
          </p:spPr>
          <p:txBody>
            <a:bodyPr wrap="square">
              <a:spAutoFit/>
            </a:bodyPr>
            <a:lstStyle/>
            <a:p>
              <a:pPr algn="ctr" defTabSz="533400">
                <a:lnSpc>
                  <a:spcPct val="90000"/>
                </a:lnSpc>
                <a:spcAft>
                  <a:spcPct val="35000"/>
                </a:spcAft>
              </a:pPr>
              <a:r>
                <a:rPr lang="en-GB" sz="1600" b="1" i="1" dirty="0">
                  <a:solidFill>
                    <a:schemeClr val="bg1"/>
                  </a:solidFill>
                </a:rPr>
                <a:t>Secondary raw materials</a:t>
              </a:r>
            </a:p>
          </p:txBody>
        </p:sp>
        <p:sp>
          <p:nvSpPr>
            <p:cNvPr id="10" name="Rectangle 9">
              <a:extLst>
                <a:ext uri="{FF2B5EF4-FFF2-40B4-BE49-F238E27FC236}">
                  <a16:creationId xmlns:a16="http://schemas.microsoft.com/office/drawing/2014/main" id="{CBEEC347-A8F7-EEB2-2424-AD22650FFC26}"/>
                </a:ext>
              </a:extLst>
            </p:cNvPr>
            <p:cNvSpPr/>
            <p:nvPr/>
          </p:nvSpPr>
          <p:spPr>
            <a:xfrm>
              <a:off x="1472444" y="3659700"/>
              <a:ext cx="1455372" cy="674031"/>
            </a:xfrm>
            <a:prstGeom prst="rect">
              <a:avLst/>
            </a:prstGeom>
          </p:spPr>
          <p:txBody>
            <a:bodyPr wrap="square">
              <a:spAutoFit/>
            </a:bodyPr>
            <a:lstStyle/>
            <a:p>
              <a:pPr algn="ctr" defTabSz="533400">
                <a:lnSpc>
                  <a:spcPct val="90000"/>
                </a:lnSpc>
                <a:spcAft>
                  <a:spcPct val="35000"/>
                </a:spcAft>
              </a:pPr>
              <a:r>
                <a:rPr lang="en-GB" sz="1400" b="1" i="1" dirty="0"/>
                <a:t>Innovation, Investment &amp; Monitoring</a:t>
              </a:r>
            </a:p>
          </p:txBody>
        </p:sp>
      </p:grpSp>
    </p:spTree>
    <p:extLst>
      <p:ext uri="{BB962C8B-B14F-4D97-AF65-F5344CB8AC3E}">
        <p14:creationId xmlns:p14="http://schemas.microsoft.com/office/powerpoint/2010/main" val="31223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uropean Green Deal">
            <a:extLst>
              <a:ext uri="{FF2B5EF4-FFF2-40B4-BE49-F238E27FC236}">
                <a16:creationId xmlns:a16="http://schemas.microsoft.com/office/drawing/2014/main" id="{4D4664D7-AB3D-B073-14DD-38827B9DA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19" y="-340236"/>
            <a:ext cx="3514817" cy="248801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152992C-1E50-C743-A600-B4A05C536D9F}"/>
              </a:ext>
            </a:extLst>
          </p:cNvPr>
          <p:cNvSpPr/>
          <p:nvPr/>
        </p:nvSpPr>
        <p:spPr>
          <a:xfrm>
            <a:off x="721896" y="1681772"/>
            <a:ext cx="10769365" cy="437708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I"/>
          </a:p>
        </p:txBody>
      </p:sp>
      <p:graphicFrame>
        <p:nvGraphicFramePr>
          <p:cNvPr id="5" name="Object 4" hidden="1">
            <a:extLst>
              <a:ext uri="{FF2B5EF4-FFF2-40B4-BE49-F238E27FC236}">
                <a16:creationId xmlns:a16="http://schemas.microsoft.com/office/drawing/2014/main" id="{4119888E-8C90-448F-9320-CD455A690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a:extLst>
                          <a:ext uri="{FF2B5EF4-FFF2-40B4-BE49-F238E27FC236}">
                            <a16:creationId xmlns:a16="http://schemas.microsoft.com/office/drawing/2014/main" id="{4119888E-8C90-448F-9320-CD455A6900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B599FAF-C5A1-4DDB-8E12-90BD99DFD75E}"/>
              </a:ext>
            </a:extLst>
          </p:cNvPr>
          <p:cNvSpPr txBox="1"/>
          <p:nvPr/>
        </p:nvSpPr>
        <p:spPr>
          <a:xfrm>
            <a:off x="413808" y="721915"/>
            <a:ext cx="11407512" cy="562590"/>
          </a:xfrm>
          <a:prstGeom prst="rect">
            <a:avLst/>
          </a:prstGeom>
          <a:noFill/>
        </p:spPr>
        <p:txBody>
          <a:bodyPr wrap="square" rtlCol="0">
            <a:spAutoFit/>
          </a:bodyPr>
          <a:lstStyle/>
          <a:p>
            <a:pPr algn="ctr">
              <a:lnSpc>
                <a:spcPts val="3200"/>
              </a:lnSpc>
            </a:pPr>
            <a:r>
              <a:rPr lang="en-US" sz="4800" i="1" dirty="0">
                <a:solidFill>
                  <a:srgbClr val="002060"/>
                </a:solidFill>
                <a:latin typeface="Calibri" panose="020F0502020204030204" pitchFamily="34" charset="0"/>
                <a:cs typeface="Calibri" panose="020F0502020204030204" pitchFamily="34" charset="0"/>
              </a:rPr>
              <a:t>European Green Deal</a:t>
            </a:r>
          </a:p>
        </p:txBody>
      </p:sp>
      <p:grpSp>
        <p:nvGrpSpPr>
          <p:cNvPr id="3" name="Group 2">
            <a:extLst>
              <a:ext uri="{FF2B5EF4-FFF2-40B4-BE49-F238E27FC236}">
                <a16:creationId xmlns:a16="http://schemas.microsoft.com/office/drawing/2014/main" id="{1E20B51B-ADE6-0F48-8D32-0ACD5725947A}"/>
              </a:ext>
            </a:extLst>
          </p:cNvPr>
          <p:cNvGrpSpPr/>
          <p:nvPr/>
        </p:nvGrpSpPr>
        <p:grpSpPr>
          <a:xfrm>
            <a:off x="118635" y="4444797"/>
            <a:ext cx="11535849" cy="868125"/>
            <a:chOff x="287076" y="5459625"/>
            <a:chExt cx="11535849" cy="868125"/>
          </a:xfrm>
        </p:grpSpPr>
        <p:sp>
          <p:nvSpPr>
            <p:cNvPr id="16" name="TextBox 15">
              <a:extLst>
                <a:ext uri="{FF2B5EF4-FFF2-40B4-BE49-F238E27FC236}">
                  <a16:creationId xmlns:a16="http://schemas.microsoft.com/office/drawing/2014/main" id="{60214F6F-BCC2-C249-BA71-89BE1EEBBAEE}"/>
                </a:ext>
              </a:extLst>
            </p:cNvPr>
            <p:cNvSpPr txBox="1"/>
            <p:nvPr/>
          </p:nvSpPr>
          <p:spPr>
            <a:xfrm>
              <a:off x="287076" y="5459625"/>
              <a:ext cx="11407512" cy="523220"/>
            </a:xfrm>
            <a:prstGeom prst="rect">
              <a:avLst/>
            </a:prstGeom>
            <a:noFill/>
          </p:spPr>
          <p:txBody>
            <a:bodyPr wrap="square" rtlCol="0">
              <a:spAutoFit/>
            </a:bodyPr>
            <a:lstStyle/>
            <a:p>
              <a:pPr algn="ctr"/>
              <a:r>
                <a:rPr lang="en-US" sz="2800" i="1">
                  <a:solidFill>
                    <a:srgbClr val="C00000"/>
                  </a:solidFill>
                  <a:latin typeface="Calibri" panose="020F0502020204030204" pitchFamily="34" charset="0"/>
                  <a:cs typeface="Calibri" panose="020F0502020204030204" pitchFamily="34" charset="0"/>
                </a:rPr>
                <a:t>Farm to Fork </a:t>
              </a:r>
            </a:p>
          </p:txBody>
        </p:sp>
        <p:sp>
          <p:nvSpPr>
            <p:cNvPr id="17" name="TextBox 16">
              <a:extLst>
                <a:ext uri="{FF2B5EF4-FFF2-40B4-BE49-F238E27FC236}">
                  <a16:creationId xmlns:a16="http://schemas.microsoft.com/office/drawing/2014/main" id="{A520C8CD-D488-A24D-850F-0BDAB67A45E5}"/>
                </a:ext>
              </a:extLst>
            </p:cNvPr>
            <p:cNvSpPr txBox="1"/>
            <p:nvPr/>
          </p:nvSpPr>
          <p:spPr>
            <a:xfrm>
              <a:off x="415413" y="5804530"/>
              <a:ext cx="11407512" cy="523220"/>
            </a:xfrm>
            <a:prstGeom prst="rect">
              <a:avLst/>
            </a:prstGeom>
            <a:noFill/>
          </p:spPr>
          <p:txBody>
            <a:bodyPr wrap="square" rtlCol="0">
              <a:spAutoFit/>
            </a:bodyPr>
            <a:lstStyle/>
            <a:p>
              <a:pPr algn="ctr"/>
              <a:r>
                <a:rPr lang="en-US" sz="2800" i="1">
                  <a:solidFill>
                    <a:srgbClr val="C00000"/>
                  </a:solidFill>
                  <a:latin typeface="Calibri" panose="020F0502020204030204" pitchFamily="34" charset="0"/>
                  <a:cs typeface="Calibri" panose="020F0502020204030204" pitchFamily="34" charset="0"/>
                </a:rPr>
                <a:t>Biodiversity Strategy</a:t>
              </a:r>
            </a:p>
          </p:txBody>
        </p:sp>
      </p:grpSp>
      <p:sp>
        <p:nvSpPr>
          <p:cNvPr id="18" name="TextBox 17">
            <a:extLst>
              <a:ext uri="{FF2B5EF4-FFF2-40B4-BE49-F238E27FC236}">
                <a16:creationId xmlns:a16="http://schemas.microsoft.com/office/drawing/2014/main" id="{9A391435-7792-DF46-A107-88A213A79E68}"/>
              </a:ext>
            </a:extLst>
          </p:cNvPr>
          <p:cNvSpPr txBox="1"/>
          <p:nvPr/>
        </p:nvSpPr>
        <p:spPr>
          <a:xfrm>
            <a:off x="413811" y="5433790"/>
            <a:ext cx="11407512" cy="584775"/>
          </a:xfrm>
          <a:prstGeom prst="rect">
            <a:avLst/>
          </a:prstGeom>
          <a:noFill/>
        </p:spPr>
        <p:txBody>
          <a:bodyPr wrap="square" rtlCol="0">
            <a:spAutoFit/>
          </a:bodyPr>
          <a:lstStyle/>
          <a:p>
            <a:pPr algn="ctr"/>
            <a:r>
              <a:rPr lang="en-US" sz="3200" i="1" dirty="0">
                <a:solidFill>
                  <a:srgbClr val="002060"/>
                </a:solidFill>
              </a:rPr>
              <a:t>And … more documents existing and still coming</a:t>
            </a:r>
          </a:p>
        </p:txBody>
      </p:sp>
      <p:sp>
        <p:nvSpPr>
          <p:cNvPr id="8" name="Rectangle 7">
            <a:extLst>
              <a:ext uri="{FF2B5EF4-FFF2-40B4-BE49-F238E27FC236}">
                <a16:creationId xmlns:a16="http://schemas.microsoft.com/office/drawing/2014/main" id="{74057E0A-B041-8E41-81B0-6627A6697B3E}"/>
              </a:ext>
            </a:extLst>
          </p:cNvPr>
          <p:cNvSpPr/>
          <p:nvPr/>
        </p:nvSpPr>
        <p:spPr>
          <a:xfrm>
            <a:off x="433137" y="1750334"/>
            <a:ext cx="11082187" cy="523220"/>
          </a:xfrm>
          <a:prstGeom prst="rect">
            <a:avLst/>
          </a:prstGeom>
        </p:spPr>
        <p:txBody>
          <a:bodyPr wrap="square">
            <a:spAutoFit/>
          </a:bodyPr>
          <a:lstStyle/>
          <a:p>
            <a:pPr algn="ctr"/>
            <a:r>
              <a:rPr lang="en-US" sz="2800" i="1">
                <a:latin typeface="Calibri" panose="020F0502020204030204" pitchFamily="34" charset="0"/>
                <a:ea typeface="Calibri" panose="020F0502020204030204" pitchFamily="34" charset="0"/>
                <a:cs typeface="Arial" panose="020B0604020202020204" pitchFamily="34" charset="0"/>
              </a:rPr>
              <a:t>Annual Sustainable Growth Strategy 2020</a:t>
            </a:r>
            <a:endParaRPr lang="en-US" sz="2800"/>
          </a:p>
        </p:txBody>
      </p:sp>
      <p:sp>
        <p:nvSpPr>
          <p:cNvPr id="9" name="TextBox 8">
            <a:extLst>
              <a:ext uri="{FF2B5EF4-FFF2-40B4-BE49-F238E27FC236}">
                <a16:creationId xmlns:a16="http://schemas.microsoft.com/office/drawing/2014/main" id="{0940E971-F840-0D43-A2DE-701258880E22}"/>
              </a:ext>
            </a:extLst>
          </p:cNvPr>
          <p:cNvSpPr txBox="1"/>
          <p:nvPr/>
        </p:nvSpPr>
        <p:spPr>
          <a:xfrm>
            <a:off x="149114" y="2102644"/>
            <a:ext cx="11407512" cy="523220"/>
          </a:xfrm>
          <a:prstGeom prst="rect">
            <a:avLst/>
          </a:prstGeom>
          <a:noFill/>
        </p:spPr>
        <p:txBody>
          <a:bodyPr wrap="square" rtlCol="0">
            <a:spAutoFit/>
          </a:bodyPr>
          <a:lstStyle/>
          <a:p>
            <a:pPr algn="ctr"/>
            <a:r>
              <a:rPr lang="en-US" sz="2800" i="1">
                <a:latin typeface="Calibri" panose="020F0502020204030204" pitchFamily="34" charset="0"/>
                <a:cs typeface="Calibri" panose="020F0502020204030204" pitchFamily="34" charset="0"/>
              </a:rPr>
              <a:t>Climate Pact</a:t>
            </a:r>
            <a:endParaRPr lang="en-GB" sz="2800" i="1">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FED404-E941-AE4A-B8DA-31BACEAC2991}"/>
              </a:ext>
            </a:extLst>
          </p:cNvPr>
          <p:cNvSpPr txBox="1"/>
          <p:nvPr/>
        </p:nvSpPr>
        <p:spPr>
          <a:xfrm>
            <a:off x="220497" y="2518138"/>
            <a:ext cx="11407512" cy="523220"/>
          </a:xfrm>
          <a:prstGeom prst="rect">
            <a:avLst/>
          </a:prstGeom>
          <a:noFill/>
        </p:spPr>
        <p:txBody>
          <a:bodyPr wrap="square" rtlCol="0">
            <a:spAutoFit/>
          </a:bodyPr>
          <a:lstStyle/>
          <a:p>
            <a:pPr algn="ctr"/>
            <a:r>
              <a:rPr lang="en-US" sz="2800" i="1" dirty="0">
                <a:latin typeface="Calibri" panose="020F0502020204030204" pitchFamily="34" charset="0"/>
                <a:cs typeface="Calibri" panose="020F0502020204030204" pitchFamily="34" charset="0"/>
              </a:rPr>
              <a:t>A New Industrial Strategy for Europe</a:t>
            </a:r>
            <a:endParaRPr lang="en-SI" sz="28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AEC1798-CF40-BB4E-9D86-F23580AD53E8}"/>
              </a:ext>
            </a:extLst>
          </p:cNvPr>
          <p:cNvSpPr txBox="1"/>
          <p:nvPr/>
        </p:nvSpPr>
        <p:spPr>
          <a:xfrm>
            <a:off x="254991" y="2920797"/>
            <a:ext cx="11407512" cy="523220"/>
          </a:xfrm>
          <a:prstGeom prst="rect">
            <a:avLst/>
          </a:prstGeom>
          <a:noFill/>
        </p:spPr>
        <p:txBody>
          <a:bodyPr wrap="square" rtlCol="0">
            <a:spAutoFit/>
          </a:bodyPr>
          <a:lstStyle/>
          <a:p>
            <a:pPr algn="ctr"/>
            <a:r>
              <a:rPr lang="en-US" sz="2800" i="1" dirty="0">
                <a:latin typeface="Calibri" panose="020F0502020204030204" pitchFamily="34" charset="0"/>
                <a:cs typeface="Calibri" panose="020F0502020204030204" pitchFamily="34" charset="0"/>
              </a:rPr>
              <a:t>Circular Economy Action Plan 2020</a:t>
            </a:r>
          </a:p>
        </p:txBody>
      </p:sp>
      <p:pic>
        <p:nvPicPr>
          <p:cNvPr id="20" name="Picture 19">
            <a:extLst>
              <a:ext uri="{FF2B5EF4-FFF2-40B4-BE49-F238E27FC236}">
                <a16:creationId xmlns:a16="http://schemas.microsoft.com/office/drawing/2014/main" id="{9AAB8766-5833-7D48-B954-573DF3321657}"/>
              </a:ext>
            </a:extLst>
          </p:cNvPr>
          <p:cNvPicPr>
            <a:picLocks noChangeAspect="1"/>
          </p:cNvPicPr>
          <p:nvPr/>
        </p:nvPicPr>
        <p:blipFill>
          <a:blip r:embed="rId6"/>
          <a:stretch>
            <a:fillRect/>
          </a:stretch>
        </p:blipFill>
        <p:spPr>
          <a:xfrm>
            <a:off x="9384635" y="2010952"/>
            <a:ext cx="1673491" cy="1040047"/>
          </a:xfrm>
          <a:prstGeom prst="rect">
            <a:avLst/>
          </a:prstGeom>
        </p:spPr>
      </p:pic>
      <p:pic>
        <p:nvPicPr>
          <p:cNvPr id="21" name="Picture 20">
            <a:extLst>
              <a:ext uri="{FF2B5EF4-FFF2-40B4-BE49-F238E27FC236}">
                <a16:creationId xmlns:a16="http://schemas.microsoft.com/office/drawing/2014/main" id="{786A9CFA-6405-FB48-85C6-6CEC3D06D54E}"/>
              </a:ext>
            </a:extLst>
          </p:cNvPr>
          <p:cNvPicPr>
            <a:picLocks noChangeAspect="1"/>
          </p:cNvPicPr>
          <p:nvPr/>
        </p:nvPicPr>
        <p:blipFill>
          <a:blip r:embed="rId7"/>
          <a:stretch>
            <a:fillRect/>
          </a:stretch>
        </p:blipFill>
        <p:spPr>
          <a:xfrm>
            <a:off x="938538" y="2599954"/>
            <a:ext cx="1770455" cy="602511"/>
          </a:xfrm>
          <a:prstGeom prst="rect">
            <a:avLst/>
          </a:prstGeom>
        </p:spPr>
      </p:pic>
      <p:grpSp>
        <p:nvGrpSpPr>
          <p:cNvPr id="26" name="Group 25">
            <a:extLst>
              <a:ext uri="{FF2B5EF4-FFF2-40B4-BE49-F238E27FC236}">
                <a16:creationId xmlns:a16="http://schemas.microsoft.com/office/drawing/2014/main" id="{DBDE3EF7-61C3-BD4F-8038-6BC780556FCE}"/>
              </a:ext>
            </a:extLst>
          </p:cNvPr>
          <p:cNvGrpSpPr/>
          <p:nvPr/>
        </p:nvGrpSpPr>
        <p:grpSpPr>
          <a:xfrm>
            <a:off x="186810" y="3305807"/>
            <a:ext cx="11479704" cy="1221052"/>
            <a:chOff x="355251" y="3815312"/>
            <a:chExt cx="11479704" cy="1221052"/>
          </a:xfrm>
        </p:grpSpPr>
        <p:grpSp>
          <p:nvGrpSpPr>
            <p:cNvPr id="2" name="Group 1">
              <a:extLst>
                <a:ext uri="{FF2B5EF4-FFF2-40B4-BE49-F238E27FC236}">
                  <a16:creationId xmlns:a16="http://schemas.microsoft.com/office/drawing/2014/main" id="{B18E9F89-908C-9545-AD32-DA3FECC94D2E}"/>
                </a:ext>
              </a:extLst>
            </p:cNvPr>
            <p:cNvGrpSpPr/>
            <p:nvPr/>
          </p:nvGrpSpPr>
          <p:grpSpPr>
            <a:xfrm>
              <a:off x="355251" y="3815312"/>
              <a:ext cx="11479704" cy="1221052"/>
              <a:chOff x="355251" y="4296572"/>
              <a:chExt cx="11479704" cy="1221052"/>
            </a:xfrm>
          </p:grpSpPr>
          <p:sp>
            <p:nvSpPr>
              <p:cNvPr id="12" name="TextBox 11">
                <a:extLst>
                  <a:ext uri="{FF2B5EF4-FFF2-40B4-BE49-F238E27FC236}">
                    <a16:creationId xmlns:a16="http://schemas.microsoft.com/office/drawing/2014/main" id="{BFF989E0-846A-4B4D-B535-598AB6E0477A}"/>
                  </a:ext>
                </a:extLst>
              </p:cNvPr>
              <p:cNvSpPr txBox="1"/>
              <p:nvPr/>
            </p:nvSpPr>
            <p:spPr>
              <a:xfrm>
                <a:off x="355251" y="4296572"/>
                <a:ext cx="11407512" cy="523220"/>
              </a:xfrm>
              <a:prstGeom prst="rect">
                <a:avLst/>
              </a:prstGeom>
              <a:noFill/>
            </p:spPr>
            <p:txBody>
              <a:bodyPr wrap="square" rtlCol="0">
                <a:spAutoFit/>
              </a:bodyPr>
              <a:lstStyle/>
              <a:p>
                <a:pPr algn="ctr"/>
                <a:r>
                  <a:rPr lang="en-US" sz="2800" i="1">
                    <a:solidFill>
                      <a:srgbClr val="0070C0"/>
                    </a:solidFill>
                    <a:latin typeface="Calibri" panose="020F0502020204030204" pitchFamily="34" charset="0"/>
                    <a:cs typeface="Calibri" panose="020F0502020204030204" pitchFamily="34" charset="0"/>
                  </a:rPr>
                  <a:t>Shaping Europe’s Digital Future</a:t>
                </a:r>
              </a:p>
            </p:txBody>
          </p:sp>
          <p:sp>
            <p:nvSpPr>
              <p:cNvPr id="13" name="TextBox 12">
                <a:extLst>
                  <a:ext uri="{FF2B5EF4-FFF2-40B4-BE49-F238E27FC236}">
                    <a16:creationId xmlns:a16="http://schemas.microsoft.com/office/drawing/2014/main" id="{0A6C307C-6669-D44C-BC84-8B158D6F188F}"/>
                  </a:ext>
                </a:extLst>
              </p:cNvPr>
              <p:cNvSpPr txBox="1"/>
              <p:nvPr/>
            </p:nvSpPr>
            <p:spPr>
              <a:xfrm>
                <a:off x="379314" y="4657516"/>
                <a:ext cx="11407512" cy="523220"/>
              </a:xfrm>
              <a:prstGeom prst="rect">
                <a:avLst/>
              </a:prstGeom>
              <a:noFill/>
            </p:spPr>
            <p:txBody>
              <a:bodyPr wrap="square" rtlCol="0">
                <a:spAutoFit/>
              </a:bodyPr>
              <a:lstStyle/>
              <a:p>
                <a:pPr algn="ctr"/>
                <a:r>
                  <a:rPr lang="en-US" sz="2800" i="1">
                    <a:solidFill>
                      <a:srgbClr val="0070C0"/>
                    </a:solidFill>
                    <a:latin typeface="Calibri" panose="020F0502020204030204" pitchFamily="34" charset="0"/>
                    <a:cs typeface="Calibri" panose="020F0502020204030204" pitchFamily="34" charset="0"/>
                  </a:rPr>
                  <a:t>White Paper on Artificial Intelligence </a:t>
                </a:r>
              </a:p>
            </p:txBody>
          </p:sp>
          <p:sp>
            <p:nvSpPr>
              <p:cNvPr id="14" name="TextBox 13">
                <a:extLst>
                  <a:ext uri="{FF2B5EF4-FFF2-40B4-BE49-F238E27FC236}">
                    <a16:creationId xmlns:a16="http://schemas.microsoft.com/office/drawing/2014/main" id="{D3CA0039-6598-9946-8945-7983EA597B10}"/>
                  </a:ext>
                </a:extLst>
              </p:cNvPr>
              <p:cNvSpPr txBox="1"/>
              <p:nvPr/>
            </p:nvSpPr>
            <p:spPr>
              <a:xfrm>
                <a:off x="427443" y="4994404"/>
                <a:ext cx="11407512" cy="523220"/>
              </a:xfrm>
              <a:prstGeom prst="rect">
                <a:avLst/>
              </a:prstGeom>
              <a:noFill/>
            </p:spPr>
            <p:txBody>
              <a:bodyPr wrap="square" rtlCol="0">
                <a:spAutoFit/>
              </a:bodyPr>
              <a:lstStyle/>
              <a:p>
                <a:pPr algn="ctr"/>
                <a:r>
                  <a:rPr lang="en-US" sz="2800" i="1">
                    <a:solidFill>
                      <a:srgbClr val="0070C0"/>
                    </a:solidFill>
                    <a:latin typeface="Calibri" panose="020F0502020204030204" pitchFamily="34" charset="0"/>
                    <a:cs typeface="Calibri" panose="020F0502020204030204" pitchFamily="34" charset="0"/>
                  </a:rPr>
                  <a:t>A European Strategy for Data</a:t>
                </a:r>
              </a:p>
            </p:txBody>
          </p:sp>
        </p:grpSp>
        <p:pic>
          <p:nvPicPr>
            <p:cNvPr id="22" name="Picture 21">
              <a:extLst>
                <a:ext uri="{FF2B5EF4-FFF2-40B4-BE49-F238E27FC236}">
                  <a16:creationId xmlns:a16="http://schemas.microsoft.com/office/drawing/2014/main" id="{09536C31-EA97-2749-B9B7-1CB2F8525692}"/>
                </a:ext>
              </a:extLst>
            </p:cNvPr>
            <p:cNvPicPr>
              <a:picLocks noChangeAspect="1"/>
            </p:cNvPicPr>
            <p:nvPr/>
          </p:nvPicPr>
          <p:blipFill>
            <a:blip r:embed="rId8"/>
            <a:stretch>
              <a:fillRect/>
            </a:stretch>
          </p:blipFill>
          <p:spPr>
            <a:xfrm flipV="1">
              <a:off x="8903371" y="3831188"/>
              <a:ext cx="1263209" cy="660129"/>
            </a:xfrm>
            <a:prstGeom prst="rect">
              <a:avLst/>
            </a:prstGeom>
          </p:spPr>
        </p:pic>
        <p:pic>
          <p:nvPicPr>
            <p:cNvPr id="23" name="Picture 22">
              <a:extLst>
                <a:ext uri="{FF2B5EF4-FFF2-40B4-BE49-F238E27FC236}">
                  <a16:creationId xmlns:a16="http://schemas.microsoft.com/office/drawing/2014/main" id="{B31BCAD7-594B-A245-A0CB-06783775D717}"/>
                </a:ext>
              </a:extLst>
            </p:cNvPr>
            <p:cNvPicPr>
              <a:picLocks noChangeAspect="1"/>
            </p:cNvPicPr>
            <p:nvPr/>
          </p:nvPicPr>
          <p:blipFill>
            <a:blip r:embed="rId9"/>
            <a:stretch>
              <a:fillRect/>
            </a:stretch>
          </p:blipFill>
          <p:spPr>
            <a:xfrm>
              <a:off x="9938087" y="4214963"/>
              <a:ext cx="1462064" cy="640194"/>
            </a:xfrm>
            <a:prstGeom prst="rect">
              <a:avLst/>
            </a:prstGeom>
          </p:spPr>
        </p:pic>
        <p:pic>
          <p:nvPicPr>
            <p:cNvPr id="24" name="Picture 23">
              <a:extLst>
                <a:ext uri="{FF2B5EF4-FFF2-40B4-BE49-F238E27FC236}">
                  <a16:creationId xmlns:a16="http://schemas.microsoft.com/office/drawing/2014/main" id="{45BF2277-1078-5749-A509-1F889EF5FF32}"/>
                </a:ext>
              </a:extLst>
            </p:cNvPr>
            <p:cNvPicPr>
              <a:picLocks noChangeAspect="1"/>
            </p:cNvPicPr>
            <p:nvPr/>
          </p:nvPicPr>
          <p:blipFill>
            <a:blip r:embed="rId10"/>
            <a:stretch>
              <a:fillRect/>
            </a:stretch>
          </p:blipFill>
          <p:spPr>
            <a:xfrm>
              <a:off x="1465891" y="4012180"/>
              <a:ext cx="1263209" cy="725492"/>
            </a:xfrm>
            <a:prstGeom prst="rect">
              <a:avLst/>
            </a:prstGeom>
          </p:spPr>
        </p:pic>
      </p:grpSp>
      <p:pic>
        <p:nvPicPr>
          <p:cNvPr id="7" name="Picture 6">
            <a:extLst>
              <a:ext uri="{FF2B5EF4-FFF2-40B4-BE49-F238E27FC236}">
                <a16:creationId xmlns:a16="http://schemas.microsoft.com/office/drawing/2014/main" id="{6DF63BD7-3AAF-D646-9366-5E0E7CD691A5}"/>
              </a:ext>
            </a:extLst>
          </p:cNvPr>
          <p:cNvPicPr>
            <a:picLocks noChangeAspect="1"/>
          </p:cNvPicPr>
          <p:nvPr/>
        </p:nvPicPr>
        <p:blipFill>
          <a:blip r:embed="rId11"/>
          <a:stretch>
            <a:fillRect/>
          </a:stretch>
        </p:blipFill>
        <p:spPr>
          <a:xfrm>
            <a:off x="2895600" y="4435783"/>
            <a:ext cx="1003299" cy="847048"/>
          </a:xfrm>
          <a:prstGeom prst="rect">
            <a:avLst/>
          </a:prstGeom>
        </p:spPr>
      </p:pic>
      <p:pic>
        <p:nvPicPr>
          <p:cNvPr id="25" name="Picture 24">
            <a:extLst>
              <a:ext uri="{FF2B5EF4-FFF2-40B4-BE49-F238E27FC236}">
                <a16:creationId xmlns:a16="http://schemas.microsoft.com/office/drawing/2014/main" id="{164CB1B3-650C-A94E-8DD3-CC065B18A08D}"/>
              </a:ext>
            </a:extLst>
          </p:cNvPr>
          <p:cNvPicPr>
            <a:picLocks noChangeAspect="1"/>
          </p:cNvPicPr>
          <p:nvPr/>
        </p:nvPicPr>
        <p:blipFill>
          <a:blip r:embed="rId12"/>
          <a:stretch>
            <a:fillRect/>
          </a:stretch>
        </p:blipFill>
        <p:spPr>
          <a:xfrm>
            <a:off x="7802880" y="4445901"/>
            <a:ext cx="1623060" cy="811530"/>
          </a:xfrm>
          <a:prstGeom prst="rect">
            <a:avLst/>
          </a:prstGeom>
        </p:spPr>
      </p:pic>
    </p:spTree>
    <p:extLst>
      <p:ext uri="{BB962C8B-B14F-4D97-AF65-F5344CB8AC3E}">
        <p14:creationId xmlns:p14="http://schemas.microsoft.com/office/powerpoint/2010/main" val="410339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11"/>
                                        </p:tgtEl>
                                      </p:cBhvr>
                                    </p:animEffect>
                                    <p:animScale>
                                      <p:cBhvr>
                                        <p:cTn id="10"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884502" y="2705871"/>
            <a:ext cx="3861348" cy="21551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Electronics and ICT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Batteries and vehicles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Packaging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Plastics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Textiles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Construction and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ea typeface="+mn-ea"/>
                <a:cs typeface="+mn-cs"/>
              </a:rPr>
              <a:t>Food, water and nutrients</a:t>
            </a:r>
          </a:p>
        </p:txBody>
      </p:sp>
      <p:sp>
        <p:nvSpPr>
          <p:cNvPr id="26" name="Rounded Rectangle 25"/>
          <p:cNvSpPr/>
          <p:nvPr/>
        </p:nvSpPr>
        <p:spPr>
          <a:xfrm>
            <a:off x="3897681" y="4948739"/>
            <a:ext cx="3801557" cy="166284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a:ln>
                  <a:noFill/>
                </a:ln>
                <a:solidFill>
                  <a:srgbClr val="FFFFFF"/>
                </a:solidFill>
                <a:effectLst/>
                <a:uLnTx/>
                <a:uFillTx/>
                <a:ea typeface="+mn-ea"/>
                <a:cs typeface="+mn-cs"/>
              </a:rPr>
              <a:t>Reduce Waste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a:ln>
                  <a:noFill/>
                </a:ln>
                <a:solidFill>
                  <a:srgbClr val="FFFFFF"/>
                </a:solidFill>
                <a:effectLst/>
                <a:uLnTx/>
                <a:uFillTx/>
                <a:ea typeface="+mn-ea"/>
                <a:cs typeface="+mn-cs"/>
              </a:rPr>
              <a:t>Reduce Waste Exports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a:ln>
                  <a:noFill/>
                </a:ln>
                <a:solidFill>
                  <a:srgbClr val="FFFFFF"/>
                </a:solidFill>
                <a:effectLst/>
                <a:uLnTx/>
                <a:uFillTx/>
                <a:ea typeface="+mn-ea"/>
                <a:cs typeface="+mn-cs"/>
              </a:rPr>
              <a:t>Boost market for high quality and safe secondary raw materials </a:t>
            </a:r>
          </a:p>
        </p:txBody>
      </p:sp>
      <p:grpSp>
        <p:nvGrpSpPr>
          <p:cNvPr id="6" name="Group 5">
            <a:extLst>
              <a:ext uri="{FF2B5EF4-FFF2-40B4-BE49-F238E27FC236}">
                <a16:creationId xmlns:a16="http://schemas.microsoft.com/office/drawing/2014/main" id="{4597FEB3-A06E-652A-8BC9-A250DB7B5C1A}"/>
              </a:ext>
            </a:extLst>
          </p:cNvPr>
          <p:cNvGrpSpPr/>
          <p:nvPr/>
        </p:nvGrpSpPr>
        <p:grpSpPr>
          <a:xfrm>
            <a:off x="7964304" y="1037638"/>
            <a:ext cx="3828217" cy="5480106"/>
            <a:chOff x="7964304" y="1037638"/>
            <a:chExt cx="3828217" cy="5480106"/>
          </a:xfrm>
        </p:grpSpPr>
        <p:sp>
          <p:nvSpPr>
            <p:cNvPr id="29" name="Freeform 28"/>
            <p:cNvSpPr/>
            <p:nvPr/>
          </p:nvSpPr>
          <p:spPr>
            <a:xfrm>
              <a:off x="7964304" y="2858275"/>
              <a:ext cx="3828215" cy="604244"/>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E" sz="2000" b="1" i="1" u="none" strike="noStrike" kern="1200" cap="none" spc="0" normalizeH="0" baseline="0" noProof="0" dirty="0">
                  <a:ln>
                    <a:noFill/>
                  </a:ln>
                  <a:solidFill>
                    <a:srgbClr val="1D407B"/>
                  </a:solidFill>
                  <a:effectLst/>
                  <a:uLnTx/>
                  <a:uFillTx/>
                  <a:ea typeface="+mn-ea"/>
                  <a:cs typeface="+mn-cs"/>
                </a:rPr>
                <a:t>Getting the Economics Right</a:t>
              </a:r>
            </a:p>
          </p:txBody>
        </p:sp>
        <p:sp>
          <p:nvSpPr>
            <p:cNvPr id="32" name="Freeform 31"/>
            <p:cNvSpPr/>
            <p:nvPr/>
          </p:nvSpPr>
          <p:spPr>
            <a:xfrm>
              <a:off x="7964304" y="3637313"/>
              <a:ext cx="3828215" cy="646184"/>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1D407B"/>
                  </a:solidFill>
                  <a:effectLst/>
                  <a:uLnTx/>
                  <a:uFillTx/>
                  <a:ea typeface="+mn-ea"/>
                  <a:cs typeface="+mn-cs"/>
                </a:rPr>
                <a:t>Financial Markets</a:t>
              </a:r>
            </a:p>
          </p:txBody>
        </p:sp>
        <p:sp>
          <p:nvSpPr>
            <p:cNvPr id="35" name="Freeform 34"/>
            <p:cNvSpPr/>
            <p:nvPr/>
          </p:nvSpPr>
          <p:spPr>
            <a:xfrm>
              <a:off x="7964304" y="5158362"/>
              <a:ext cx="3828215" cy="626236"/>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1D407B"/>
                  </a:solidFill>
                  <a:effectLst/>
                  <a:uLnTx/>
                  <a:uFillTx/>
                  <a:ea typeface="+mn-ea"/>
                  <a:cs typeface="+mn-cs"/>
                </a:rPr>
                <a:t>Global Level Playing Field</a:t>
              </a:r>
            </a:p>
          </p:txBody>
        </p:sp>
        <p:sp>
          <p:nvSpPr>
            <p:cNvPr id="38" name="Freeform 37"/>
            <p:cNvSpPr/>
            <p:nvPr/>
          </p:nvSpPr>
          <p:spPr>
            <a:xfrm>
              <a:off x="7964304" y="4428621"/>
              <a:ext cx="3828216" cy="528064"/>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1D407B"/>
                  </a:solidFill>
                  <a:effectLst/>
                  <a:uLnTx/>
                  <a:uFillTx/>
                  <a:ea typeface="+mn-ea"/>
                  <a:cs typeface="+mn-cs"/>
                </a:rPr>
                <a:t>Investments and R&amp;I</a:t>
              </a:r>
            </a:p>
          </p:txBody>
        </p:sp>
        <p:sp>
          <p:nvSpPr>
            <p:cNvPr id="41" name="Freeform 40"/>
            <p:cNvSpPr/>
            <p:nvPr/>
          </p:nvSpPr>
          <p:spPr>
            <a:xfrm>
              <a:off x="7964304" y="5965518"/>
              <a:ext cx="3828215" cy="552226"/>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1D407B"/>
                  </a:solidFill>
                  <a:effectLst/>
                  <a:uLnTx/>
                  <a:uFillTx/>
                  <a:ea typeface="+mn-ea"/>
                  <a:cs typeface="+mn-cs"/>
                </a:rPr>
                <a:t>Monitoring</a:t>
              </a:r>
            </a:p>
          </p:txBody>
        </p:sp>
        <p:sp>
          <p:nvSpPr>
            <p:cNvPr id="44" name="Freeform 43"/>
            <p:cNvSpPr/>
            <p:nvPr/>
          </p:nvSpPr>
          <p:spPr>
            <a:xfrm>
              <a:off x="7964306" y="1037638"/>
              <a:ext cx="3828215" cy="763955"/>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1D407B"/>
                  </a:solidFill>
                  <a:effectLst/>
                  <a:uLnTx/>
                  <a:uFillTx/>
                  <a:ea typeface="+mn-ea"/>
                  <a:cs typeface="+mn-cs"/>
                </a:rPr>
                <a:t>Making circular economy work for people, regions and cities </a:t>
              </a:r>
            </a:p>
          </p:txBody>
        </p:sp>
        <p:sp>
          <p:nvSpPr>
            <p:cNvPr id="45" name="Freeform 44"/>
            <p:cNvSpPr/>
            <p:nvPr/>
          </p:nvSpPr>
          <p:spPr>
            <a:xfrm>
              <a:off x="7964306" y="1955172"/>
              <a:ext cx="3828214" cy="742160"/>
            </a:xfrm>
            <a:custGeom>
              <a:avLst/>
              <a:gdLst>
                <a:gd name="connsiteX0" fmla="*/ 0 w 2019125"/>
                <a:gd name="connsiteY0" fmla="*/ 59041 h 354240"/>
                <a:gd name="connsiteX1" fmla="*/ 59041 w 2019125"/>
                <a:gd name="connsiteY1" fmla="*/ 0 h 354240"/>
                <a:gd name="connsiteX2" fmla="*/ 1960084 w 2019125"/>
                <a:gd name="connsiteY2" fmla="*/ 0 h 354240"/>
                <a:gd name="connsiteX3" fmla="*/ 2019125 w 2019125"/>
                <a:gd name="connsiteY3" fmla="*/ 59041 h 354240"/>
                <a:gd name="connsiteX4" fmla="*/ 2019125 w 2019125"/>
                <a:gd name="connsiteY4" fmla="*/ 295199 h 354240"/>
                <a:gd name="connsiteX5" fmla="*/ 1960084 w 2019125"/>
                <a:gd name="connsiteY5" fmla="*/ 354240 h 354240"/>
                <a:gd name="connsiteX6" fmla="*/ 59041 w 2019125"/>
                <a:gd name="connsiteY6" fmla="*/ 354240 h 354240"/>
                <a:gd name="connsiteX7" fmla="*/ 0 w 2019125"/>
                <a:gd name="connsiteY7" fmla="*/ 295199 h 354240"/>
                <a:gd name="connsiteX8" fmla="*/ 0 w 2019125"/>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25" h="354240">
                  <a:moveTo>
                    <a:pt x="0" y="59041"/>
                  </a:moveTo>
                  <a:cubicBezTo>
                    <a:pt x="0" y="26434"/>
                    <a:pt x="26434" y="0"/>
                    <a:pt x="59041" y="0"/>
                  </a:cubicBezTo>
                  <a:lnTo>
                    <a:pt x="1960084" y="0"/>
                  </a:lnTo>
                  <a:cubicBezTo>
                    <a:pt x="1992691" y="0"/>
                    <a:pt x="2019125" y="26434"/>
                    <a:pt x="2019125" y="59041"/>
                  </a:cubicBezTo>
                  <a:lnTo>
                    <a:pt x="2019125" y="295199"/>
                  </a:lnTo>
                  <a:cubicBezTo>
                    <a:pt x="2019125" y="327806"/>
                    <a:pt x="1992691" y="354240"/>
                    <a:pt x="1960084" y="354240"/>
                  </a:cubicBezTo>
                  <a:lnTo>
                    <a:pt x="59041" y="354240"/>
                  </a:lnTo>
                  <a:cubicBezTo>
                    <a:pt x="26434" y="354240"/>
                    <a:pt x="0" y="327806"/>
                    <a:pt x="0" y="295199"/>
                  </a:cubicBezTo>
                  <a:lnTo>
                    <a:pt x="0" y="59041"/>
                  </a:lnTo>
                  <a:close/>
                </a:path>
              </a:pathLst>
            </a:custGeom>
            <a:solidFill>
              <a:srgbClr val="EBF0F3"/>
            </a:solidFill>
            <a:ln>
              <a:solidFill>
                <a:schemeClr val="bg2">
                  <a:lumMod val="50000"/>
                </a:schemeClr>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3611" tIns="17293" rIns="93611"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E" sz="2000" b="1" i="1" u="none" strike="noStrike" kern="1200" cap="none" spc="0" normalizeH="0" baseline="0" noProof="0" dirty="0">
                  <a:ln>
                    <a:noFill/>
                  </a:ln>
                  <a:solidFill>
                    <a:srgbClr val="1D407B"/>
                  </a:solidFill>
                  <a:effectLst/>
                  <a:uLnTx/>
                  <a:uFillTx/>
                  <a:ea typeface="+mn-ea"/>
                  <a:cs typeface="+mn-cs"/>
                </a:rPr>
                <a:t>Circular economy as a requisite for climate neutrality </a:t>
              </a:r>
            </a:p>
          </p:txBody>
        </p:sp>
      </p:grpSp>
      <p:grpSp>
        <p:nvGrpSpPr>
          <p:cNvPr id="7" name="Group 6">
            <a:extLst>
              <a:ext uri="{FF2B5EF4-FFF2-40B4-BE49-F238E27FC236}">
                <a16:creationId xmlns:a16="http://schemas.microsoft.com/office/drawing/2014/main" id="{69F76F40-E36F-8AD8-DC06-4BA706988FAE}"/>
              </a:ext>
            </a:extLst>
          </p:cNvPr>
          <p:cNvGrpSpPr/>
          <p:nvPr/>
        </p:nvGrpSpPr>
        <p:grpSpPr>
          <a:xfrm>
            <a:off x="168484" y="1955172"/>
            <a:ext cx="3660598" cy="4294150"/>
            <a:chOff x="160490" y="1968902"/>
            <a:chExt cx="3660598" cy="4294150"/>
          </a:xfrm>
        </p:grpSpPr>
        <p:grpSp>
          <p:nvGrpSpPr>
            <p:cNvPr id="21" name="Group 20"/>
            <p:cNvGrpSpPr/>
            <p:nvPr/>
          </p:nvGrpSpPr>
          <p:grpSpPr>
            <a:xfrm>
              <a:off x="160490" y="1968902"/>
              <a:ext cx="3660598" cy="3553262"/>
              <a:chOff x="1143000" y="1755612"/>
              <a:chExt cx="4102100" cy="3933988"/>
            </a:xfrm>
          </p:grpSpPr>
          <p:sp>
            <p:nvSpPr>
              <p:cNvPr id="10" name="Freeform 12"/>
              <p:cNvSpPr>
                <a:spLocks/>
              </p:cNvSpPr>
              <p:nvPr/>
            </p:nvSpPr>
            <p:spPr bwMode="blackWhite">
              <a:xfrm>
                <a:off x="1449904" y="1755612"/>
                <a:ext cx="3411566" cy="1667088"/>
              </a:xfrm>
              <a:custGeom>
                <a:avLst/>
                <a:gdLst>
                  <a:gd name="T0" fmla="*/ 2147483647 w 1553"/>
                  <a:gd name="T1" fmla="*/ 2147483647 h 753"/>
                  <a:gd name="T2" fmla="*/ 2147483647 w 1553"/>
                  <a:gd name="T3" fmla="*/ 2147483647 h 753"/>
                  <a:gd name="T4" fmla="*/ 2147483647 w 1553"/>
                  <a:gd name="T5" fmla="*/ 2147483647 h 753"/>
                  <a:gd name="T6" fmla="*/ 2147483647 w 1553"/>
                  <a:gd name="T7" fmla="*/ 2147483647 h 753"/>
                  <a:gd name="T8" fmla="*/ 2147483647 w 1553"/>
                  <a:gd name="T9" fmla="*/ 2147483647 h 753"/>
                  <a:gd name="T10" fmla="*/ 2147483647 w 1553"/>
                  <a:gd name="T11" fmla="*/ 2147483647 h 753"/>
                  <a:gd name="T12" fmla="*/ 2147483647 w 1553"/>
                  <a:gd name="T13" fmla="*/ 2147483647 h 753"/>
                  <a:gd name="T14" fmla="*/ 2147483647 w 1553"/>
                  <a:gd name="T15" fmla="*/ 2147483647 h 753"/>
                  <a:gd name="T16" fmla="*/ 2147483647 w 1553"/>
                  <a:gd name="T17" fmla="*/ 2147483647 h 753"/>
                  <a:gd name="T18" fmla="*/ 2147483647 w 1553"/>
                  <a:gd name="T19" fmla="*/ 2147483647 h 753"/>
                  <a:gd name="T20" fmla="*/ 2147483647 w 1553"/>
                  <a:gd name="T21" fmla="*/ 2147483647 h 753"/>
                  <a:gd name="T22" fmla="*/ 2147483647 w 1553"/>
                  <a:gd name="T23" fmla="*/ 2147483647 h 753"/>
                  <a:gd name="T24" fmla="*/ 2147483647 w 1553"/>
                  <a:gd name="T25" fmla="*/ 2147483647 h 753"/>
                  <a:gd name="T26" fmla="*/ 2147483647 w 1553"/>
                  <a:gd name="T27" fmla="*/ 0 h 753"/>
                  <a:gd name="T28" fmla="*/ 2147483647 w 1553"/>
                  <a:gd name="T29" fmla="*/ 2147483647 h 753"/>
                  <a:gd name="T30" fmla="*/ 2147483647 w 1553"/>
                  <a:gd name="T31" fmla="*/ 2147483647 h 753"/>
                  <a:gd name="T32" fmla="*/ 2147483647 w 1553"/>
                  <a:gd name="T33" fmla="*/ 2147483647 h 753"/>
                  <a:gd name="T34" fmla="*/ 2147483647 w 1553"/>
                  <a:gd name="T35" fmla="*/ 2147483647 h 753"/>
                  <a:gd name="T36" fmla="*/ 2147483647 w 1553"/>
                  <a:gd name="T37" fmla="*/ 2147483647 h 753"/>
                  <a:gd name="T38" fmla="*/ 2147483647 w 1553"/>
                  <a:gd name="T39" fmla="*/ 2147483647 h 753"/>
                  <a:gd name="T40" fmla="*/ 2147483647 w 1553"/>
                  <a:gd name="T41" fmla="*/ 2147483647 h 753"/>
                  <a:gd name="T42" fmla="*/ 2147483647 w 1553"/>
                  <a:gd name="T43" fmla="*/ 2147483647 h 753"/>
                  <a:gd name="T44" fmla="*/ 2147483647 w 1553"/>
                  <a:gd name="T45" fmla="*/ 2147483647 h 753"/>
                  <a:gd name="T46" fmla="*/ 2147483647 w 1553"/>
                  <a:gd name="T47" fmla="*/ 2147483647 h 753"/>
                  <a:gd name="T48" fmla="*/ 2147483647 w 1553"/>
                  <a:gd name="T49" fmla="*/ 2147483647 h 753"/>
                  <a:gd name="T50" fmla="*/ 2147483647 w 1553"/>
                  <a:gd name="T51" fmla="*/ 2147483647 h 753"/>
                  <a:gd name="T52" fmla="*/ 2147483647 w 1553"/>
                  <a:gd name="T53" fmla="*/ 2147483647 h 753"/>
                  <a:gd name="T54" fmla="*/ 2147483647 w 1553"/>
                  <a:gd name="T55" fmla="*/ 2147483647 h 753"/>
                  <a:gd name="T56" fmla="*/ 2147483647 w 1553"/>
                  <a:gd name="T57" fmla="*/ 2147483647 h 753"/>
                  <a:gd name="T58" fmla="*/ 2147483647 w 1553"/>
                  <a:gd name="T59" fmla="*/ 2147483647 h 753"/>
                  <a:gd name="T60" fmla="*/ 2147483647 w 1553"/>
                  <a:gd name="T61" fmla="*/ 2147483647 h 753"/>
                  <a:gd name="T62" fmla="*/ 2147483647 w 1553"/>
                  <a:gd name="T63" fmla="*/ 2147483647 h 753"/>
                  <a:gd name="T64" fmla="*/ 2147483647 w 1553"/>
                  <a:gd name="T65" fmla="*/ 2147483647 h 753"/>
                  <a:gd name="T66" fmla="*/ 0 w 1553"/>
                  <a:gd name="T67" fmla="*/ 2147483647 h 753"/>
                  <a:gd name="T68" fmla="*/ 2147483647 w 1553"/>
                  <a:gd name="T69" fmla="*/ 2147483647 h 753"/>
                  <a:gd name="T70" fmla="*/ 2147483647 w 1553"/>
                  <a:gd name="T71" fmla="*/ 2147483647 h 753"/>
                  <a:gd name="T72" fmla="*/ 2147483647 w 1553"/>
                  <a:gd name="T73" fmla="*/ 2147483647 h 753"/>
                  <a:gd name="T74" fmla="*/ 2147483647 w 1553"/>
                  <a:gd name="T75" fmla="*/ 2147483647 h 753"/>
                  <a:gd name="T76" fmla="*/ 2147483647 w 1553"/>
                  <a:gd name="T77" fmla="*/ 2147483647 h 753"/>
                  <a:gd name="T78" fmla="*/ 2147483647 w 1553"/>
                  <a:gd name="T79" fmla="*/ 2147483647 h 753"/>
                  <a:gd name="T80" fmla="*/ 2147483647 w 1553"/>
                  <a:gd name="T81" fmla="*/ 2147483647 h 753"/>
                  <a:gd name="T82" fmla="*/ 2147483647 w 1553"/>
                  <a:gd name="T83" fmla="*/ 2147483647 h 753"/>
                  <a:gd name="T84" fmla="*/ 2147483647 w 1553"/>
                  <a:gd name="T85" fmla="*/ 2147483647 h 753"/>
                  <a:gd name="T86" fmla="*/ 2147483647 w 1553"/>
                  <a:gd name="T87" fmla="*/ 2147483647 h 753"/>
                  <a:gd name="T88" fmla="*/ 2147483647 w 1553"/>
                  <a:gd name="T89" fmla="*/ 2147483647 h 753"/>
                  <a:gd name="T90" fmla="*/ 2147483647 w 1553"/>
                  <a:gd name="T91" fmla="*/ 2147483647 h 753"/>
                  <a:gd name="T92" fmla="*/ 2147483647 w 1553"/>
                  <a:gd name="T93" fmla="*/ 2147483647 h 753"/>
                  <a:gd name="T94" fmla="*/ 2147483647 w 1553"/>
                  <a:gd name="T95" fmla="*/ 2147483647 h 753"/>
                  <a:gd name="T96" fmla="*/ 2147483647 w 1553"/>
                  <a:gd name="T97" fmla="*/ 2147483647 h 753"/>
                  <a:gd name="T98" fmla="*/ 2147483647 w 1553"/>
                  <a:gd name="T99" fmla="*/ 2147483647 h 753"/>
                  <a:gd name="T100" fmla="*/ 2147483647 w 1553"/>
                  <a:gd name="T101" fmla="*/ 2147483647 h 753"/>
                  <a:gd name="T102" fmla="*/ 2147483647 w 1553"/>
                  <a:gd name="T103" fmla="*/ 2147483647 h 753"/>
                  <a:gd name="T104" fmla="*/ 2147483647 w 1553"/>
                  <a:gd name="T105" fmla="*/ 2147483647 h 753"/>
                  <a:gd name="T106" fmla="*/ 2147483647 w 1553"/>
                  <a:gd name="T107" fmla="*/ 2147483647 h 753"/>
                  <a:gd name="T108" fmla="*/ 2147483647 w 1553"/>
                  <a:gd name="T109" fmla="*/ 2147483647 h 7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53"/>
                  <a:gd name="T166" fmla="*/ 0 h 753"/>
                  <a:gd name="T167" fmla="*/ 1553 w 1553"/>
                  <a:gd name="T168" fmla="*/ 753 h 7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53" h="753">
                    <a:moveTo>
                      <a:pt x="983" y="584"/>
                    </a:moveTo>
                    <a:lnTo>
                      <a:pt x="1417" y="541"/>
                    </a:lnTo>
                    <a:lnTo>
                      <a:pt x="1552" y="150"/>
                    </a:lnTo>
                    <a:lnTo>
                      <a:pt x="1447" y="227"/>
                    </a:lnTo>
                    <a:lnTo>
                      <a:pt x="1398" y="186"/>
                    </a:lnTo>
                    <a:lnTo>
                      <a:pt x="1347" y="149"/>
                    </a:lnTo>
                    <a:lnTo>
                      <a:pt x="1294" y="116"/>
                    </a:lnTo>
                    <a:lnTo>
                      <a:pt x="1238" y="87"/>
                    </a:lnTo>
                    <a:lnTo>
                      <a:pt x="1181" y="61"/>
                    </a:lnTo>
                    <a:lnTo>
                      <a:pt x="1122" y="41"/>
                    </a:lnTo>
                    <a:lnTo>
                      <a:pt x="1060" y="23"/>
                    </a:lnTo>
                    <a:lnTo>
                      <a:pt x="999" y="12"/>
                    </a:lnTo>
                    <a:lnTo>
                      <a:pt x="936" y="4"/>
                    </a:lnTo>
                    <a:lnTo>
                      <a:pt x="873" y="0"/>
                    </a:lnTo>
                    <a:lnTo>
                      <a:pt x="810" y="2"/>
                    </a:lnTo>
                    <a:lnTo>
                      <a:pt x="748" y="8"/>
                    </a:lnTo>
                    <a:lnTo>
                      <a:pt x="685" y="19"/>
                    </a:lnTo>
                    <a:lnTo>
                      <a:pt x="624" y="34"/>
                    </a:lnTo>
                    <a:lnTo>
                      <a:pt x="564" y="53"/>
                    </a:lnTo>
                    <a:lnTo>
                      <a:pt x="506" y="76"/>
                    </a:lnTo>
                    <a:lnTo>
                      <a:pt x="449" y="104"/>
                    </a:lnTo>
                    <a:lnTo>
                      <a:pt x="395" y="137"/>
                    </a:lnTo>
                    <a:lnTo>
                      <a:pt x="342" y="172"/>
                    </a:lnTo>
                    <a:lnTo>
                      <a:pt x="294" y="212"/>
                    </a:lnTo>
                    <a:lnTo>
                      <a:pt x="248" y="254"/>
                    </a:lnTo>
                    <a:lnTo>
                      <a:pt x="205" y="301"/>
                    </a:lnTo>
                    <a:lnTo>
                      <a:pt x="165" y="350"/>
                    </a:lnTo>
                    <a:lnTo>
                      <a:pt x="130" y="401"/>
                    </a:lnTo>
                    <a:lnTo>
                      <a:pt x="98" y="456"/>
                    </a:lnTo>
                    <a:lnTo>
                      <a:pt x="71" y="512"/>
                    </a:lnTo>
                    <a:lnTo>
                      <a:pt x="46" y="570"/>
                    </a:lnTo>
                    <a:lnTo>
                      <a:pt x="27" y="631"/>
                    </a:lnTo>
                    <a:lnTo>
                      <a:pt x="11" y="692"/>
                    </a:lnTo>
                    <a:lnTo>
                      <a:pt x="0" y="752"/>
                    </a:lnTo>
                    <a:lnTo>
                      <a:pt x="222" y="608"/>
                    </a:lnTo>
                    <a:lnTo>
                      <a:pt x="440" y="749"/>
                    </a:lnTo>
                    <a:lnTo>
                      <a:pt x="455" y="710"/>
                    </a:lnTo>
                    <a:lnTo>
                      <a:pt x="474" y="670"/>
                    </a:lnTo>
                    <a:lnTo>
                      <a:pt x="498" y="632"/>
                    </a:lnTo>
                    <a:lnTo>
                      <a:pt x="525" y="596"/>
                    </a:lnTo>
                    <a:lnTo>
                      <a:pt x="556" y="563"/>
                    </a:lnTo>
                    <a:lnTo>
                      <a:pt x="589" y="533"/>
                    </a:lnTo>
                    <a:lnTo>
                      <a:pt x="626" y="507"/>
                    </a:lnTo>
                    <a:lnTo>
                      <a:pt x="665" y="485"/>
                    </a:lnTo>
                    <a:lnTo>
                      <a:pt x="706" y="467"/>
                    </a:lnTo>
                    <a:lnTo>
                      <a:pt x="749" y="453"/>
                    </a:lnTo>
                    <a:lnTo>
                      <a:pt x="793" y="443"/>
                    </a:lnTo>
                    <a:lnTo>
                      <a:pt x="837" y="438"/>
                    </a:lnTo>
                    <a:lnTo>
                      <a:pt x="882" y="438"/>
                    </a:lnTo>
                    <a:lnTo>
                      <a:pt x="927" y="442"/>
                    </a:lnTo>
                    <a:lnTo>
                      <a:pt x="971" y="450"/>
                    </a:lnTo>
                    <a:lnTo>
                      <a:pt x="1014" y="464"/>
                    </a:lnTo>
                    <a:lnTo>
                      <a:pt x="1055" y="480"/>
                    </a:lnTo>
                    <a:lnTo>
                      <a:pt x="1095" y="502"/>
                    </a:lnTo>
                    <a:lnTo>
                      <a:pt x="983" y="584"/>
                    </a:lnTo>
                  </a:path>
                </a:pathLst>
              </a:custGeom>
              <a:solidFill>
                <a:srgbClr val="33CC33"/>
              </a:solidFill>
              <a:ln w="12700" cap="rnd">
                <a:solidFill>
                  <a:srgbClr val="00B4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a:ea typeface="+mn-ea"/>
                  <a:cs typeface="+mn-cs"/>
                </a:endParaRPr>
              </a:p>
            </p:txBody>
          </p:sp>
          <p:sp>
            <p:nvSpPr>
              <p:cNvPr id="11" name="Freeform 13"/>
              <p:cNvSpPr>
                <a:spLocks/>
              </p:cNvSpPr>
              <p:nvPr/>
            </p:nvSpPr>
            <p:spPr bwMode="blackWhite">
              <a:xfrm>
                <a:off x="1143000" y="3225578"/>
                <a:ext cx="2682670" cy="2371094"/>
              </a:xfrm>
              <a:custGeom>
                <a:avLst/>
                <a:gdLst>
                  <a:gd name="T0" fmla="*/ 1552890 w 1221"/>
                  <a:gd name="T1" fmla="*/ 1300481 h 1071"/>
                  <a:gd name="T2" fmla="*/ 1275406 w 1221"/>
                  <a:gd name="T3" fmla="*/ 1057109 h 1071"/>
                  <a:gd name="T4" fmla="*/ 1375963 w 1221"/>
                  <a:gd name="T5" fmla="*/ 786279 h 1071"/>
                  <a:gd name="T6" fmla="*/ 1321230 w 1221"/>
                  <a:gd name="T7" fmla="*/ 792520 h 1071"/>
                  <a:gd name="T8" fmla="*/ 1265223 w 1221"/>
                  <a:gd name="T9" fmla="*/ 793768 h 1071"/>
                  <a:gd name="T10" fmla="*/ 1209218 w 1221"/>
                  <a:gd name="T11" fmla="*/ 791272 h 1071"/>
                  <a:gd name="T12" fmla="*/ 1153212 w 1221"/>
                  <a:gd name="T13" fmla="*/ 781287 h 1071"/>
                  <a:gd name="T14" fmla="*/ 1101024 w 1221"/>
                  <a:gd name="T15" fmla="*/ 766310 h 1071"/>
                  <a:gd name="T16" fmla="*/ 1047564 w 1221"/>
                  <a:gd name="T17" fmla="*/ 747589 h 1071"/>
                  <a:gd name="T18" fmla="*/ 997923 w 1221"/>
                  <a:gd name="T19" fmla="*/ 722628 h 1071"/>
                  <a:gd name="T20" fmla="*/ 950827 w 1221"/>
                  <a:gd name="T21" fmla="*/ 693923 h 1071"/>
                  <a:gd name="T22" fmla="*/ 907550 w 1221"/>
                  <a:gd name="T23" fmla="*/ 658977 h 1071"/>
                  <a:gd name="T24" fmla="*/ 868091 w 1221"/>
                  <a:gd name="T25" fmla="*/ 619039 h 1071"/>
                  <a:gd name="T26" fmla="*/ 831178 w 1221"/>
                  <a:gd name="T27" fmla="*/ 577853 h 1071"/>
                  <a:gd name="T28" fmla="*/ 800629 w 1221"/>
                  <a:gd name="T29" fmla="*/ 532923 h 1071"/>
                  <a:gd name="T30" fmla="*/ 775172 w 1221"/>
                  <a:gd name="T31" fmla="*/ 486744 h 1071"/>
                  <a:gd name="T32" fmla="*/ 756079 w 1221"/>
                  <a:gd name="T33" fmla="*/ 439318 h 1071"/>
                  <a:gd name="T34" fmla="*/ 739532 w 1221"/>
                  <a:gd name="T35" fmla="*/ 391892 h 1071"/>
                  <a:gd name="T36" fmla="*/ 729349 w 1221"/>
                  <a:gd name="T37" fmla="*/ 340721 h 1071"/>
                  <a:gd name="T38" fmla="*/ 722985 w 1221"/>
                  <a:gd name="T39" fmla="*/ 289550 h 1071"/>
                  <a:gd name="T40" fmla="*/ 906277 w 1221"/>
                  <a:gd name="T41" fmla="*/ 289550 h 1071"/>
                  <a:gd name="T42" fmla="*/ 468413 w 1221"/>
                  <a:gd name="T43" fmla="*/ 0 h 1071"/>
                  <a:gd name="T44" fmla="*/ 0 w 1221"/>
                  <a:gd name="T45" fmla="*/ 293295 h 1071"/>
                  <a:gd name="T46" fmla="*/ 170563 w 1221"/>
                  <a:gd name="T47" fmla="*/ 292047 h 1071"/>
                  <a:gd name="T48" fmla="*/ 176928 w 1221"/>
                  <a:gd name="T49" fmla="*/ 369427 h 1071"/>
                  <a:gd name="T50" fmla="*/ 188383 w 1221"/>
                  <a:gd name="T51" fmla="*/ 446806 h 1071"/>
                  <a:gd name="T52" fmla="*/ 204931 w 1221"/>
                  <a:gd name="T53" fmla="*/ 522938 h 1071"/>
                  <a:gd name="T54" fmla="*/ 226569 w 1221"/>
                  <a:gd name="T55" fmla="*/ 597822 h 1071"/>
                  <a:gd name="T56" fmla="*/ 254572 w 1221"/>
                  <a:gd name="T57" fmla="*/ 671458 h 1071"/>
                  <a:gd name="T58" fmla="*/ 288939 w 1221"/>
                  <a:gd name="T59" fmla="*/ 742597 h 1071"/>
                  <a:gd name="T60" fmla="*/ 327125 w 1221"/>
                  <a:gd name="T61" fmla="*/ 811241 h 1071"/>
                  <a:gd name="T62" fmla="*/ 370402 w 1221"/>
                  <a:gd name="T63" fmla="*/ 876140 h 1071"/>
                  <a:gd name="T64" fmla="*/ 417498 w 1221"/>
                  <a:gd name="T65" fmla="*/ 937295 h 1071"/>
                  <a:gd name="T66" fmla="*/ 469686 w 1221"/>
                  <a:gd name="T67" fmla="*/ 994706 h 1071"/>
                  <a:gd name="T68" fmla="*/ 525691 w 1221"/>
                  <a:gd name="T69" fmla="*/ 1049620 h 1071"/>
                  <a:gd name="T70" fmla="*/ 584243 w 1221"/>
                  <a:gd name="T71" fmla="*/ 1100791 h 1071"/>
                  <a:gd name="T72" fmla="*/ 647886 w 1221"/>
                  <a:gd name="T73" fmla="*/ 1146969 h 1071"/>
                  <a:gd name="T74" fmla="*/ 715348 w 1221"/>
                  <a:gd name="T75" fmla="*/ 1186907 h 1071"/>
                  <a:gd name="T76" fmla="*/ 785355 w 1221"/>
                  <a:gd name="T77" fmla="*/ 1224349 h 1071"/>
                  <a:gd name="T78" fmla="*/ 856635 w 1221"/>
                  <a:gd name="T79" fmla="*/ 1256799 h 1071"/>
                  <a:gd name="T80" fmla="*/ 931734 w 1221"/>
                  <a:gd name="T81" fmla="*/ 1281760 h 1071"/>
                  <a:gd name="T82" fmla="*/ 1006833 w 1221"/>
                  <a:gd name="T83" fmla="*/ 1304225 h 1071"/>
                  <a:gd name="T84" fmla="*/ 1084477 w 1221"/>
                  <a:gd name="T85" fmla="*/ 1319202 h 1071"/>
                  <a:gd name="T86" fmla="*/ 1162122 w 1221"/>
                  <a:gd name="T87" fmla="*/ 1331683 h 1071"/>
                  <a:gd name="T88" fmla="*/ 1241039 w 1221"/>
                  <a:gd name="T89" fmla="*/ 1335427 h 1071"/>
                  <a:gd name="T90" fmla="*/ 1319957 w 1221"/>
                  <a:gd name="T91" fmla="*/ 1335427 h 1071"/>
                  <a:gd name="T92" fmla="*/ 1397601 w 1221"/>
                  <a:gd name="T93" fmla="*/ 1330435 h 1071"/>
                  <a:gd name="T94" fmla="*/ 1476519 w 1221"/>
                  <a:gd name="T95" fmla="*/ 1317954 h 1071"/>
                  <a:gd name="T96" fmla="*/ 1552890 w 1221"/>
                  <a:gd name="T97" fmla="*/ 1300481 h 10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21"/>
                  <a:gd name="T148" fmla="*/ 0 h 1071"/>
                  <a:gd name="T149" fmla="*/ 1221 w 1221"/>
                  <a:gd name="T150" fmla="*/ 1071 h 10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21" h="1071">
                    <a:moveTo>
                      <a:pt x="1220" y="1042"/>
                    </a:moveTo>
                    <a:lnTo>
                      <a:pt x="1002" y="847"/>
                    </a:lnTo>
                    <a:lnTo>
                      <a:pt x="1081" y="630"/>
                    </a:lnTo>
                    <a:lnTo>
                      <a:pt x="1038" y="635"/>
                    </a:lnTo>
                    <a:lnTo>
                      <a:pt x="994" y="636"/>
                    </a:lnTo>
                    <a:lnTo>
                      <a:pt x="950" y="634"/>
                    </a:lnTo>
                    <a:lnTo>
                      <a:pt x="906" y="626"/>
                    </a:lnTo>
                    <a:lnTo>
                      <a:pt x="865" y="614"/>
                    </a:lnTo>
                    <a:lnTo>
                      <a:pt x="823" y="599"/>
                    </a:lnTo>
                    <a:lnTo>
                      <a:pt x="784" y="579"/>
                    </a:lnTo>
                    <a:lnTo>
                      <a:pt x="747" y="556"/>
                    </a:lnTo>
                    <a:lnTo>
                      <a:pt x="713" y="528"/>
                    </a:lnTo>
                    <a:lnTo>
                      <a:pt x="682" y="496"/>
                    </a:lnTo>
                    <a:lnTo>
                      <a:pt x="653" y="463"/>
                    </a:lnTo>
                    <a:lnTo>
                      <a:pt x="629" y="427"/>
                    </a:lnTo>
                    <a:lnTo>
                      <a:pt x="609" y="390"/>
                    </a:lnTo>
                    <a:lnTo>
                      <a:pt x="594" y="352"/>
                    </a:lnTo>
                    <a:lnTo>
                      <a:pt x="581" y="314"/>
                    </a:lnTo>
                    <a:lnTo>
                      <a:pt x="573" y="273"/>
                    </a:lnTo>
                    <a:lnTo>
                      <a:pt x="568" y="232"/>
                    </a:lnTo>
                    <a:lnTo>
                      <a:pt x="712" y="232"/>
                    </a:lnTo>
                    <a:lnTo>
                      <a:pt x="368" y="0"/>
                    </a:lnTo>
                    <a:lnTo>
                      <a:pt x="0" y="235"/>
                    </a:lnTo>
                    <a:lnTo>
                      <a:pt x="134" y="234"/>
                    </a:lnTo>
                    <a:lnTo>
                      <a:pt x="139" y="296"/>
                    </a:lnTo>
                    <a:lnTo>
                      <a:pt x="148" y="358"/>
                    </a:lnTo>
                    <a:lnTo>
                      <a:pt x="161" y="419"/>
                    </a:lnTo>
                    <a:lnTo>
                      <a:pt x="178" y="479"/>
                    </a:lnTo>
                    <a:lnTo>
                      <a:pt x="200" y="538"/>
                    </a:lnTo>
                    <a:lnTo>
                      <a:pt x="227" y="595"/>
                    </a:lnTo>
                    <a:lnTo>
                      <a:pt x="257" y="650"/>
                    </a:lnTo>
                    <a:lnTo>
                      <a:pt x="291" y="702"/>
                    </a:lnTo>
                    <a:lnTo>
                      <a:pt x="328" y="751"/>
                    </a:lnTo>
                    <a:lnTo>
                      <a:pt x="369" y="797"/>
                    </a:lnTo>
                    <a:lnTo>
                      <a:pt x="413" y="841"/>
                    </a:lnTo>
                    <a:lnTo>
                      <a:pt x="459" y="882"/>
                    </a:lnTo>
                    <a:lnTo>
                      <a:pt x="509" y="919"/>
                    </a:lnTo>
                    <a:lnTo>
                      <a:pt x="562" y="951"/>
                    </a:lnTo>
                    <a:lnTo>
                      <a:pt x="617" y="981"/>
                    </a:lnTo>
                    <a:lnTo>
                      <a:pt x="673" y="1007"/>
                    </a:lnTo>
                    <a:lnTo>
                      <a:pt x="732" y="1027"/>
                    </a:lnTo>
                    <a:lnTo>
                      <a:pt x="791" y="1045"/>
                    </a:lnTo>
                    <a:lnTo>
                      <a:pt x="852" y="1057"/>
                    </a:lnTo>
                    <a:lnTo>
                      <a:pt x="913" y="1067"/>
                    </a:lnTo>
                    <a:lnTo>
                      <a:pt x="975" y="1070"/>
                    </a:lnTo>
                    <a:lnTo>
                      <a:pt x="1037" y="1070"/>
                    </a:lnTo>
                    <a:lnTo>
                      <a:pt x="1098" y="1066"/>
                    </a:lnTo>
                    <a:lnTo>
                      <a:pt x="1160" y="1056"/>
                    </a:lnTo>
                    <a:lnTo>
                      <a:pt x="1220" y="1042"/>
                    </a:lnTo>
                  </a:path>
                </a:pathLst>
              </a:custGeom>
              <a:solidFill>
                <a:srgbClr val="002060"/>
              </a:solidFill>
              <a:ln w="9525" cap="rnd">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2" name="Freeform 14"/>
              <p:cNvSpPr>
                <a:spLocks/>
              </p:cNvSpPr>
              <p:nvPr/>
            </p:nvSpPr>
            <p:spPr bwMode="blackWhite">
              <a:xfrm>
                <a:off x="3502324" y="2501858"/>
                <a:ext cx="1742776" cy="3187742"/>
              </a:xfrm>
              <a:custGeom>
                <a:avLst/>
                <a:gdLst>
                  <a:gd name="T0" fmla="*/ 2147483647 w 793"/>
                  <a:gd name="T1" fmla="*/ 2147483647 h 1440"/>
                  <a:gd name="T2" fmla="*/ 2147483647 w 793"/>
                  <a:gd name="T3" fmla="*/ 2147483647 h 1440"/>
                  <a:gd name="T4" fmla="*/ 2147483647 w 793"/>
                  <a:gd name="T5" fmla="*/ 2147483647 h 1440"/>
                  <a:gd name="T6" fmla="*/ 2147483647 w 793"/>
                  <a:gd name="T7" fmla="*/ 2147483647 h 1440"/>
                  <a:gd name="T8" fmla="*/ 2147483647 w 793"/>
                  <a:gd name="T9" fmla="*/ 2147483647 h 1440"/>
                  <a:gd name="T10" fmla="*/ 2147483647 w 793"/>
                  <a:gd name="T11" fmla="*/ 2147483647 h 1440"/>
                  <a:gd name="T12" fmla="*/ 2147483647 w 793"/>
                  <a:gd name="T13" fmla="*/ 2147483647 h 1440"/>
                  <a:gd name="T14" fmla="*/ 2147483647 w 793"/>
                  <a:gd name="T15" fmla="*/ 2147483647 h 1440"/>
                  <a:gd name="T16" fmla="*/ 2147483647 w 793"/>
                  <a:gd name="T17" fmla="*/ 2147483647 h 1440"/>
                  <a:gd name="T18" fmla="*/ 2147483647 w 793"/>
                  <a:gd name="T19" fmla="*/ 2147483647 h 1440"/>
                  <a:gd name="T20" fmla="*/ 2147483647 w 793"/>
                  <a:gd name="T21" fmla="*/ 2147483647 h 1440"/>
                  <a:gd name="T22" fmla="*/ 2147483647 w 793"/>
                  <a:gd name="T23" fmla="*/ 2147483647 h 1440"/>
                  <a:gd name="T24" fmla="*/ 2147483647 w 793"/>
                  <a:gd name="T25" fmla="*/ 2147483647 h 1440"/>
                  <a:gd name="T26" fmla="*/ 2147483647 w 793"/>
                  <a:gd name="T27" fmla="*/ 2147483647 h 1440"/>
                  <a:gd name="T28" fmla="*/ 2147483647 w 793"/>
                  <a:gd name="T29" fmla="*/ 2147483647 h 1440"/>
                  <a:gd name="T30" fmla="*/ 2147483647 w 793"/>
                  <a:gd name="T31" fmla="*/ 2147483647 h 1440"/>
                  <a:gd name="T32" fmla="*/ 2147483647 w 793"/>
                  <a:gd name="T33" fmla="*/ 2147483647 h 1440"/>
                  <a:gd name="T34" fmla="*/ 2147483647 w 793"/>
                  <a:gd name="T35" fmla="*/ 2147483647 h 1440"/>
                  <a:gd name="T36" fmla="*/ 2147483647 w 793"/>
                  <a:gd name="T37" fmla="*/ 2147483647 h 1440"/>
                  <a:gd name="T38" fmla="*/ 2147483647 w 793"/>
                  <a:gd name="T39" fmla="*/ 2147483647 h 1440"/>
                  <a:gd name="T40" fmla="*/ 2147483647 w 793"/>
                  <a:gd name="T41" fmla="*/ 2147483647 h 1440"/>
                  <a:gd name="T42" fmla="*/ 2147483647 w 793"/>
                  <a:gd name="T43" fmla="*/ 2147483647 h 1440"/>
                  <a:gd name="T44" fmla="*/ 2147483647 w 793"/>
                  <a:gd name="T45" fmla="*/ 2147483647 h 1440"/>
                  <a:gd name="T46" fmla="*/ 2147483647 w 793"/>
                  <a:gd name="T47" fmla="*/ 2147483647 h 1440"/>
                  <a:gd name="T48" fmla="*/ 2147483647 w 793"/>
                  <a:gd name="T49" fmla="*/ 2147483647 h 1440"/>
                  <a:gd name="T50" fmla="*/ 2147483647 w 793"/>
                  <a:gd name="T51" fmla="*/ 2147483647 h 1440"/>
                  <a:gd name="T52" fmla="*/ 2147483647 w 793"/>
                  <a:gd name="T53" fmla="*/ 0 h 1440"/>
                  <a:gd name="T54" fmla="*/ 2147483647 w 793"/>
                  <a:gd name="T55" fmla="*/ 2147483647 h 1440"/>
                  <a:gd name="T56" fmla="*/ 2147483647 w 793"/>
                  <a:gd name="T57" fmla="*/ 2147483647 h 1440"/>
                  <a:gd name="T58" fmla="*/ 2147483647 w 793"/>
                  <a:gd name="T59" fmla="*/ 2147483647 h 1440"/>
                  <a:gd name="T60" fmla="*/ 2147483647 w 793"/>
                  <a:gd name="T61" fmla="*/ 2147483647 h 1440"/>
                  <a:gd name="T62" fmla="*/ 2147483647 w 793"/>
                  <a:gd name="T63" fmla="*/ 2147483647 h 1440"/>
                  <a:gd name="T64" fmla="*/ 2147483647 w 793"/>
                  <a:gd name="T65" fmla="*/ 2147483647 h 1440"/>
                  <a:gd name="T66" fmla="*/ 2147483647 w 793"/>
                  <a:gd name="T67" fmla="*/ 2147483647 h 1440"/>
                  <a:gd name="T68" fmla="*/ 2147483647 w 793"/>
                  <a:gd name="T69" fmla="*/ 2147483647 h 1440"/>
                  <a:gd name="T70" fmla="*/ 2147483647 w 793"/>
                  <a:gd name="T71" fmla="*/ 2147483647 h 1440"/>
                  <a:gd name="T72" fmla="*/ 2147483647 w 793"/>
                  <a:gd name="T73" fmla="*/ 2147483647 h 1440"/>
                  <a:gd name="T74" fmla="*/ 2147483647 w 793"/>
                  <a:gd name="T75" fmla="*/ 2147483647 h 1440"/>
                  <a:gd name="T76" fmla="*/ 2147483647 w 793"/>
                  <a:gd name="T77" fmla="*/ 2147483647 h 1440"/>
                  <a:gd name="T78" fmla="*/ 2147483647 w 793"/>
                  <a:gd name="T79" fmla="*/ 2147483647 h 1440"/>
                  <a:gd name="T80" fmla="*/ 2147483647 w 793"/>
                  <a:gd name="T81" fmla="*/ 2147483647 h 1440"/>
                  <a:gd name="T82" fmla="*/ 2147483647 w 793"/>
                  <a:gd name="T83" fmla="*/ 2147483647 h 1440"/>
                  <a:gd name="T84" fmla="*/ 2147483647 w 793"/>
                  <a:gd name="T85" fmla="*/ 2147483647 h 1440"/>
                  <a:gd name="T86" fmla="*/ 2147483647 w 793"/>
                  <a:gd name="T87" fmla="*/ 2147483647 h 1440"/>
                  <a:gd name="T88" fmla="*/ 2147483647 w 793"/>
                  <a:gd name="T89" fmla="*/ 2147483647 h 1440"/>
                  <a:gd name="T90" fmla="*/ 2147483647 w 793"/>
                  <a:gd name="T91" fmla="*/ 2147483647 h 1440"/>
                  <a:gd name="T92" fmla="*/ 0 w 793"/>
                  <a:gd name="T93" fmla="*/ 2147483647 h 1440"/>
                  <a:gd name="T94" fmla="*/ 2147483647 w 793"/>
                  <a:gd name="T95" fmla="*/ 2147483647 h 1440"/>
                  <a:gd name="T96" fmla="*/ 2147483647 w 793"/>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3"/>
                  <a:gd name="T148" fmla="*/ 0 h 1440"/>
                  <a:gd name="T149" fmla="*/ 793 w 793"/>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solidFill>
                <a:srgbClr val="C00000"/>
              </a:solidFill>
              <a:ln w="12700" cap="rnd">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a:ea typeface="+mn-ea"/>
                  <a:cs typeface="+mn-cs"/>
                </a:endParaRPr>
              </a:p>
            </p:txBody>
          </p:sp>
          <p:sp>
            <p:nvSpPr>
              <p:cNvPr id="13" name="Rectangle 37"/>
              <p:cNvSpPr>
                <a:spLocks noChangeArrowheads="1"/>
              </p:cNvSpPr>
              <p:nvPr/>
            </p:nvSpPr>
            <p:spPr bwMode="blackWhite">
              <a:xfrm>
                <a:off x="4024484" y="3701671"/>
                <a:ext cx="1081465" cy="874035"/>
              </a:xfrm>
              <a:prstGeom prst="rect">
                <a:avLst/>
              </a:prstGeom>
              <a:noFill/>
              <a:ln w="12700">
                <a:noFill/>
                <a:miter lim="800000"/>
                <a:headEnd/>
                <a:tailEnd/>
              </a:ln>
            </p:spPr>
            <p:txBody>
              <a:bodyPr wrap="square" lIns="0" tIns="0" rIns="0" bIns="0" anchor="ctr" anchorCtr="1">
                <a:spAutoFit/>
              </a:bodyPr>
              <a:lstStyle/>
              <a:p>
                <a:pPr marL="0" marR="0" lvl="0" indent="0" algn="ctr" defTabSz="787400" rtl="0" eaLnBrk="1" fontAlgn="auto" latinLnBrk="0" hangingPunct="1">
                  <a:lnSpc>
                    <a:spcPct val="95000"/>
                  </a:lnSpc>
                  <a:spcBef>
                    <a:spcPct val="80000"/>
                  </a:spcBef>
                  <a:spcAft>
                    <a:spcPts val="0"/>
                  </a:spcAft>
                  <a:buClr>
                    <a:srgbClr val="4D4D4D"/>
                  </a:buClr>
                  <a:buSzTx/>
                  <a:buFont typeface="Wingdings 2" pitchFamily="18" charset="2"/>
                  <a:buNone/>
                  <a:tabLst/>
                  <a:defRPr/>
                </a:pP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a:t>
                </a:r>
                <a:r>
                  <a:rPr kumimoji="0" lang="en-US" sz="1800" b="1" i="1"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Key</a:t>
                </a: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a:t>
                </a:r>
                <a:b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Value</a:t>
                </a:r>
                <a:b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Chains</a:t>
                </a:r>
              </a:p>
            </p:txBody>
          </p:sp>
          <p:sp>
            <p:nvSpPr>
              <p:cNvPr id="14" name="Rectangle 38"/>
              <p:cNvSpPr>
                <a:spLocks noChangeArrowheads="1"/>
              </p:cNvSpPr>
              <p:nvPr/>
            </p:nvSpPr>
            <p:spPr bwMode="blackWhite">
              <a:xfrm>
                <a:off x="1682609" y="3938978"/>
                <a:ext cx="1248528" cy="1165380"/>
              </a:xfrm>
              <a:prstGeom prst="rect">
                <a:avLst/>
              </a:prstGeom>
              <a:noFill/>
              <a:ln w="12700">
                <a:noFill/>
                <a:miter lim="800000"/>
                <a:headEnd/>
                <a:tailEnd/>
              </a:ln>
            </p:spPr>
            <p:txBody>
              <a:bodyPr wrap="none" lIns="0" tIns="0" rIns="0" bIns="0" anchor="ctr" anchorCtr="1">
                <a:spAutoFit/>
              </a:bodyPr>
              <a:lstStyle/>
              <a:p>
                <a:pPr marL="0" marR="0" lvl="0" indent="0" algn="l" defTabSz="787400" rtl="0" eaLnBrk="1" fontAlgn="auto" latinLnBrk="0" hangingPunct="1">
                  <a:lnSpc>
                    <a:spcPct val="95000"/>
                  </a:lnSpc>
                  <a:spcBef>
                    <a:spcPct val="80000"/>
                  </a:spcBef>
                  <a:spcAft>
                    <a:spcPts val="0"/>
                  </a:spcAft>
                  <a:buClr>
                    <a:srgbClr val="4D4D4D"/>
                  </a:buClr>
                  <a:buSzTx/>
                  <a:buFont typeface="Wingdings 2" pitchFamily="18" charset="2"/>
                  <a:buNone/>
                  <a:tabLst/>
                  <a:defRPr/>
                </a:pP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Less </a:t>
                </a:r>
                <a:b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a:t>
                </a:r>
                <a:r>
                  <a:rPr kumimoji="0" lang="en-US" sz="1800" b="1" i="1"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Waste</a:t>
                </a:r>
                <a:b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More </a:t>
                </a:r>
                <a:b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           Value</a:t>
                </a:r>
              </a:p>
            </p:txBody>
          </p:sp>
          <p:sp>
            <p:nvSpPr>
              <p:cNvPr id="15" name="Rectangle 14"/>
              <p:cNvSpPr>
                <a:spLocks noChangeArrowheads="1"/>
              </p:cNvSpPr>
              <p:nvPr/>
            </p:nvSpPr>
            <p:spPr bwMode="blackWhite">
              <a:xfrm>
                <a:off x="2109824" y="1873880"/>
                <a:ext cx="2252177" cy="874035"/>
              </a:xfrm>
              <a:prstGeom prst="rect">
                <a:avLst/>
              </a:prstGeom>
              <a:noFill/>
              <a:ln w="12700">
                <a:noFill/>
                <a:miter lim="800000"/>
                <a:headEnd/>
                <a:tailEnd/>
              </a:ln>
            </p:spPr>
            <p:txBody>
              <a:bodyPr wrap="square" lIns="0" tIns="0" rIns="0" bIns="0" anchor="ctr" anchorCtr="1">
                <a:spAutoFit/>
              </a:bodyPr>
              <a:lstStyle/>
              <a:p>
                <a:pPr marL="0" marR="0" lvl="0" indent="0" algn="ctr" defTabSz="787400" rtl="0" eaLnBrk="1" fontAlgn="auto" latinLnBrk="0" hangingPunct="1">
                  <a:lnSpc>
                    <a:spcPct val="95000"/>
                  </a:lnSpc>
                  <a:spcBef>
                    <a:spcPct val="80000"/>
                  </a:spcBef>
                  <a:spcAft>
                    <a:spcPts val="0"/>
                  </a:spcAft>
                  <a:buClr>
                    <a:srgbClr val="4D4D4D"/>
                  </a:buClr>
                  <a:buSzTx/>
                  <a:buFont typeface="Wingdings 2" pitchFamily="18" charset="2"/>
                  <a:buNone/>
                  <a:tabLst/>
                  <a:defRPr/>
                </a:pPr>
                <a:r>
                  <a:rPr kumimoji="0" lang="en-US" sz="1800" b="1" i="1"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Sustainable </a:t>
                </a:r>
                <a:br>
                  <a:rPr kumimoji="0" lang="en-US" sz="1800" b="1" i="1"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br>
                <a:r>
                  <a:rPr kumimoji="0" lang="en-US" sz="1800" b="1" i="1" u="none" strike="noStrike" kern="1200" cap="none" spc="0" normalizeH="0" baseline="0" noProof="0" dirty="0">
                    <a:ln>
                      <a:noFill/>
                    </a:ln>
                    <a:solidFill>
                      <a:srgbClr val="FFFFFF"/>
                    </a:solidFill>
                    <a:effectLst/>
                    <a:uLnTx/>
                    <a:uFillTx/>
                    <a:latin typeface="EC Square Sans Cond Pro" panose="020B0506040000020004" pitchFamily="34" charset="0"/>
                    <a:ea typeface="+mn-ea"/>
                    <a:cs typeface="+mn-cs"/>
                  </a:rPr>
                  <a:t>Product Policy Framework</a:t>
                </a:r>
              </a:p>
            </p:txBody>
          </p:sp>
        </p:grpSp>
        <p:sp>
          <p:nvSpPr>
            <p:cNvPr id="2" name="TextBox 1"/>
            <p:cNvSpPr txBox="1"/>
            <p:nvPr/>
          </p:nvSpPr>
          <p:spPr>
            <a:xfrm>
              <a:off x="616792" y="5678277"/>
              <a:ext cx="30443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i="1" strike="noStrike" kern="1200" cap="none" spc="0" normalizeH="0" baseline="0" noProof="0" dirty="0">
                  <a:ln>
                    <a:noFill/>
                  </a:ln>
                  <a:solidFill>
                    <a:schemeClr val="tx2"/>
                  </a:solidFill>
                  <a:effectLst/>
                  <a:uLnTx/>
                  <a:uFillTx/>
                  <a:ea typeface="+mn-ea"/>
                  <a:cs typeface="+mn-cs"/>
                </a:rPr>
                <a:t>35 actions</a:t>
              </a:r>
              <a:endParaRPr kumimoji="0" lang="es-ES" sz="3200" i="1" strike="noStrike" kern="1200" cap="none" spc="0" normalizeH="0" baseline="0" noProof="0" dirty="0">
                <a:ln>
                  <a:noFill/>
                </a:ln>
                <a:solidFill>
                  <a:schemeClr val="tx2"/>
                </a:solidFill>
                <a:effectLst/>
                <a:uLnTx/>
                <a:uFillTx/>
                <a:ea typeface="+mn-ea"/>
                <a:cs typeface="+mn-cs"/>
              </a:endParaRPr>
            </a:p>
          </p:txBody>
        </p:sp>
      </p:grpSp>
      <p:sp>
        <p:nvSpPr>
          <p:cNvPr id="30" name="Rounded Rectangle 29"/>
          <p:cNvSpPr/>
          <p:nvPr/>
        </p:nvSpPr>
        <p:spPr>
          <a:xfrm>
            <a:off x="3900148" y="994442"/>
            <a:ext cx="3830987" cy="1635081"/>
          </a:xfrm>
          <a:prstGeom prst="round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FFFFFF"/>
                </a:solidFill>
                <a:effectLst/>
                <a:uLnTx/>
                <a:uFillTx/>
                <a:ea typeface="+mn-ea"/>
                <a:cs typeface="+mn-cs"/>
              </a:rPr>
              <a:t>Make sustainable products the norm in the EU Eco-Design Reg.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FFFFFF"/>
                </a:solidFill>
                <a:effectLst/>
                <a:uLnTx/>
                <a:uFillTx/>
                <a:ea typeface="+mn-ea"/>
                <a:cs typeface="+mn-cs"/>
              </a:rPr>
              <a:t>Empower consumers and public buyers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FFFFFF"/>
                </a:solidFill>
                <a:effectLst/>
                <a:uLnTx/>
                <a:uFillTx/>
                <a:ea typeface="+mn-ea"/>
                <a:cs typeface="+mn-cs"/>
              </a:rPr>
              <a:t>Sustainable production processes </a:t>
            </a:r>
          </a:p>
        </p:txBody>
      </p:sp>
      <p:sp>
        <p:nvSpPr>
          <p:cNvPr id="3" name="TextBox 2">
            <a:extLst>
              <a:ext uri="{FF2B5EF4-FFF2-40B4-BE49-F238E27FC236}">
                <a16:creationId xmlns:a16="http://schemas.microsoft.com/office/drawing/2014/main" id="{EC94CE35-B6DC-EE06-D24A-54D32428A1F1}"/>
              </a:ext>
            </a:extLst>
          </p:cNvPr>
          <p:cNvSpPr txBox="1"/>
          <p:nvPr/>
        </p:nvSpPr>
        <p:spPr>
          <a:xfrm>
            <a:off x="967830" y="205831"/>
            <a:ext cx="10157117" cy="584775"/>
          </a:xfrm>
          <a:prstGeom prst="rect">
            <a:avLst/>
          </a:prstGeom>
          <a:noFill/>
        </p:spPr>
        <p:txBody>
          <a:bodyPr wrap="square" rtlCol="0">
            <a:spAutoFit/>
          </a:bodyPr>
          <a:lstStyle/>
          <a:p>
            <a:pPr algn="ctr"/>
            <a:r>
              <a:rPr lang="en-US" sz="3200" i="1" dirty="0">
                <a:solidFill>
                  <a:srgbClr val="002060"/>
                </a:solidFill>
              </a:rPr>
              <a:t>Circular Economy Action Plan II - March 2020</a:t>
            </a:r>
            <a:endParaRPr lang="en-GB" sz="4400" i="1" dirty="0">
              <a:solidFill>
                <a:srgbClr val="002060"/>
              </a:solidFill>
            </a:endParaRPr>
          </a:p>
        </p:txBody>
      </p:sp>
    </p:spTree>
    <p:extLst>
      <p:ext uri="{BB962C8B-B14F-4D97-AF65-F5344CB8AC3E}">
        <p14:creationId xmlns:p14="http://schemas.microsoft.com/office/powerpoint/2010/main" val="224531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7B9EC9B9-A728-4D1C-96C7-B4E43EF548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9" name="Object 18" hidden="1">
                        <a:extLst>
                          <a:ext uri="{FF2B5EF4-FFF2-40B4-BE49-F238E27FC236}">
                            <a16:creationId xmlns:a16="http://schemas.microsoft.com/office/drawing/2014/main" id="{7B9EC9B9-A728-4D1C-96C7-B4E43EF548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4A3D3FF-1116-4B52-AE25-7B7C56A035EB}"/>
              </a:ext>
            </a:extLst>
          </p:cNvPr>
          <p:cNvSpPr>
            <a:spLocks noGrp="1"/>
          </p:cNvSpPr>
          <p:nvPr>
            <p:ph type="title"/>
          </p:nvPr>
        </p:nvSpPr>
        <p:spPr>
          <a:xfrm>
            <a:off x="1216546" y="168932"/>
            <a:ext cx="10440767" cy="726256"/>
          </a:xfrm>
        </p:spPr>
        <p:txBody>
          <a:bodyPr vert="horz">
            <a:noAutofit/>
          </a:bodyPr>
          <a:lstStyle/>
          <a:p>
            <a:pPr marL="0" indent="0"/>
            <a:r>
              <a:rPr lang="en-IN" sz="3200" b="0" i="1" dirty="0">
                <a:latin typeface="+mn-lt"/>
                <a:ea typeface="Roboto Regular" pitchFamily="2" charset="0"/>
              </a:rPr>
              <a:t>The first dimension is </a:t>
            </a:r>
            <a:r>
              <a:rPr lang="en-IN" sz="3200" i="1" dirty="0">
                <a:latin typeface="+mn-lt"/>
                <a:ea typeface="Roboto Regular" pitchFamily="2" charset="0"/>
              </a:rPr>
              <a:t>still to a large extent </a:t>
            </a:r>
            <a:r>
              <a:rPr lang="en-IN" sz="3200" b="0" i="1" dirty="0">
                <a:latin typeface="+mn-lt"/>
                <a:ea typeface="Roboto Regular" pitchFamily="2" charset="0"/>
              </a:rPr>
              <a:t>overlooked …</a:t>
            </a:r>
          </a:p>
        </p:txBody>
      </p:sp>
      <p:graphicFrame>
        <p:nvGraphicFramePr>
          <p:cNvPr id="22" name="Tabelle 65">
            <a:extLst>
              <a:ext uri="{FF2B5EF4-FFF2-40B4-BE49-F238E27FC236}">
                <a16:creationId xmlns:a16="http://schemas.microsoft.com/office/drawing/2014/main" id="{8E0F40A9-2F04-4CA2-9538-38C90DD5E7D4}"/>
              </a:ext>
            </a:extLst>
          </p:cNvPr>
          <p:cNvGraphicFramePr>
            <a:graphicFrameLocks noGrp="1"/>
          </p:cNvGraphicFramePr>
          <p:nvPr/>
        </p:nvGraphicFramePr>
        <p:xfrm>
          <a:off x="1234550" y="1288398"/>
          <a:ext cx="8714661" cy="4988769"/>
        </p:xfrm>
        <a:graphic>
          <a:graphicData uri="http://schemas.openxmlformats.org/drawingml/2006/table">
            <a:tbl>
              <a:tblPr firstRow="1" firstCol="1" bandRow="1">
                <a:tableStyleId>{5C22544A-7EE6-4342-B048-85BDC9FD1C3A}</a:tableStyleId>
              </a:tblPr>
              <a:tblGrid>
                <a:gridCol w="4508421">
                  <a:extLst>
                    <a:ext uri="{9D8B030D-6E8A-4147-A177-3AD203B41FA5}">
                      <a16:colId xmlns:a16="http://schemas.microsoft.com/office/drawing/2014/main" val="3581736506"/>
                    </a:ext>
                  </a:extLst>
                </a:gridCol>
                <a:gridCol w="4206240">
                  <a:extLst>
                    <a:ext uri="{9D8B030D-6E8A-4147-A177-3AD203B41FA5}">
                      <a16:colId xmlns:a16="http://schemas.microsoft.com/office/drawing/2014/main" val="1798424670"/>
                    </a:ext>
                  </a:extLst>
                </a:gridCol>
              </a:tblGrid>
              <a:tr h="476508">
                <a:tc gridSpan="2">
                  <a:txBody>
                    <a:bodyPr/>
                    <a:lstStyle/>
                    <a:p>
                      <a:pPr marL="0" algn="l" defTabSz="914400" rtl="0" eaLnBrk="1" latinLnBrk="0" hangingPunct="1"/>
                      <a:r>
                        <a:rPr lang="en-GB" sz="2400" b="1" i="1" kern="1200" dirty="0">
                          <a:solidFill>
                            <a:schemeClr val="tx1"/>
                          </a:solidFill>
                          <a:latin typeface="+mn-lt"/>
                          <a:ea typeface="Roboto Regular" pitchFamily="2" charset="0"/>
                          <a:cs typeface="+mn-cs"/>
                        </a:rPr>
                        <a:t>Dimensions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hMerge="1">
                  <a:txBody>
                    <a:bodyPr/>
                    <a:lstStyle/>
                    <a:p>
                      <a:pPr marL="0" algn="l" defTabSz="914400" rtl="0" eaLnBrk="1" latinLnBrk="0" hangingPunct="1">
                        <a:lnSpc>
                          <a:spcPct val="115000"/>
                        </a:lnSpc>
                      </a:pPr>
                      <a:endParaRPr lang="en-GB" sz="1600" b="1" kern="1200" dirty="0">
                        <a:solidFill>
                          <a:schemeClr val="tx1"/>
                        </a:solidFill>
                        <a:latin typeface="Roboto Regular" pitchFamily="2" charset="0"/>
                        <a:ea typeface="Roboto Regular" pitchFamily="2" charset="0"/>
                        <a:cs typeface="+mn-cs"/>
                      </a:endParaRPr>
                    </a:p>
                  </a:txBody>
                  <a:tcPr marL="36000" marR="36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8D152"/>
                    </a:solidFill>
                  </a:tcPr>
                </a:tc>
                <a:extLst>
                  <a:ext uri="{0D108BD9-81ED-4DB2-BD59-A6C34878D82A}">
                    <a16:rowId xmlns:a16="http://schemas.microsoft.com/office/drawing/2014/main" val="2927297714"/>
                  </a:ext>
                </a:extLst>
              </a:tr>
              <a:tr h="1067207">
                <a:tc>
                  <a:txBody>
                    <a:bodyPr/>
                    <a:lstStyle/>
                    <a:p>
                      <a:pPr marL="0" algn="l" defTabSz="914400" rtl="0" eaLnBrk="1" latinLnBrk="0" hangingPunct="1"/>
                      <a:r>
                        <a:rPr lang="en-GB" sz="2000" b="1" i="1" kern="1200" dirty="0">
                          <a:solidFill>
                            <a:srgbClr val="C00000"/>
                          </a:solidFill>
                          <a:latin typeface="+mn-lt"/>
                          <a:ea typeface="Roboto Regular" pitchFamily="2" charset="0"/>
                          <a:cs typeface="+mn-cs"/>
                        </a:rPr>
                        <a:t>BETTER: Minimise product need through better system design</a:t>
                      </a: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D152"/>
                    </a:solidFill>
                  </a:tcPr>
                </a:tc>
                <a:tc>
                  <a:txBody>
                    <a:bodyPr/>
                    <a:lstStyle/>
                    <a:p>
                      <a:pPr marL="0" indent="0" algn="l" defTabSz="914400" rtl="0" eaLnBrk="1" latinLnBrk="0" hangingPunct="1"/>
                      <a:r>
                        <a:rPr lang="en-GB" sz="2000" b="1" i="1" kern="1200" dirty="0">
                          <a:solidFill>
                            <a:srgbClr val="C00000"/>
                          </a:solidFill>
                          <a:effectLst/>
                          <a:latin typeface="+mn-lt"/>
                          <a:ea typeface="Roboto Regular" pitchFamily="2" charset="0"/>
                          <a:cs typeface="+mn-cs"/>
                        </a:rPr>
                        <a:t>Refuse and Rethink strategies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EEC0"/>
                    </a:solidFill>
                  </a:tcPr>
                </a:tc>
                <a:extLst>
                  <a:ext uri="{0D108BD9-81ED-4DB2-BD59-A6C34878D82A}">
                    <a16:rowId xmlns:a16="http://schemas.microsoft.com/office/drawing/2014/main" val="2023940084"/>
                  </a:ext>
                </a:extLst>
              </a:tr>
              <a:tr h="1067207">
                <a:tc>
                  <a:txBody>
                    <a:bodyPr/>
                    <a:lstStyle/>
                    <a:p>
                      <a:r>
                        <a:rPr lang="en-GB" sz="2000" b="1" i="1" dirty="0">
                          <a:solidFill>
                            <a:schemeClr val="bg1"/>
                          </a:solidFill>
                          <a:latin typeface="+mn-lt"/>
                          <a:ea typeface="Roboto Regular" pitchFamily="2" charset="0"/>
                        </a:rPr>
                        <a:t>LEANER: Optimise product design</a:t>
                      </a:r>
                      <a:endParaRPr lang="en-GB" sz="2000" b="1" i="1" dirty="0">
                        <a:solidFill>
                          <a:schemeClr val="accent4"/>
                        </a:solidFill>
                        <a:latin typeface="+mn-lt"/>
                        <a:ea typeface="Roboto Regular" pitchFamily="2" charset="0"/>
                      </a:endParaRP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a:lnSpc>
                          <a:spcPct val="115000"/>
                        </a:lnSpc>
                      </a:pPr>
                      <a:r>
                        <a:rPr lang="en-GB" sz="2000" b="1" i="1" kern="1200" dirty="0">
                          <a:solidFill>
                            <a:schemeClr val="tx1"/>
                          </a:solidFill>
                          <a:effectLst/>
                          <a:latin typeface="+mn-lt"/>
                          <a:ea typeface="Roboto Regular" pitchFamily="2" charset="0"/>
                          <a:cs typeface="+mn-cs"/>
                        </a:rPr>
                        <a:t>Reduce strategies in manufacture and use</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261642"/>
                  </a:ext>
                </a:extLst>
              </a:tr>
              <a:tr h="1067207">
                <a:tc>
                  <a:txBody>
                    <a:bodyPr/>
                    <a:lstStyle/>
                    <a:p>
                      <a:endParaRPr lang="en-GB" sz="2000" b="1" i="1" dirty="0">
                        <a:solidFill>
                          <a:schemeClr val="bg1"/>
                        </a:solidFill>
                        <a:latin typeface="+mn-lt"/>
                        <a:ea typeface="Roboto Regular" pitchFamily="2" charset="0"/>
                      </a:endParaRPr>
                    </a:p>
                    <a:p>
                      <a:r>
                        <a:rPr lang="en-GB" sz="2000" b="1" i="1" dirty="0">
                          <a:solidFill>
                            <a:schemeClr val="bg1"/>
                          </a:solidFill>
                          <a:latin typeface="+mn-lt"/>
                          <a:ea typeface="Roboto Regular" pitchFamily="2" charset="0"/>
                        </a:rPr>
                        <a:t>LONGER: Maximise lifespan of products and its parts </a:t>
                      </a:r>
                    </a:p>
                    <a:p>
                      <a:endParaRPr lang="en-GB" sz="2000" b="1" i="1" dirty="0">
                        <a:solidFill>
                          <a:schemeClr val="accent4"/>
                        </a:solidFill>
                        <a:latin typeface="+mn-lt"/>
                        <a:ea typeface="Roboto Regular" pitchFamily="2" charset="0"/>
                      </a:endParaRP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a:lnSpc>
                          <a:spcPct val="115000"/>
                        </a:lnSpc>
                      </a:pPr>
                      <a:r>
                        <a:rPr lang="en-GB" sz="1800" b="1" i="1" kern="1200" dirty="0">
                          <a:solidFill>
                            <a:schemeClr val="tx1"/>
                          </a:solidFill>
                          <a:effectLst/>
                          <a:latin typeface="+mn-lt"/>
                          <a:ea typeface="Roboto Regular" pitchFamily="2" charset="0"/>
                          <a:cs typeface="+mn-cs"/>
                        </a:rPr>
                        <a:t>Reuse, Repair, Refurbish, Remanufacture, Repurpose and Recycle strategies </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5699565"/>
                  </a:ext>
                </a:extLst>
              </a:tr>
              <a:tr h="1067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chemeClr val="bg1"/>
                          </a:solidFill>
                          <a:latin typeface="+mn-lt"/>
                          <a:ea typeface="Roboto Regular" pitchFamily="2" charset="0"/>
                        </a:rPr>
                        <a:t>CLEANER: Minimise waste and pollution</a:t>
                      </a: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defTabSz="914400" rtl="0" eaLnBrk="1" latinLnBrk="0" hangingPunct="1">
                        <a:lnSpc>
                          <a:spcPct val="115000"/>
                        </a:lnSpc>
                      </a:pPr>
                      <a:r>
                        <a:rPr lang="en-GB" sz="2000" b="1" i="1" kern="1200" dirty="0">
                          <a:solidFill>
                            <a:schemeClr val="tx1"/>
                          </a:solidFill>
                          <a:effectLst/>
                          <a:latin typeface="+mn-lt"/>
                          <a:ea typeface="Roboto Regular" pitchFamily="2" charset="0"/>
                          <a:cs typeface="+mn-cs"/>
                        </a:rPr>
                        <a:t>Recovery strategies </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9982951"/>
                  </a:ext>
                </a:extLst>
              </a:tr>
            </a:tbl>
          </a:graphicData>
        </a:graphic>
      </p:graphicFrame>
      <p:sp>
        <p:nvSpPr>
          <p:cNvPr id="32" name="Oval 31">
            <a:extLst>
              <a:ext uri="{FF2B5EF4-FFF2-40B4-BE49-F238E27FC236}">
                <a16:creationId xmlns:a16="http://schemas.microsoft.com/office/drawing/2014/main" id="{A87BFAB0-95A6-4997-BFD9-D6C704B276DF}"/>
              </a:ext>
            </a:extLst>
          </p:cNvPr>
          <p:cNvSpPr/>
          <p:nvPr/>
        </p:nvSpPr>
        <p:spPr>
          <a:xfrm>
            <a:off x="994447" y="206269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1</a:t>
            </a:r>
          </a:p>
        </p:txBody>
      </p:sp>
      <p:sp>
        <p:nvSpPr>
          <p:cNvPr id="33" name="Oval 32">
            <a:extLst>
              <a:ext uri="{FF2B5EF4-FFF2-40B4-BE49-F238E27FC236}">
                <a16:creationId xmlns:a16="http://schemas.microsoft.com/office/drawing/2014/main" id="{719113DE-E1F5-499E-9280-D188409A2365}"/>
              </a:ext>
            </a:extLst>
          </p:cNvPr>
          <p:cNvSpPr/>
          <p:nvPr/>
        </p:nvSpPr>
        <p:spPr>
          <a:xfrm>
            <a:off x="994447" y="3170615"/>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2</a:t>
            </a:r>
          </a:p>
        </p:txBody>
      </p:sp>
      <p:sp>
        <p:nvSpPr>
          <p:cNvPr id="35" name="Oval 34">
            <a:extLst>
              <a:ext uri="{FF2B5EF4-FFF2-40B4-BE49-F238E27FC236}">
                <a16:creationId xmlns:a16="http://schemas.microsoft.com/office/drawing/2014/main" id="{BE73A2E7-16C8-4969-A33E-9E313C25FE18}"/>
              </a:ext>
            </a:extLst>
          </p:cNvPr>
          <p:cNvSpPr/>
          <p:nvPr/>
        </p:nvSpPr>
        <p:spPr>
          <a:xfrm>
            <a:off x="994447" y="423763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3</a:t>
            </a:r>
          </a:p>
        </p:txBody>
      </p:sp>
      <p:sp>
        <p:nvSpPr>
          <p:cNvPr id="36" name="Oval 35">
            <a:extLst>
              <a:ext uri="{FF2B5EF4-FFF2-40B4-BE49-F238E27FC236}">
                <a16:creationId xmlns:a16="http://schemas.microsoft.com/office/drawing/2014/main" id="{43E33301-5EB0-42F9-A5F7-50B3D6FB8743}"/>
              </a:ext>
            </a:extLst>
          </p:cNvPr>
          <p:cNvSpPr/>
          <p:nvPr/>
        </p:nvSpPr>
        <p:spPr>
          <a:xfrm>
            <a:off x="994447" y="551680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4</a:t>
            </a:r>
          </a:p>
        </p:txBody>
      </p:sp>
      <p:cxnSp>
        <p:nvCxnSpPr>
          <p:cNvPr id="37" name="Straight Arrow Connector 36">
            <a:extLst>
              <a:ext uri="{FF2B5EF4-FFF2-40B4-BE49-F238E27FC236}">
                <a16:creationId xmlns:a16="http://schemas.microsoft.com/office/drawing/2014/main" id="{A63D3527-2040-45E7-BA22-F7C54B79C511}"/>
              </a:ext>
            </a:extLst>
          </p:cNvPr>
          <p:cNvCxnSpPr>
            <a:cxnSpLocks/>
          </p:cNvCxnSpPr>
          <p:nvPr/>
        </p:nvCxnSpPr>
        <p:spPr>
          <a:xfrm flipV="1">
            <a:off x="818705" y="2841828"/>
            <a:ext cx="0" cy="3435339"/>
          </a:xfrm>
          <a:prstGeom prst="straightConnector1">
            <a:avLst/>
          </a:prstGeom>
          <a:ln w="1047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54A770-3983-4F79-ABF5-CEBFA034D007}"/>
              </a:ext>
            </a:extLst>
          </p:cNvPr>
          <p:cNvSpPr txBox="1"/>
          <p:nvPr/>
        </p:nvSpPr>
        <p:spPr>
          <a:xfrm rot="16200000">
            <a:off x="-1691786" y="3599570"/>
            <a:ext cx="4230915" cy="461665"/>
          </a:xfrm>
          <a:prstGeom prst="rect">
            <a:avLst/>
          </a:prstGeom>
          <a:noFill/>
        </p:spPr>
        <p:txBody>
          <a:bodyPr wrap="square" rtlCol="0">
            <a:spAutoFit/>
          </a:bodyPr>
          <a:lstStyle/>
          <a:p>
            <a:pPr algn="ctr"/>
            <a:r>
              <a:rPr lang="en-GB" sz="2400" b="1" i="1" dirty="0">
                <a:ea typeface="Roboto Regular" pitchFamily="2" charset="0"/>
              </a:rPr>
              <a:t>Resource Efficiency </a:t>
            </a:r>
          </a:p>
        </p:txBody>
      </p:sp>
      <p:sp>
        <p:nvSpPr>
          <p:cNvPr id="20" name="TextBox 19">
            <a:extLst>
              <a:ext uri="{FF2B5EF4-FFF2-40B4-BE49-F238E27FC236}">
                <a16:creationId xmlns:a16="http://schemas.microsoft.com/office/drawing/2014/main" id="{18A62D91-4FF1-4038-93A1-4B27ACD31DD5}"/>
              </a:ext>
            </a:extLst>
          </p:cNvPr>
          <p:cNvSpPr txBox="1"/>
          <p:nvPr/>
        </p:nvSpPr>
        <p:spPr>
          <a:xfrm>
            <a:off x="10309428" y="1726385"/>
            <a:ext cx="1689733" cy="1138773"/>
          </a:xfrm>
          <a:prstGeom prst="rect">
            <a:avLst/>
          </a:prstGeom>
          <a:noFill/>
        </p:spPr>
        <p:txBody>
          <a:bodyPr wrap="square" rtlCol="0">
            <a:spAutoFit/>
          </a:bodyPr>
          <a:lstStyle/>
          <a:p>
            <a:r>
              <a:rPr lang="en-US" sz="1700" b="1" i="1" dirty="0">
                <a:solidFill>
                  <a:srgbClr val="C00000"/>
                </a:solidFill>
                <a:ea typeface="Roboto Regular" pitchFamily="2" charset="0"/>
              </a:rPr>
              <a:t>Still not much present, but critical for effectiveness</a:t>
            </a:r>
          </a:p>
        </p:txBody>
      </p:sp>
      <p:sp>
        <p:nvSpPr>
          <p:cNvPr id="24" name="Right Brace 23">
            <a:extLst>
              <a:ext uri="{FF2B5EF4-FFF2-40B4-BE49-F238E27FC236}">
                <a16:creationId xmlns:a16="http://schemas.microsoft.com/office/drawing/2014/main" id="{E8AC00C3-A0A6-4C5E-8E52-F012009A0DBD}"/>
              </a:ext>
            </a:extLst>
          </p:cNvPr>
          <p:cNvSpPr/>
          <p:nvPr/>
        </p:nvSpPr>
        <p:spPr>
          <a:xfrm>
            <a:off x="10015693" y="1756705"/>
            <a:ext cx="335170" cy="1085123"/>
          </a:xfrm>
          <a:prstGeom prst="rightBrace">
            <a:avLst/>
          </a:prstGeom>
          <a:ln w="3492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2" name="Picture 27" descr="Making Climate Targets Achievable | Resource Panel">
            <a:extLst>
              <a:ext uri="{FF2B5EF4-FFF2-40B4-BE49-F238E27FC236}">
                <a16:creationId xmlns:a16="http://schemas.microsoft.com/office/drawing/2014/main" id="{6710D8B2-0D38-A0B9-4BDB-9849F592F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8489" y="3936821"/>
            <a:ext cx="1652093" cy="233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1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884167" y="2528371"/>
            <a:ext cx="2889990" cy="1904766"/>
          </a:xfrm>
          <a:prstGeom prst="rect">
            <a:avLst/>
          </a:prstGeom>
        </p:spPr>
      </p:pic>
      <p:sp>
        <p:nvSpPr>
          <p:cNvPr id="4" name="Slide Number Placeholder 3"/>
          <p:cNvSpPr>
            <a:spLocks noGrp="1"/>
          </p:cNvSpPr>
          <p:nvPr>
            <p:ph type="sldNum" sz="quarter" idx="12"/>
          </p:nvPr>
        </p:nvSpPr>
        <p:spPr/>
        <p:txBody>
          <a:bodyPr/>
          <a:lstStyle/>
          <a:p>
            <a:pPr>
              <a:defRPr/>
            </a:pPr>
            <a:fld id="{CC215ED0-8AEA-4720-B6E3-C5BCCE3CD23D}" type="slidenum">
              <a:rPr lang="en-GB" smtClean="0"/>
              <a:pPr>
                <a:defRPr/>
              </a:pPr>
              <a:t>85</a:t>
            </a:fld>
            <a:endParaRPr lang="en-GB"/>
          </a:p>
        </p:txBody>
      </p:sp>
      <p:pic>
        <p:nvPicPr>
          <p:cNvPr id="5" name="Picture 4"/>
          <p:cNvPicPr>
            <a:picLocks noChangeAspect="1"/>
          </p:cNvPicPr>
          <p:nvPr/>
        </p:nvPicPr>
        <p:blipFill>
          <a:blip r:embed="rId3"/>
          <a:stretch>
            <a:fillRect/>
          </a:stretch>
        </p:blipFill>
        <p:spPr>
          <a:xfrm>
            <a:off x="4544289" y="359418"/>
            <a:ext cx="7509164" cy="6398333"/>
          </a:xfrm>
          <a:prstGeom prst="rect">
            <a:avLst/>
          </a:prstGeom>
        </p:spPr>
      </p:pic>
      <p:sp>
        <p:nvSpPr>
          <p:cNvPr id="7" name="TextBox 6"/>
          <p:cNvSpPr txBox="1"/>
          <p:nvPr/>
        </p:nvSpPr>
        <p:spPr>
          <a:xfrm>
            <a:off x="944557" y="1400126"/>
            <a:ext cx="4209334" cy="1015663"/>
          </a:xfrm>
          <a:prstGeom prst="rect">
            <a:avLst/>
          </a:prstGeom>
          <a:noFill/>
        </p:spPr>
        <p:txBody>
          <a:bodyPr wrap="square" rtlCol="0">
            <a:spAutoFit/>
          </a:bodyPr>
          <a:lstStyle/>
          <a:p>
            <a:r>
              <a:rPr lang="en-GB" sz="3000" b="1" i="1" dirty="0">
                <a:ea typeface="MS PGothic" pitchFamily="34" charset="-128"/>
                <a:cs typeface="ＭＳ Ｐゴシック" charset="-128"/>
              </a:rPr>
              <a:t>EU-27 Circular Economy Strategies</a:t>
            </a:r>
          </a:p>
        </p:txBody>
      </p:sp>
    </p:spTree>
    <p:extLst>
      <p:ext uri="{BB962C8B-B14F-4D97-AF65-F5344CB8AC3E}">
        <p14:creationId xmlns:p14="http://schemas.microsoft.com/office/powerpoint/2010/main" val="3899835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04179-DBBE-EC11-F3C1-3B9E5BAFA4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27D861-C06A-4C77-08BF-C5E0D5270FD4}"/>
              </a:ext>
            </a:extLst>
          </p:cNvPr>
          <p:cNvSpPr txBox="1"/>
          <p:nvPr/>
        </p:nvSpPr>
        <p:spPr>
          <a:xfrm>
            <a:off x="404039" y="541273"/>
            <a:ext cx="7825562" cy="5663089"/>
          </a:xfrm>
          <a:prstGeom prst="rect">
            <a:avLst/>
          </a:prstGeom>
          <a:noFill/>
        </p:spPr>
        <p:txBody>
          <a:bodyPr wrap="square">
            <a:spAutoFit/>
          </a:bodyPr>
          <a:lstStyle/>
          <a:p>
            <a:pPr>
              <a:lnSpc>
                <a:spcPts val="3600"/>
              </a:lnSpc>
            </a:pPr>
            <a:r>
              <a:rPr lang="en-GB" sz="4000" i="1" dirty="0">
                <a:solidFill>
                  <a:srgbClr val="002060"/>
                </a:solidFill>
              </a:rPr>
              <a:t>   What next?</a:t>
            </a:r>
          </a:p>
          <a:p>
            <a:pPr algn="ctr">
              <a:lnSpc>
                <a:spcPts val="3600"/>
              </a:lnSpc>
            </a:pPr>
            <a:r>
              <a:rPr lang="en-GB" sz="4000" i="1" dirty="0">
                <a:solidFill>
                  <a:srgbClr val="002060"/>
                </a:solidFill>
              </a:rPr>
              <a:t>European Green Deal follow up …</a:t>
            </a:r>
          </a:p>
          <a:p>
            <a:pPr algn="ctr"/>
            <a:endParaRPr lang="en-GB" sz="1400" i="1" dirty="0">
              <a:solidFill>
                <a:srgbClr val="002060"/>
              </a:solidFill>
            </a:endParaRPr>
          </a:p>
          <a:p>
            <a:pPr marL="457200" indent="-457200" algn="just">
              <a:buFont typeface="Arial" panose="020B0604020202020204" pitchFamily="34" charset="0"/>
              <a:buChar char="•"/>
            </a:pPr>
            <a:r>
              <a:rPr lang="en-GB" sz="2400" i="1" dirty="0"/>
              <a:t>EGD </a:t>
            </a:r>
            <a:r>
              <a:rPr lang="en-GB" sz="2400" i="1" dirty="0">
                <a:solidFill>
                  <a:srgbClr val="C00000"/>
                </a:solidFill>
              </a:rPr>
              <a:t>kickstarted</a:t>
            </a:r>
            <a:r>
              <a:rPr lang="en-GB" sz="2400" i="1" dirty="0"/>
              <a:t> EU-wide efforts for a very much needed whole economy and society transformation.  </a:t>
            </a:r>
          </a:p>
          <a:p>
            <a:pPr marL="457200" indent="-457200">
              <a:buFont typeface="Arial" panose="020B0604020202020204" pitchFamily="34" charset="0"/>
              <a:buChar char="•"/>
            </a:pPr>
            <a:r>
              <a:rPr lang="en-GB" sz="2400" i="1" dirty="0"/>
              <a:t>The </a:t>
            </a:r>
            <a:r>
              <a:rPr lang="en-GB" sz="2400" i="1" dirty="0">
                <a:solidFill>
                  <a:srgbClr val="C00000"/>
                </a:solidFill>
              </a:rPr>
              <a:t>direction set by the EGD </a:t>
            </a:r>
            <a:r>
              <a:rPr lang="en-GB" sz="2400" i="1" dirty="0"/>
              <a:t>should remain the north star also in the future. Any departure would be fatal mistake. Following the mission letters from Commission President VDL to future Commissioners the future of EGD is likely secured, but …</a:t>
            </a:r>
          </a:p>
          <a:p>
            <a:pPr marL="457200" indent="-457200">
              <a:buFont typeface="Arial" panose="020B0604020202020204" pitchFamily="34" charset="0"/>
              <a:buChar char="•"/>
            </a:pPr>
            <a:r>
              <a:rPr lang="en-GB" sz="2400" i="1" dirty="0"/>
              <a:t>Considering also </a:t>
            </a:r>
            <a:r>
              <a:rPr lang="en-GB" sz="2400" i="1" dirty="0">
                <a:solidFill>
                  <a:srgbClr val="C00000"/>
                </a:solidFill>
              </a:rPr>
              <a:t>new geo-strategic reality</a:t>
            </a:r>
            <a:r>
              <a:rPr lang="en-GB" sz="2400" i="1" dirty="0"/>
              <a:t>, increasing security threats and additional competitiveness and social pressures </a:t>
            </a:r>
            <a:r>
              <a:rPr lang="en-GB" sz="2400" i="1" dirty="0">
                <a:solidFill>
                  <a:srgbClr val="C00000"/>
                </a:solidFill>
              </a:rPr>
              <a:t>keeping the appropriate and needed attention to environment in this changed European and global reality will be a challenge!</a:t>
            </a:r>
            <a:endParaRPr lang="en-SI" sz="2400" i="1" dirty="0">
              <a:solidFill>
                <a:srgbClr val="C00000"/>
              </a:solidFill>
            </a:endParaRPr>
          </a:p>
        </p:txBody>
      </p:sp>
      <p:pic>
        <p:nvPicPr>
          <p:cNvPr id="3074" name="Picture 2" descr="European Green Deal">
            <a:extLst>
              <a:ext uri="{FF2B5EF4-FFF2-40B4-BE49-F238E27FC236}">
                <a16:creationId xmlns:a16="http://schemas.microsoft.com/office/drawing/2014/main" id="{F378B081-6A88-24F4-03E3-6F0CEFB48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4071" y="2402958"/>
            <a:ext cx="3514817" cy="24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8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8C57A2-19AA-7245-A37E-4B20E8919E52}"/>
              </a:ext>
            </a:extLst>
          </p:cNvPr>
          <p:cNvSpPr txBox="1"/>
          <p:nvPr/>
        </p:nvSpPr>
        <p:spPr>
          <a:xfrm>
            <a:off x="0" y="-27705"/>
            <a:ext cx="12219710" cy="6913416"/>
          </a:xfrm>
          <a:prstGeom prst="rect">
            <a:avLst/>
          </a:prstGeom>
          <a:solidFill>
            <a:srgbClr val="00B400"/>
          </a:solidFill>
        </p:spPr>
        <p:txBody>
          <a:bodyPr wrap="square" rtlCol="0">
            <a:spAutoFit/>
          </a:bodyPr>
          <a:lstStyle/>
          <a:p>
            <a:endParaRPr lang="en-GB" dirty="0"/>
          </a:p>
        </p:txBody>
      </p:sp>
      <p:sp>
        <p:nvSpPr>
          <p:cNvPr id="6" name="Title 2"/>
          <p:cNvSpPr txBox="1">
            <a:spLocks/>
          </p:cNvSpPr>
          <p:nvPr/>
        </p:nvSpPr>
        <p:spPr>
          <a:xfrm>
            <a:off x="648486" y="871859"/>
            <a:ext cx="11014264" cy="1480509"/>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800" b="0" i="1" dirty="0">
                <a:solidFill>
                  <a:srgbClr val="C00000"/>
                </a:solidFill>
                <a:effectLst/>
              </a:rPr>
              <a:t>To Conclude</a:t>
            </a:r>
          </a:p>
        </p:txBody>
      </p:sp>
      <p:pic>
        <p:nvPicPr>
          <p:cNvPr id="2" name="Picture 2" descr="Kermit the Frog | Disney Muppets">
            <a:extLst>
              <a:ext uri="{FF2B5EF4-FFF2-40B4-BE49-F238E27FC236}">
                <a16:creationId xmlns:a16="http://schemas.microsoft.com/office/drawing/2014/main" id="{ED33ADDC-016E-5B57-9F15-C5B13B3B7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016" y="2614866"/>
            <a:ext cx="5473681" cy="3075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50AB2A-4FC6-BE7D-790C-34D2E4E2D248}"/>
              </a:ext>
            </a:extLst>
          </p:cNvPr>
          <p:cNvSpPr txBox="1"/>
          <p:nvPr/>
        </p:nvSpPr>
        <p:spPr>
          <a:xfrm>
            <a:off x="5069307" y="5406196"/>
            <a:ext cx="2197768" cy="307777"/>
          </a:xfrm>
          <a:prstGeom prst="rect">
            <a:avLst/>
          </a:prstGeom>
          <a:noFill/>
        </p:spPr>
        <p:txBody>
          <a:bodyPr wrap="square" rtlCol="0">
            <a:spAutoFit/>
          </a:bodyPr>
          <a:lstStyle/>
          <a:p>
            <a:r>
              <a:rPr lang="en-GB" sz="1400" i="1" dirty="0"/>
              <a:t>Source: </a:t>
            </a:r>
            <a:r>
              <a:rPr lang="en-GB" sz="1400" i="1" dirty="0" err="1"/>
              <a:t>Disney.com</a:t>
            </a:r>
            <a:endParaRPr lang="en-GB" sz="1400" i="1" dirty="0"/>
          </a:p>
        </p:txBody>
      </p:sp>
      <p:sp>
        <p:nvSpPr>
          <p:cNvPr id="5" name="Title 1">
            <a:extLst>
              <a:ext uri="{FF2B5EF4-FFF2-40B4-BE49-F238E27FC236}">
                <a16:creationId xmlns:a16="http://schemas.microsoft.com/office/drawing/2014/main" id="{C50CE514-711C-27E9-FD72-A1A798DC5625}"/>
              </a:ext>
            </a:extLst>
          </p:cNvPr>
          <p:cNvSpPr>
            <a:spLocks noGrp="1"/>
          </p:cNvSpPr>
          <p:nvPr>
            <p:ph type="title"/>
          </p:nvPr>
        </p:nvSpPr>
        <p:spPr>
          <a:xfrm>
            <a:off x="4652212" y="3595347"/>
            <a:ext cx="7411451" cy="960612"/>
          </a:xfrm>
        </p:spPr>
        <p:txBody>
          <a:bodyPr>
            <a:normAutofit/>
          </a:bodyPr>
          <a:lstStyle/>
          <a:p>
            <a:r>
              <a:rPr lang="en-GB" sz="4800" i="1" dirty="0">
                <a:latin typeface="+mn-lt"/>
              </a:rPr>
              <a:t>It is not easy being green</a:t>
            </a:r>
          </a:p>
        </p:txBody>
      </p:sp>
    </p:spTree>
    <p:extLst>
      <p:ext uri="{BB962C8B-B14F-4D97-AF65-F5344CB8AC3E}">
        <p14:creationId xmlns:p14="http://schemas.microsoft.com/office/powerpoint/2010/main" val="2882983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hatma Gandhi - Wikipedia">
            <a:extLst>
              <a:ext uri="{FF2B5EF4-FFF2-40B4-BE49-F238E27FC236}">
                <a16:creationId xmlns:a16="http://schemas.microsoft.com/office/drawing/2014/main" id="{F6B2558C-6073-46AD-DBDB-E1640F703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3" r="1" b="1"/>
          <a:stretch/>
        </p:blipFill>
        <p:spPr bwMode="auto">
          <a:xfrm>
            <a:off x="-1" y="10"/>
            <a:ext cx="515117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13A0E5-3014-2F7A-99DD-8EC9799A8394}"/>
              </a:ext>
            </a:extLst>
          </p:cNvPr>
          <p:cNvSpPr txBox="1"/>
          <p:nvPr/>
        </p:nvSpPr>
        <p:spPr>
          <a:xfrm>
            <a:off x="5868557" y="2551176"/>
            <a:ext cx="5444382" cy="3591207"/>
          </a:xfrm>
          <a:prstGeom prst="rect">
            <a:avLst/>
          </a:prstGeom>
        </p:spPr>
        <p:txBody>
          <a:bodyPr vert="horz" lIns="91440" tIns="45720" rIns="91440" bIns="45720" rtlCol="0">
            <a:normAutofit/>
          </a:bodyPr>
          <a:lstStyle/>
          <a:p>
            <a:pPr>
              <a:lnSpc>
                <a:spcPct val="90000"/>
              </a:lnSpc>
              <a:spcAft>
                <a:spcPts val="600"/>
              </a:spcAft>
            </a:pPr>
            <a:r>
              <a:rPr lang="en-US" sz="3600" b="0" i="1" u="none" strike="noStrike">
                <a:effectLst/>
              </a:rPr>
              <a:t>The world has enough for everyone’s need, but not for everyone’s greed”</a:t>
            </a:r>
            <a:br>
              <a:rPr lang="en-US" sz="3600" i="1"/>
            </a:br>
            <a:r>
              <a:rPr lang="en-US" sz="3600" b="0" i="1" u="none" strike="noStrike">
                <a:solidFill>
                  <a:srgbClr val="C00000"/>
                </a:solidFill>
                <a:effectLst/>
              </a:rPr>
              <a:t>Mahatma Gandhi</a:t>
            </a:r>
            <a:endParaRPr lang="en-US" sz="3600" i="1">
              <a:solidFill>
                <a:srgbClr val="C00000"/>
              </a:solidFill>
            </a:endParaRPr>
          </a:p>
        </p:txBody>
      </p:sp>
    </p:spTree>
    <p:extLst>
      <p:ext uri="{BB962C8B-B14F-4D97-AF65-F5344CB8AC3E}">
        <p14:creationId xmlns:p14="http://schemas.microsoft.com/office/powerpoint/2010/main" val="3601113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09521" y="6308945"/>
            <a:ext cx="2282540" cy="348909"/>
          </a:xfrm>
          <a:prstGeom prst="rect">
            <a:avLst/>
          </a:prstGeom>
        </p:spPr>
      </p:pic>
      <p:sp>
        <p:nvSpPr>
          <p:cNvPr id="3" name="Title 1">
            <a:extLst>
              <a:ext uri="{FF2B5EF4-FFF2-40B4-BE49-F238E27FC236}">
                <a16:creationId xmlns:a16="http://schemas.microsoft.com/office/drawing/2014/main" id="{9F88E27C-2E9B-AD36-771A-78CA4BF97EA7}"/>
              </a:ext>
            </a:extLst>
          </p:cNvPr>
          <p:cNvSpPr>
            <a:spLocks noGrp="1"/>
          </p:cNvSpPr>
          <p:nvPr>
            <p:ph type="title"/>
          </p:nvPr>
        </p:nvSpPr>
        <p:spPr>
          <a:xfrm>
            <a:off x="633901" y="328878"/>
            <a:ext cx="10926215" cy="805301"/>
          </a:xfrm>
        </p:spPr>
        <p:txBody>
          <a:bodyPr>
            <a:noAutofit/>
          </a:bodyPr>
          <a:lstStyle/>
          <a:p>
            <a:pPr algn="ctr"/>
            <a:r>
              <a:rPr lang="en-SI" i="1">
                <a:solidFill>
                  <a:srgbClr val="002060"/>
                </a:solidFill>
                <a:latin typeface="+mn-lt"/>
              </a:rPr>
              <a:t>The World has Changed</a:t>
            </a:r>
            <a:endParaRPr lang="en-GB" sz="3600" i="1">
              <a:solidFill>
                <a:srgbClr val="002060"/>
              </a:solidFill>
              <a:latin typeface="+mn-lt"/>
            </a:endParaRPr>
          </a:p>
        </p:txBody>
      </p:sp>
      <p:sp>
        <p:nvSpPr>
          <p:cNvPr id="6" name="TextBox 5">
            <a:extLst>
              <a:ext uri="{FF2B5EF4-FFF2-40B4-BE49-F238E27FC236}">
                <a16:creationId xmlns:a16="http://schemas.microsoft.com/office/drawing/2014/main" id="{5D3697E8-D1F1-89FD-579D-567EB20B603A}"/>
              </a:ext>
            </a:extLst>
          </p:cNvPr>
          <p:cNvSpPr txBox="1"/>
          <p:nvPr/>
        </p:nvSpPr>
        <p:spPr>
          <a:xfrm>
            <a:off x="1446917" y="3401818"/>
            <a:ext cx="1510150" cy="584775"/>
          </a:xfrm>
          <a:prstGeom prst="rect">
            <a:avLst/>
          </a:prstGeom>
          <a:noFill/>
        </p:spPr>
        <p:txBody>
          <a:bodyPr wrap="square">
            <a:spAutoFit/>
          </a:bodyPr>
          <a:lstStyle/>
          <a:p>
            <a:pPr marL="60958" indent="0">
              <a:buNone/>
            </a:pPr>
            <a:r>
              <a:rPr lang="en-US" sz="3200" i="1">
                <a:solidFill>
                  <a:srgbClr val="0070C0"/>
                </a:solidFill>
                <a:latin typeface="+mn-lt"/>
              </a:rPr>
              <a:t>2022 </a:t>
            </a:r>
            <a:endParaRPr lang="en-US" sz="3200" i="1">
              <a:solidFill>
                <a:srgbClr val="0070C0"/>
              </a:solidFill>
            </a:endParaRPr>
          </a:p>
        </p:txBody>
      </p:sp>
      <p:sp>
        <p:nvSpPr>
          <p:cNvPr id="7" name="TextBox 6">
            <a:extLst>
              <a:ext uri="{FF2B5EF4-FFF2-40B4-BE49-F238E27FC236}">
                <a16:creationId xmlns:a16="http://schemas.microsoft.com/office/drawing/2014/main" id="{A9C91992-3C25-6446-23A4-9D2717C8F64D}"/>
              </a:ext>
            </a:extLst>
          </p:cNvPr>
          <p:cNvSpPr txBox="1"/>
          <p:nvPr/>
        </p:nvSpPr>
        <p:spPr>
          <a:xfrm>
            <a:off x="1446912" y="1476038"/>
            <a:ext cx="1787314" cy="584775"/>
          </a:xfrm>
          <a:prstGeom prst="rect">
            <a:avLst/>
          </a:prstGeom>
          <a:noFill/>
        </p:spPr>
        <p:txBody>
          <a:bodyPr wrap="square">
            <a:spAutoFit/>
          </a:bodyPr>
          <a:lstStyle/>
          <a:p>
            <a:pPr marL="60958" indent="0">
              <a:buNone/>
            </a:pPr>
            <a:r>
              <a:rPr lang="en-US" sz="3200" i="1">
                <a:solidFill>
                  <a:srgbClr val="0070C0"/>
                </a:solidFill>
                <a:latin typeface="+mn-lt"/>
              </a:rPr>
              <a:t>1972</a:t>
            </a:r>
            <a:endParaRPr lang="en-GB" sz="3200" i="1">
              <a:solidFill>
                <a:srgbClr val="0070C0"/>
              </a:solidFill>
              <a:latin typeface="+mn-lt"/>
              <a:cs typeface="Arial"/>
            </a:endParaRPr>
          </a:p>
        </p:txBody>
      </p:sp>
      <p:pic>
        <p:nvPicPr>
          <p:cNvPr id="1026" name="Picture 2" descr="The Future of Growth - Population Growth - Human Rights, the Economy, and  the Environment">
            <a:extLst>
              <a:ext uri="{FF2B5EF4-FFF2-40B4-BE49-F238E27FC236}">
                <a16:creationId xmlns:a16="http://schemas.microsoft.com/office/drawing/2014/main" id="{6C259BD3-7914-4A24-20D6-89C1ADAC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973" y="1546570"/>
            <a:ext cx="3228109" cy="1519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675ADE-8B32-F60C-4686-DF5E0EA35142}"/>
              </a:ext>
            </a:extLst>
          </p:cNvPr>
          <p:cNvSpPr txBox="1"/>
          <p:nvPr/>
        </p:nvSpPr>
        <p:spPr>
          <a:xfrm>
            <a:off x="6794772" y="1462178"/>
            <a:ext cx="4627498" cy="954107"/>
          </a:xfrm>
          <a:prstGeom prst="rect">
            <a:avLst/>
          </a:prstGeom>
          <a:noFill/>
        </p:spPr>
        <p:txBody>
          <a:bodyPr wrap="square">
            <a:spAutoFit/>
          </a:bodyPr>
          <a:lstStyle/>
          <a:p>
            <a:pPr marL="60958" indent="0">
              <a:buNone/>
            </a:pPr>
            <a:r>
              <a:rPr lang="en-US" sz="2800" i="1">
                <a:solidFill>
                  <a:srgbClr val="000000"/>
                </a:solidFill>
                <a:latin typeface="+mn-lt"/>
                <a:cs typeface="Arial"/>
              </a:rPr>
              <a:t>Population on the Planet </a:t>
            </a:r>
          </a:p>
          <a:p>
            <a:pPr marL="60958" indent="0">
              <a:buNone/>
            </a:pPr>
            <a:r>
              <a:rPr lang="en-US" sz="2800" i="1">
                <a:solidFill>
                  <a:srgbClr val="000000"/>
                </a:solidFill>
                <a:latin typeface="+mn-lt"/>
                <a:cs typeface="Arial"/>
              </a:rPr>
              <a:t>3.8 billion </a:t>
            </a:r>
            <a:endParaRPr lang="en-GB" sz="2800" i="1">
              <a:solidFill>
                <a:srgbClr val="000000"/>
              </a:solidFill>
              <a:latin typeface="+mn-lt"/>
              <a:cs typeface="Arial"/>
            </a:endParaRPr>
          </a:p>
        </p:txBody>
      </p:sp>
      <p:sp>
        <p:nvSpPr>
          <p:cNvPr id="9" name="TextBox 8">
            <a:extLst>
              <a:ext uri="{FF2B5EF4-FFF2-40B4-BE49-F238E27FC236}">
                <a16:creationId xmlns:a16="http://schemas.microsoft.com/office/drawing/2014/main" id="{D422D8DD-B89D-E641-D9E0-29EE8C7367F8}"/>
              </a:ext>
            </a:extLst>
          </p:cNvPr>
          <p:cNvSpPr txBox="1"/>
          <p:nvPr/>
        </p:nvSpPr>
        <p:spPr>
          <a:xfrm>
            <a:off x="2929356" y="3387964"/>
            <a:ext cx="3616187" cy="1661993"/>
          </a:xfrm>
          <a:prstGeom prst="rect">
            <a:avLst/>
          </a:prstGeom>
          <a:noFill/>
        </p:spPr>
        <p:txBody>
          <a:bodyPr wrap="square">
            <a:spAutoFit/>
          </a:bodyPr>
          <a:lstStyle/>
          <a:p>
            <a:pPr marL="60958" indent="0">
              <a:buNone/>
            </a:pPr>
            <a:r>
              <a:rPr lang="en-US" sz="3000" i="1">
                <a:solidFill>
                  <a:srgbClr val="000000"/>
                </a:solidFill>
                <a:latin typeface="+mn-lt"/>
              </a:rPr>
              <a:t>The </a:t>
            </a:r>
            <a:r>
              <a:rPr lang="en-US" sz="3000" b="1" i="1">
                <a:solidFill>
                  <a:srgbClr val="000000"/>
                </a:solidFill>
                <a:latin typeface="+mn-lt"/>
              </a:rPr>
              <a:t>Growth of Limits </a:t>
            </a:r>
          </a:p>
          <a:p>
            <a:pPr marL="60958" indent="0">
              <a:buNone/>
            </a:pPr>
            <a:r>
              <a:rPr lang="en-US" sz="2400" i="1">
                <a:solidFill>
                  <a:srgbClr val="000000"/>
                </a:solidFill>
                <a:latin typeface="+mn-lt"/>
              </a:rPr>
              <a:t>Climate Change, Pandemics, Biodiversity Loss, Security Threats …  </a:t>
            </a:r>
            <a:endParaRPr lang="en-GB" sz="2400" i="1">
              <a:solidFill>
                <a:srgbClr val="000000"/>
              </a:solidFill>
              <a:latin typeface="+mn-lt"/>
              <a:cs typeface="Arial"/>
            </a:endParaRPr>
          </a:p>
        </p:txBody>
      </p:sp>
      <p:sp>
        <p:nvSpPr>
          <p:cNvPr id="11" name="Down Arrow 10">
            <a:extLst>
              <a:ext uri="{FF2B5EF4-FFF2-40B4-BE49-F238E27FC236}">
                <a16:creationId xmlns:a16="http://schemas.microsoft.com/office/drawing/2014/main" id="{1557DEC0-F7D2-3669-C6AB-1CE8258A0156}"/>
              </a:ext>
            </a:extLst>
          </p:cNvPr>
          <p:cNvSpPr/>
          <p:nvPr/>
        </p:nvSpPr>
        <p:spPr>
          <a:xfrm>
            <a:off x="1627101" y="2166147"/>
            <a:ext cx="762000" cy="9170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D6A80BE-635D-9466-3568-E9CA4C387D59}"/>
              </a:ext>
            </a:extLst>
          </p:cNvPr>
          <p:cNvSpPr txBox="1"/>
          <p:nvPr/>
        </p:nvSpPr>
        <p:spPr>
          <a:xfrm>
            <a:off x="6794768" y="3429531"/>
            <a:ext cx="4627498" cy="954107"/>
          </a:xfrm>
          <a:prstGeom prst="rect">
            <a:avLst/>
          </a:prstGeom>
          <a:noFill/>
        </p:spPr>
        <p:txBody>
          <a:bodyPr wrap="square">
            <a:spAutoFit/>
          </a:bodyPr>
          <a:lstStyle/>
          <a:p>
            <a:pPr marL="60958" indent="0">
              <a:buNone/>
            </a:pPr>
            <a:r>
              <a:rPr lang="en-US" sz="2800" i="1">
                <a:solidFill>
                  <a:srgbClr val="000000"/>
                </a:solidFill>
                <a:cs typeface="Arial"/>
              </a:rPr>
              <a:t>Population on the Planet </a:t>
            </a:r>
          </a:p>
          <a:p>
            <a:pPr marL="60958" indent="0">
              <a:buNone/>
            </a:pPr>
            <a:r>
              <a:rPr lang="en-US" sz="2800" i="1">
                <a:solidFill>
                  <a:srgbClr val="000000"/>
                </a:solidFill>
                <a:cs typeface="Arial"/>
              </a:rPr>
              <a:t>8 billion </a:t>
            </a:r>
            <a:endParaRPr lang="en-GB" sz="2800" i="1">
              <a:solidFill>
                <a:srgbClr val="000000"/>
              </a:solidFill>
              <a:cs typeface="Arial"/>
            </a:endParaRPr>
          </a:p>
        </p:txBody>
      </p:sp>
      <p:sp>
        <p:nvSpPr>
          <p:cNvPr id="5" name="TextBox 4">
            <a:extLst>
              <a:ext uri="{FF2B5EF4-FFF2-40B4-BE49-F238E27FC236}">
                <a16:creationId xmlns:a16="http://schemas.microsoft.com/office/drawing/2014/main" id="{0CE6E5CF-FBDA-C5A6-8DE9-745E4985AC30}"/>
              </a:ext>
            </a:extLst>
          </p:cNvPr>
          <p:cNvSpPr txBox="1"/>
          <p:nvPr/>
        </p:nvSpPr>
        <p:spPr>
          <a:xfrm>
            <a:off x="1148316" y="5329155"/>
            <a:ext cx="9824484" cy="1077218"/>
          </a:xfrm>
          <a:prstGeom prst="rect">
            <a:avLst/>
          </a:prstGeom>
          <a:noFill/>
        </p:spPr>
        <p:txBody>
          <a:bodyPr wrap="square">
            <a:spAutoFit/>
          </a:bodyPr>
          <a:lstStyle/>
          <a:p>
            <a:pPr marL="0" lvl="0" indent="0" algn="ctr">
              <a:buNone/>
            </a:pPr>
            <a:r>
              <a:rPr lang="en-GB" sz="3200" b="0" i="1" dirty="0">
                <a:solidFill>
                  <a:srgbClr val="C00000"/>
                </a:solidFill>
                <a:effectLst/>
              </a:rPr>
              <a:t>To make our </a:t>
            </a:r>
            <a:r>
              <a:rPr lang="en-GB" sz="3200" i="1" dirty="0">
                <a:solidFill>
                  <a:srgbClr val="C00000"/>
                </a:solidFill>
              </a:rPr>
              <a:t>future sustainable</a:t>
            </a:r>
            <a:r>
              <a:rPr lang="en-GB" sz="3200" b="0" i="1" dirty="0">
                <a:solidFill>
                  <a:srgbClr val="C00000"/>
                </a:solidFill>
                <a:effectLst/>
              </a:rPr>
              <a:t> </a:t>
            </a:r>
          </a:p>
          <a:p>
            <a:pPr marL="0" lvl="0" indent="0" algn="ctr">
              <a:buNone/>
            </a:pPr>
            <a:r>
              <a:rPr lang="en-GB" sz="3200" b="0" i="1" dirty="0">
                <a:solidFill>
                  <a:srgbClr val="C00000"/>
                </a:solidFill>
                <a:effectLst/>
              </a:rPr>
              <a:t>some basic shifts would be needed: </a:t>
            </a:r>
          </a:p>
        </p:txBody>
      </p:sp>
    </p:spTree>
    <p:extLst>
      <p:ext uri="{BB962C8B-B14F-4D97-AF65-F5344CB8AC3E}">
        <p14:creationId xmlns:p14="http://schemas.microsoft.com/office/powerpoint/2010/main" val="12579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P spid="1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9063-7EAB-3F85-AFBF-02A6C347AFF8}"/>
            </a:ext>
          </a:extLst>
        </p:cNvPr>
        <p:cNvGrpSpPr/>
        <p:nvPr/>
      </p:nvGrpSpPr>
      <p:grpSpPr>
        <a:xfrm>
          <a:off x="0" y="0"/>
          <a:ext cx="0" cy="0"/>
          <a:chOff x="0" y="0"/>
          <a:chExt cx="0" cy="0"/>
        </a:xfrm>
      </p:grpSpPr>
      <p:pic>
        <p:nvPicPr>
          <p:cNvPr id="4" name="Grafik 2">
            <a:extLst>
              <a:ext uri="{FF2B5EF4-FFF2-40B4-BE49-F238E27FC236}">
                <a16:creationId xmlns:a16="http://schemas.microsoft.com/office/drawing/2014/main" id="{C8E7BECF-7C01-6230-5CD2-807D10383B11}"/>
              </a:ext>
            </a:extLst>
          </p:cNvPr>
          <p:cNvPicPr/>
          <p:nvPr/>
        </p:nvPicPr>
        <p:blipFill rotWithShape="1">
          <a:blip r:embed="rId2"/>
          <a:srcRect t="19333"/>
          <a:stretch/>
        </p:blipFill>
        <p:spPr bwMode="auto">
          <a:xfrm>
            <a:off x="2743200" y="990600"/>
            <a:ext cx="6705600" cy="38608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CEC023CC-7983-8E29-FC3C-7D8EFAB0CF49}"/>
              </a:ext>
            </a:extLst>
          </p:cNvPr>
          <p:cNvSpPr/>
          <p:nvPr/>
        </p:nvSpPr>
        <p:spPr>
          <a:xfrm>
            <a:off x="406400" y="177801"/>
            <a:ext cx="11277600" cy="707886"/>
          </a:xfrm>
          <a:prstGeom prst="rect">
            <a:avLst/>
          </a:prstGeom>
        </p:spPr>
        <p:txBody>
          <a:bodyPr wrap="square">
            <a:spAutoFit/>
          </a:bodyPr>
          <a:lstStyle/>
          <a:p>
            <a:pPr algn="ctr"/>
            <a:r>
              <a:rPr lang="en-US" sz="4000" i="1" dirty="0">
                <a:solidFill>
                  <a:srgbClr val="002060"/>
                </a:solidFill>
                <a:latin typeface="+mj-lt"/>
                <a:ea typeface="Times New Roman" panose="02020603050405020304" pitchFamily="18" charset="0"/>
                <a:cs typeface="Times New Roman" panose="02020603050405020304" pitchFamily="18" charset="0"/>
              </a:rPr>
              <a:t>From “Empty” World to “Full” World</a:t>
            </a:r>
          </a:p>
        </p:txBody>
      </p:sp>
      <p:sp>
        <p:nvSpPr>
          <p:cNvPr id="7" name="Rectangle 6">
            <a:extLst>
              <a:ext uri="{FF2B5EF4-FFF2-40B4-BE49-F238E27FC236}">
                <a16:creationId xmlns:a16="http://schemas.microsoft.com/office/drawing/2014/main" id="{03F78CDA-5114-8574-FE07-2D8CCA5032B7}"/>
              </a:ext>
            </a:extLst>
          </p:cNvPr>
          <p:cNvSpPr/>
          <p:nvPr/>
        </p:nvSpPr>
        <p:spPr>
          <a:xfrm>
            <a:off x="3106919" y="4851400"/>
            <a:ext cx="5778057" cy="420564"/>
          </a:xfrm>
          <a:prstGeom prst="rect">
            <a:avLst/>
          </a:prstGeom>
        </p:spPr>
        <p:txBody>
          <a:bodyPr wrap="none">
            <a:spAutoFit/>
          </a:bodyPr>
          <a:lstStyle/>
          <a:p>
            <a:pPr algn="ctr"/>
            <a:r>
              <a:rPr lang="en-US" sz="2133" i="1">
                <a:latin typeface="+mj-lt"/>
                <a:ea typeface="Times New Roman" panose="02020603050405020304" pitchFamily="18" charset="0"/>
                <a:cs typeface="Times New Roman" panose="02020603050405020304" pitchFamily="18" charset="0"/>
              </a:rPr>
              <a:t>Source: Club of Rome: Simplified after Herman Daly</a:t>
            </a:r>
          </a:p>
        </p:txBody>
      </p:sp>
      <p:sp>
        <p:nvSpPr>
          <p:cNvPr id="6" name="Rectangle 5">
            <a:extLst>
              <a:ext uri="{FF2B5EF4-FFF2-40B4-BE49-F238E27FC236}">
                <a16:creationId xmlns:a16="http://schemas.microsoft.com/office/drawing/2014/main" id="{D59A4DE5-3A10-7875-F341-41A184B614C4}"/>
              </a:ext>
            </a:extLst>
          </p:cNvPr>
          <p:cNvSpPr/>
          <p:nvPr/>
        </p:nvSpPr>
        <p:spPr>
          <a:xfrm>
            <a:off x="406401" y="5359400"/>
            <a:ext cx="5190699" cy="913199"/>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Labour and Infrastructure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8" name="Rectangle 7">
            <a:extLst>
              <a:ext uri="{FF2B5EF4-FFF2-40B4-BE49-F238E27FC236}">
                <a16:creationId xmlns:a16="http://schemas.microsoft.com/office/drawing/2014/main" id="{15D04E50-B6A0-1523-26D1-0CA140709258}"/>
              </a:ext>
            </a:extLst>
          </p:cNvPr>
          <p:cNvSpPr/>
          <p:nvPr/>
        </p:nvSpPr>
        <p:spPr>
          <a:xfrm>
            <a:off x="6400800" y="5359400"/>
            <a:ext cx="5588000" cy="1323632"/>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Natural resources and Environmental sinks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9" name="Right Arrow 8">
            <a:extLst>
              <a:ext uri="{FF2B5EF4-FFF2-40B4-BE49-F238E27FC236}">
                <a16:creationId xmlns:a16="http://schemas.microsoft.com/office/drawing/2014/main" id="{875B2C5B-6E92-B508-B440-A6E30D77C070}"/>
              </a:ext>
            </a:extLst>
          </p:cNvPr>
          <p:cNvSpPr/>
          <p:nvPr/>
        </p:nvSpPr>
        <p:spPr>
          <a:xfrm>
            <a:off x="5581340" y="5457672"/>
            <a:ext cx="914399" cy="59835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597805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7255" y="2602524"/>
            <a:ext cx="7446720" cy="21698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300" b="0" i="1" u="none" strike="noStrike" kern="1200" cap="none" spc="0" normalizeH="0" baseline="0" noProof="0">
                <a:ln>
                  <a:noFill/>
                </a:ln>
                <a:solidFill>
                  <a:srgbClr val="C00000"/>
                </a:solidFill>
                <a:effectLst/>
                <a:uLnTx/>
                <a:uFillTx/>
                <a:latin typeface="Calibri"/>
              </a:rPr>
              <a:t>From Humans</a:t>
            </a:r>
            <a:r>
              <a:rPr lang="en-GB" sz="3300" i="1">
                <a:solidFill>
                  <a:srgbClr val="C00000"/>
                </a:solidFill>
                <a:latin typeface="Calibri"/>
              </a:rPr>
              <a:t> in function of economic success and development to an economy in function of delivering human needs</a:t>
            </a: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600" b="0" i="1" u="none" strike="noStrike" kern="1200" cap="none" spc="0" normalizeH="0" baseline="0" noProof="0">
                <a:ln>
                  <a:noFill/>
                </a:ln>
                <a:effectLst/>
                <a:uLnTx/>
                <a:uFillTx/>
                <a:latin typeface="Calibri"/>
              </a:rPr>
              <a:t>We must set the order right!</a:t>
            </a:r>
            <a:endParaRPr kumimoji="0" lang="en-US" sz="3600" b="0" i="1" u="none" strike="noStrike" kern="1200" cap="none" spc="0" normalizeH="0" baseline="0" noProof="0">
              <a:ln>
                <a:noFill/>
              </a:ln>
              <a:effectLst/>
              <a:uLnTx/>
              <a:uFillTx/>
              <a:latin typeface="Calibri"/>
            </a:endParaRPr>
          </a:p>
        </p:txBody>
      </p:sp>
      <p:pic>
        <p:nvPicPr>
          <p:cNvPr id="2" name="Picture 2" descr="What is Corporate Social Responsibility - Principal People">
            <a:extLst>
              <a:ext uri="{FF2B5EF4-FFF2-40B4-BE49-F238E27FC236}">
                <a16:creationId xmlns:a16="http://schemas.microsoft.com/office/drawing/2014/main" id="{1C612FFA-E32C-2906-C67E-B11B38AD8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9" y="1847011"/>
            <a:ext cx="4530501" cy="34002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19CF628-7159-2F88-FDC0-3AF3696D4A3D}"/>
              </a:ext>
            </a:extLst>
          </p:cNvPr>
          <p:cNvGrpSpPr/>
          <p:nvPr/>
        </p:nvGrpSpPr>
        <p:grpSpPr>
          <a:xfrm>
            <a:off x="7133966" y="1516419"/>
            <a:ext cx="870548" cy="886264"/>
            <a:chOff x="7133966" y="1516419"/>
            <a:chExt cx="870548" cy="886264"/>
          </a:xfrm>
        </p:grpSpPr>
        <p:sp>
          <p:nvSpPr>
            <p:cNvPr id="4" name="Doughnut 3">
              <a:extLst>
                <a:ext uri="{FF2B5EF4-FFF2-40B4-BE49-F238E27FC236}">
                  <a16:creationId xmlns:a16="http://schemas.microsoft.com/office/drawing/2014/main" id="{9FF913A4-B9D5-5BF9-4738-F689E1042ECD}"/>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9D490EB0-3AE7-1616-ACB2-2A9EE14BAEA3}"/>
                </a:ext>
              </a:extLst>
            </p:cNvPr>
            <p:cNvSpPr txBox="1"/>
            <p:nvPr/>
          </p:nvSpPr>
          <p:spPr>
            <a:xfrm>
              <a:off x="7343334" y="1631854"/>
              <a:ext cx="562707" cy="646331"/>
            </a:xfrm>
            <a:prstGeom prst="rect">
              <a:avLst/>
            </a:prstGeom>
            <a:noFill/>
          </p:spPr>
          <p:txBody>
            <a:bodyPr wrap="square" rtlCol="0">
              <a:spAutoFit/>
            </a:bodyPr>
            <a:lstStyle/>
            <a:p>
              <a:r>
                <a:rPr lang="en-GB" sz="3600" i="1"/>
                <a:t>1</a:t>
              </a:r>
            </a:p>
          </p:txBody>
        </p:sp>
      </p:grpSp>
    </p:spTree>
    <p:extLst>
      <p:ext uri="{BB962C8B-B14F-4D97-AF65-F5344CB8AC3E}">
        <p14:creationId xmlns:p14="http://schemas.microsoft.com/office/powerpoint/2010/main" val="26098341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3870" y="1886536"/>
            <a:ext cx="7315199" cy="31393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300" b="0" i="1" u="none" strike="noStrike" kern="1200" cap="none" spc="0" normalizeH="0" baseline="0" noProof="0">
                <a:ln>
                  <a:noFill/>
                </a:ln>
                <a:solidFill>
                  <a:srgbClr val="C00000"/>
                </a:solidFill>
                <a:effectLst/>
                <a:uLnTx/>
                <a:uFillTx/>
                <a:latin typeface="Calibri"/>
              </a:rPr>
              <a:t>From economy </a:t>
            </a:r>
            <a:r>
              <a:rPr lang="en-GB" sz="3300" i="1">
                <a:solidFill>
                  <a:srgbClr val="C00000"/>
                </a:solidFill>
                <a:latin typeface="Calibri"/>
              </a:rPr>
              <a:t>considering</a:t>
            </a:r>
            <a:r>
              <a:rPr kumimoji="0" lang="en-GB" sz="3300" b="0" i="1" u="none" strike="noStrike" kern="1200" cap="none" spc="0" normalizeH="0" baseline="0" noProof="0">
                <a:ln>
                  <a:noFill/>
                </a:ln>
                <a:solidFill>
                  <a:srgbClr val="C00000"/>
                </a:solidFill>
                <a:effectLst/>
                <a:uLnTx/>
                <a:uFillTx/>
                <a:latin typeface="Calibri"/>
              </a:rPr>
              <a:t> Humans</a:t>
            </a:r>
            <a:r>
              <a:rPr lang="en-GB" sz="3300" i="1">
                <a:solidFill>
                  <a:srgbClr val="C00000"/>
                </a:solidFill>
                <a:latin typeface="Calibri"/>
              </a:rPr>
              <a:t> as external/superior to Nature</a:t>
            </a: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lang="en-GB" sz="3300" i="1">
                <a:solidFill>
                  <a:srgbClr val="C00000"/>
                </a:solidFill>
                <a:latin typeface="Calibri"/>
              </a:rPr>
              <a:t>to an economy acknowledging</a:t>
            </a:r>
            <a:r>
              <a:rPr kumimoji="0" lang="en-GB" sz="3300" b="0" i="1" u="none" strike="noStrike" kern="1200" cap="none" spc="0" normalizeH="0" baseline="0" noProof="0">
                <a:ln>
                  <a:noFill/>
                </a:ln>
                <a:solidFill>
                  <a:srgbClr val="C00000"/>
                </a:solidFill>
                <a:effectLst/>
                <a:uLnTx/>
                <a:uFillTx/>
                <a:latin typeface="Calibri"/>
              </a:rPr>
              <a:t> that we are embedded with Nature</a:t>
            </a:r>
            <a:endParaRPr kumimoji="0" lang="en-GB" sz="3300" b="0" i="1" u="none" strike="noStrike" kern="1200" cap="none" spc="0" normalizeH="0" baseline="0" noProof="0">
              <a:ln>
                <a:noFill/>
              </a:ln>
              <a:effectLst/>
              <a:uLnTx/>
              <a:uFillTx/>
              <a:latin typeface="Calibri"/>
            </a:endParaRP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lang="en-GB" sz="3300" i="1">
                <a:latin typeface="Calibri"/>
              </a:rPr>
              <a:t>Destroying Nature is destroying ourselves!</a:t>
            </a:r>
            <a:endParaRPr kumimoji="0" lang="en-US" sz="3300" b="0" i="1" u="none" strike="noStrike" kern="1200" cap="none" spc="0" normalizeH="0" baseline="0" noProof="0">
              <a:ln>
                <a:noFill/>
              </a:ln>
              <a:effectLst/>
              <a:uLnTx/>
              <a:uFillTx/>
              <a:latin typeface="Calibri"/>
            </a:endParaRPr>
          </a:p>
        </p:txBody>
      </p:sp>
      <p:pic>
        <p:nvPicPr>
          <p:cNvPr id="3" name="Picture 2" descr="interdisciplinary perspective of human and ecosystem health [image on... |  Download Scientific Diagram">
            <a:extLst>
              <a:ext uri="{FF2B5EF4-FFF2-40B4-BE49-F238E27FC236}">
                <a16:creationId xmlns:a16="http://schemas.microsoft.com/office/drawing/2014/main" id="{9F19ACA0-408D-376A-7D24-49071A164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3" y="1495712"/>
            <a:ext cx="4027359" cy="3512386"/>
          </a:xfrm>
          <a:prstGeom prst="rect">
            <a:avLst/>
          </a:prstGeom>
          <a:noFill/>
          <a:extLst>
            <a:ext uri="{909E8E84-426E-40DD-AFC4-6F175D3DCCD1}">
              <a14:hiddenFill xmlns:a14="http://schemas.microsoft.com/office/drawing/2010/main">
                <a:solidFill>
                  <a:srgbClr val="FFFFFF"/>
                </a:solidFill>
              </a14:hiddenFill>
            </a:ext>
          </a:extLst>
        </p:spPr>
      </p:pic>
      <p:sp>
        <p:nvSpPr>
          <p:cNvPr id="4" name="Doughnut 3">
            <a:extLst>
              <a:ext uri="{FF2B5EF4-FFF2-40B4-BE49-F238E27FC236}">
                <a16:creationId xmlns:a16="http://schemas.microsoft.com/office/drawing/2014/main" id="{EFAF9E91-95B9-B73D-4D47-352FA9DB5FC3}"/>
              </a:ext>
            </a:extLst>
          </p:cNvPr>
          <p:cNvSpPr/>
          <p:nvPr/>
        </p:nvSpPr>
        <p:spPr>
          <a:xfrm>
            <a:off x="7131618" y="937298"/>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EE82CCC5-6AD7-C8CE-808B-7C6E48E25274}"/>
              </a:ext>
            </a:extLst>
          </p:cNvPr>
          <p:cNvSpPr txBox="1"/>
          <p:nvPr/>
        </p:nvSpPr>
        <p:spPr>
          <a:xfrm>
            <a:off x="7340986" y="1052733"/>
            <a:ext cx="562707" cy="646331"/>
          </a:xfrm>
          <a:prstGeom prst="rect">
            <a:avLst/>
          </a:prstGeom>
          <a:noFill/>
        </p:spPr>
        <p:txBody>
          <a:bodyPr wrap="square" rtlCol="0">
            <a:spAutoFit/>
          </a:bodyPr>
          <a:lstStyle/>
          <a:p>
            <a:r>
              <a:rPr lang="en-GB" sz="3600" i="1"/>
              <a:t>2</a:t>
            </a:r>
          </a:p>
        </p:txBody>
      </p:sp>
    </p:spTree>
    <p:extLst>
      <p:ext uri="{BB962C8B-B14F-4D97-AF65-F5344CB8AC3E}">
        <p14:creationId xmlns:p14="http://schemas.microsoft.com/office/powerpoint/2010/main" val="1295993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18113" y="2125205"/>
            <a:ext cx="6801253" cy="3297450"/>
          </a:xfrm>
          <a:prstGeom prst="rect">
            <a:avLst/>
          </a:prstGeom>
          <a:noFill/>
        </p:spPr>
        <p:txBody>
          <a:bodyPr vert="horz" lIns="91440" tIns="45720" rIns="91440" bIns="45720" rtlCol="0" anchor="b">
            <a:normAutofit/>
          </a:bodyPr>
          <a:lstStyle/>
          <a:p>
            <a:pPr marL="0" marR="0" lvl="0" indent="0" fontAlgn="auto">
              <a:lnSpc>
                <a:spcPct val="90000"/>
              </a:lnSpc>
              <a:spcBef>
                <a:spcPct val="0"/>
              </a:spcBef>
              <a:spcAft>
                <a:spcPts val="600"/>
              </a:spcAft>
              <a:buClr>
                <a:srgbClr val="FF0000"/>
              </a:buClr>
              <a:buSzTx/>
              <a:tabLst/>
              <a:defRPr/>
            </a:pPr>
            <a:r>
              <a:rPr kumimoji="0" lang="en-US" sz="3300" b="0" i="1" u="none" strike="noStrike" cap="none" spc="0" normalizeH="0" baseline="0" noProof="0">
                <a:ln>
                  <a:noFill/>
                </a:ln>
                <a:solidFill>
                  <a:srgbClr val="C00000"/>
                </a:solidFill>
                <a:effectLst/>
                <a:uLnTx/>
                <a:uFillTx/>
                <a:latin typeface="+mj-lt"/>
                <a:ea typeface="+mj-ea"/>
                <a:cs typeface="+mj-cs"/>
              </a:rPr>
              <a:t>From extraction-based production</a:t>
            </a:r>
            <a:r>
              <a:rPr kumimoji="0" lang="en-US" sz="3300" b="0" i="1" u="none" strike="noStrike" cap="none" spc="0" normalizeH="0" noProof="0">
                <a:ln>
                  <a:noFill/>
                </a:ln>
                <a:solidFill>
                  <a:srgbClr val="C00000"/>
                </a:solidFill>
                <a:effectLst/>
                <a:uLnTx/>
                <a:uFillTx/>
                <a:latin typeface="+mj-lt"/>
                <a:ea typeface="+mj-ea"/>
                <a:cs typeface="+mj-cs"/>
              </a:rPr>
              <a:t> </a:t>
            </a:r>
          </a:p>
          <a:p>
            <a:pPr marL="0" marR="0" lvl="0" indent="0" fontAlgn="auto">
              <a:lnSpc>
                <a:spcPct val="90000"/>
              </a:lnSpc>
              <a:spcBef>
                <a:spcPct val="0"/>
              </a:spcBef>
              <a:spcAft>
                <a:spcPts val="600"/>
              </a:spcAft>
              <a:buClr>
                <a:srgbClr val="FF0000"/>
              </a:buClr>
              <a:buSzTx/>
              <a:tabLst/>
              <a:defRPr/>
            </a:pPr>
            <a:r>
              <a:rPr lang="en-US" sz="3300" i="1">
                <a:solidFill>
                  <a:srgbClr val="C00000"/>
                </a:solidFill>
                <a:latin typeface="+mj-lt"/>
                <a:ea typeface="+mj-ea"/>
                <a:cs typeface="+mj-cs"/>
              </a:rPr>
              <a:t>to a creation-based production</a:t>
            </a:r>
          </a:p>
          <a:p>
            <a:pPr marL="0" marR="0" lvl="0" indent="0" fontAlgn="auto">
              <a:spcBef>
                <a:spcPct val="0"/>
              </a:spcBef>
              <a:spcAft>
                <a:spcPts val="600"/>
              </a:spcAft>
              <a:buClr>
                <a:srgbClr val="FF0000"/>
              </a:buClr>
              <a:buSzTx/>
              <a:tabLst/>
              <a:defRPr/>
            </a:pPr>
            <a:r>
              <a:rPr lang="en-GB" sz="3300" i="1">
                <a:effectLst/>
                <a:latin typeface="+mj-lt"/>
                <a:ea typeface="Calibri" panose="020F0502020204030204" pitchFamily="34" charset="0"/>
              </a:rPr>
              <a:t>We should stop stimulating extraction based economic success and reward responsible, innovative, creative ways of  meeting human needs!</a:t>
            </a:r>
            <a:r>
              <a:rPr lang="en-SI" sz="3300" i="1">
                <a:effectLst/>
                <a:latin typeface="+mj-lt"/>
              </a:rPr>
              <a:t> </a:t>
            </a:r>
            <a:endParaRPr kumimoji="0" lang="en-US" sz="3300" b="0" i="1" u="none" strike="noStrike" cap="none" spc="0" normalizeH="0" baseline="0" noProof="0">
              <a:ln>
                <a:noFill/>
              </a:ln>
              <a:solidFill>
                <a:srgbClr val="C00000"/>
              </a:solidFill>
              <a:effectLst/>
              <a:uLnTx/>
              <a:uFillTx/>
              <a:latin typeface="+mj-lt"/>
              <a:ea typeface="+mj-ea"/>
              <a:cs typeface="+mj-cs"/>
            </a:endParaRPr>
          </a:p>
        </p:txBody>
      </p:sp>
      <p:pic>
        <p:nvPicPr>
          <p:cNvPr id="1026" name="Picture 2" descr="From Extraction to Creation - sallux">
            <a:extLst>
              <a:ext uri="{FF2B5EF4-FFF2-40B4-BE49-F238E27FC236}">
                <a16:creationId xmlns:a16="http://schemas.microsoft.com/office/drawing/2014/main" id="{B40BD1F5-D15F-3D57-72CC-9E4703D01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6" b="2"/>
          <a:stretch/>
        </p:blipFill>
        <p:spPr bwMode="auto">
          <a:xfrm>
            <a:off x="21267" y="318977"/>
            <a:ext cx="3890598" cy="63051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41FA09-20EC-2EB3-92BF-7FECDEEF2353}"/>
              </a:ext>
            </a:extLst>
          </p:cNvPr>
          <p:cNvGrpSpPr/>
          <p:nvPr/>
        </p:nvGrpSpPr>
        <p:grpSpPr>
          <a:xfrm>
            <a:off x="7133966" y="1122522"/>
            <a:ext cx="870548" cy="886264"/>
            <a:chOff x="7133966" y="1516419"/>
            <a:chExt cx="870548" cy="886264"/>
          </a:xfrm>
        </p:grpSpPr>
        <p:sp>
          <p:nvSpPr>
            <p:cNvPr id="3" name="Doughnut 2">
              <a:extLst>
                <a:ext uri="{FF2B5EF4-FFF2-40B4-BE49-F238E27FC236}">
                  <a16:creationId xmlns:a16="http://schemas.microsoft.com/office/drawing/2014/main" id="{9EB5D23E-185B-B3AD-0F4C-771683B2BF39}"/>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B4164B24-3789-FC6F-EBB4-29A660FE5EAB}"/>
                </a:ext>
              </a:extLst>
            </p:cNvPr>
            <p:cNvSpPr txBox="1"/>
            <p:nvPr/>
          </p:nvSpPr>
          <p:spPr>
            <a:xfrm>
              <a:off x="7343334" y="1631854"/>
              <a:ext cx="562707" cy="646331"/>
            </a:xfrm>
            <a:prstGeom prst="rect">
              <a:avLst/>
            </a:prstGeom>
            <a:noFill/>
          </p:spPr>
          <p:txBody>
            <a:bodyPr wrap="square" rtlCol="0">
              <a:spAutoFit/>
            </a:bodyPr>
            <a:lstStyle/>
            <a:p>
              <a:r>
                <a:rPr lang="en-GB" sz="3600" i="1"/>
                <a:t>3</a:t>
              </a:r>
            </a:p>
          </p:txBody>
        </p:sp>
      </p:grpSp>
    </p:spTree>
    <p:extLst>
      <p:ext uri="{BB962C8B-B14F-4D97-AF65-F5344CB8AC3E}">
        <p14:creationId xmlns:p14="http://schemas.microsoft.com/office/powerpoint/2010/main" val="21003999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899C46-B118-A2FF-F0EA-A5B5D5C5F383}"/>
              </a:ext>
            </a:extLst>
          </p:cNvPr>
          <p:cNvPicPr>
            <a:picLocks noChangeAspect="1"/>
          </p:cNvPicPr>
          <p:nvPr/>
        </p:nvPicPr>
        <p:blipFill rotWithShape="1">
          <a:blip r:embed="rId3">
            <a:extLst>
              <a:ext uri="{28A0092B-C50C-407E-A947-70E740481C1C}">
                <a14:useLocalDpi xmlns:a14="http://schemas.microsoft.com/office/drawing/2010/main" val="0"/>
              </a:ext>
            </a:extLst>
          </a:blip>
          <a:srcRect l="2821" r="810" b="-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7" name="Picture 2" descr="Cooperation Driven by Reciprocity, Not Conformity – Association for  Psychological Science – APS">
            <a:extLst>
              <a:ext uri="{FF2B5EF4-FFF2-40B4-BE49-F238E27FC236}">
                <a16:creationId xmlns:a16="http://schemas.microsoft.com/office/drawing/2014/main" id="{FB2BAD77-CA44-7C93-F260-4DE7CACFA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499"/>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0747D20-6158-4212-87E9-A56CA0A36831}"/>
              </a:ext>
            </a:extLst>
          </p:cNvPr>
          <p:cNvGrpSpPr/>
          <p:nvPr/>
        </p:nvGrpSpPr>
        <p:grpSpPr>
          <a:xfrm>
            <a:off x="7133966" y="1291331"/>
            <a:ext cx="870548" cy="886264"/>
            <a:chOff x="7133966" y="1516419"/>
            <a:chExt cx="870548" cy="886264"/>
          </a:xfrm>
        </p:grpSpPr>
        <p:sp>
          <p:nvSpPr>
            <p:cNvPr id="9" name="Doughnut 8">
              <a:extLst>
                <a:ext uri="{FF2B5EF4-FFF2-40B4-BE49-F238E27FC236}">
                  <a16:creationId xmlns:a16="http://schemas.microsoft.com/office/drawing/2014/main" id="{AA186897-A465-31CB-8E54-33E8E851E4C2}"/>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5A616299-948C-CE3C-2F56-8E3F9AE04B09}"/>
                </a:ext>
              </a:extLst>
            </p:cNvPr>
            <p:cNvSpPr txBox="1"/>
            <p:nvPr/>
          </p:nvSpPr>
          <p:spPr>
            <a:xfrm>
              <a:off x="7343334" y="1631854"/>
              <a:ext cx="562707" cy="646331"/>
            </a:xfrm>
            <a:prstGeom prst="rect">
              <a:avLst/>
            </a:prstGeom>
            <a:noFill/>
          </p:spPr>
          <p:txBody>
            <a:bodyPr wrap="square" rtlCol="0">
              <a:spAutoFit/>
            </a:bodyPr>
            <a:lstStyle/>
            <a:p>
              <a:r>
                <a:rPr lang="en-GB" sz="3600" i="1"/>
                <a:t>4</a:t>
              </a:r>
            </a:p>
          </p:txBody>
        </p:sp>
      </p:grpSp>
      <p:sp>
        <p:nvSpPr>
          <p:cNvPr id="11" name="TextBox 10">
            <a:extLst>
              <a:ext uri="{FF2B5EF4-FFF2-40B4-BE49-F238E27FC236}">
                <a16:creationId xmlns:a16="http://schemas.microsoft.com/office/drawing/2014/main" id="{C8E330AB-0CE6-EDB7-91D2-456FA4A5E5E4}"/>
              </a:ext>
            </a:extLst>
          </p:cNvPr>
          <p:cNvSpPr txBox="1"/>
          <p:nvPr/>
        </p:nvSpPr>
        <p:spPr>
          <a:xfrm>
            <a:off x="4547971" y="2706624"/>
            <a:ext cx="7275434" cy="3483864"/>
          </a:xfrm>
          <a:prstGeom prst="rect">
            <a:avLst/>
          </a:prstGeom>
        </p:spPr>
        <p:txBody>
          <a:bodyPr vert="horz" lIns="91440" tIns="45720" rIns="91440" bIns="45720" rtlCol="0">
            <a:normAutofit/>
          </a:bodyPr>
          <a:lstStyle/>
          <a:p>
            <a:pPr>
              <a:lnSpc>
                <a:spcPct val="90000"/>
              </a:lnSpc>
              <a:spcAft>
                <a:spcPts val="600"/>
              </a:spcAft>
            </a:pPr>
            <a:r>
              <a:rPr lang="en-US" sz="3200" i="1" dirty="0">
                <a:solidFill>
                  <a:srgbClr val="C00000"/>
                </a:solidFill>
              </a:rPr>
              <a:t>From an egoistic, short-term based interests’ governance structures and logic to cooperation and sharing sovereignty. </a:t>
            </a:r>
          </a:p>
          <a:p>
            <a:pPr>
              <a:lnSpc>
                <a:spcPct val="90000"/>
              </a:lnSpc>
              <a:spcAft>
                <a:spcPts val="600"/>
              </a:spcAft>
            </a:pPr>
            <a:r>
              <a:rPr lang="en-US" sz="3200" i="1" dirty="0"/>
              <a:t>We must improve our collective resilience. We need a convincing intergenerational pact, and all governments should nominate Minister for Future Generations.</a:t>
            </a:r>
          </a:p>
        </p:txBody>
      </p:sp>
    </p:spTree>
    <p:extLst>
      <p:ext uri="{BB962C8B-B14F-4D97-AF65-F5344CB8AC3E}">
        <p14:creationId xmlns:p14="http://schemas.microsoft.com/office/powerpoint/2010/main" val="41482073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holding a purple and orange line&#10;&#10;Description automatically generated">
            <a:extLst>
              <a:ext uri="{FF2B5EF4-FFF2-40B4-BE49-F238E27FC236}">
                <a16:creationId xmlns:a16="http://schemas.microsoft.com/office/drawing/2014/main" id="{28490026-72BA-CFE2-862B-0D04DFE0D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533" y="1545657"/>
            <a:ext cx="2767864" cy="3912177"/>
          </a:xfrm>
          <a:prstGeom prst="rect">
            <a:avLst/>
          </a:prstGeom>
        </p:spPr>
      </p:pic>
      <p:sp>
        <p:nvSpPr>
          <p:cNvPr id="6" name="Title 2"/>
          <p:cNvSpPr txBox="1">
            <a:spLocks/>
          </p:cNvSpPr>
          <p:nvPr/>
        </p:nvSpPr>
        <p:spPr>
          <a:xfrm>
            <a:off x="4966375" y="1666941"/>
            <a:ext cx="6371771" cy="3639289"/>
          </a:xfrm>
          <a:prstGeom prst="rect">
            <a:avLst/>
          </a:prstGeom>
        </p:spPr>
        <p:txBody>
          <a:bodyPr vert="horz" lIns="91440" tIns="45720" rIns="91440" bIns="45720" rtlCol="0" anchor="ctr"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lnSpc>
                <a:spcPct val="90000"/>
              </a:lnSpc>
              <a:spcAft>
                <a:spcPts val="600"/>
              </a:spcAft>
              <a:buNone/>
            </a:pPr>
            <a:r>
              <a:rPr lang="en-US" sz="2800" b="0" i="1" dirty="0">
                <a:solidFill>
                  <a:schemeClr val="tx2"/>
                </a:solidFill>
                <a:effectLst/>
                <a:latin typeface="+mn-lt"/>
                <a:ea typeface="+mn-ea"/>
                <a:cs typeface="+mn-cs"/>
              </a:rPr>
              <a:t>We are </a:t>
            </a:r>
            <a:r>
              <a:rPr lang="en-US" sz="2800" b="0" i="1" dirty="0">
                <a:solidFill>
                  <a:srgbClr val="C00000"/>
                </a:solidFill>
                <a:effectLst/>
                <a:latin typeface="+mn-lt"/>
                <a:ea typeface="+mn-ea"/>
                <a:cs typeface="+mn-cs"/>
              </a:rPr>
              <a:t>indebting future generations, </a:t>
            </a:r>
            <a:r>
              <a:rPr lang="en-US" sz="2800" b="0" i="1" dirty="0">
                <a:solidFill>
                  <a:schemeClr val="tx2"/>
                </a:solidFill>
                <a:effectLst/>
                <a:latin typeface="+mn-lt"/>
                <a:ea typeface="+mn-ea"/>
                <a:cs typeface="+mn-cs"/>
              </a:rPr>
              <a:t>financially and by depleting the Nature. This is simply wrong. </a:t>
            </a:r>
          </a:p>
          <a:p>
            <a:pPr marL="0" indent="0" algn="l">
              <a:lnSpc>
                <a:spcPct val="90000"/>
              </a:lnSpc>
              <a:spcAft>
                <a:spcPts val="600"/>
              </a:spcAft>
              <a:buNone/>
            </a:pPr>
            <a:r>
              <a:rPr lang="en-US" sz="2800" b="0" i="1" dirty="0">
                <a:solidFill>
                  <a:schemeClr val="tx2"/>
                </a:solidFill>
                <a:effectLst/>
                <a:latin typeface="+mn-lt"/>
                <a:ea typeface="+mn-ea"/>
                <a:cs typeface="+mn-cs"/>
              </a:rPr>
              <a:t>Apparently, we humans are the most intelligent spices on this planet. It is high time to prove it. </a:t>
            </a:r>
          </a:p>
          <a:p>
            <a:pPr marL="0" indent="0" algn="l">
              <a:lnSpc>
                <a:spcPct val="90000"/>
              </a:lnSpc>
              <a:spcAft>
                <a:spcPts val="600"/>
              </a:spcAft>
              <a:buNone/>
            </a:pPr>
            <a:r>
              <a:rPr lang="en-US" sz="2800" b="0" i="1" dirty="0">
                <a:solidFill>
                  <a:schemeClr val="tx2"/>
                </a:solidFill>
                <a:effectLst/>
                <a:latin typeface="+mn-lt"/>
                <a:ea typeface="+mn-ea"/>
                <a:cs typeface="+mn-cs"/>
              </a:rPr>
              <a:t>More than an economic or a technological choice, this is a moral choice. </a:t>
            </a:r>
          </a:p>
        </p:txBody>
      </p:sp>
    </p:spTree>
    <p:extLst>
      <p:ext uri="{BB962C8B-B14F-4D97-AF65-F5344CB8AC3E}">
        <p14:creationId xmlns:p14="http://schemas.microsoft.com/office/powerpoint/2010/main" val="24192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818897-EE8C-0BC2-C0C6-96FF68837EE9}"/>
              </a:ext>
            </a:extLst>
          </p:cNvPr>
          <p:cNvSpPr>
            <a:spLocks noGrp="1"/>
          </p:cNvSpPr>
          <p:nvPr>
            <p:ph type="title"/>
          </p:nvPr>
        </p:nvSpPr>
        <p:spPr>
          <a:xfrm>
            <a:off x="207523" y="411673"/>
            <a:ext cx="11750016" cy="708715"/>
          </a:xfrm>
        </p:spPr>
        <p:txBody>
          <a:bodyPr>
            <a:noAutofit/>
          </a:bodyPr>
          <a:lstStyle/>
          <a:p>
            <a:pPr algn="ctr"/>
            <a:r>
              <a:rPr lang="en-GB" sz="3600" i="1" dirty="0">
                <a:solidFill>
                  <a:srgbClr val="002060"/>
                </a:solidFill>
                <a:latin typeface="+mn-lt"/>
              </a:rPr>
              <a:t>This System Change Transformation is also </a:t>
            </a:r>
            <a:br>
              <a:rPr lang="en-GB" sz="3600" i="1" dirty="0">
                <a:solidFill>
                  <a:srgbClr val="002060"/>
                </a:solidFill>
                <a:latin typeface="+mn-lt"/>
              </a:rPr>
            </a:br>
            <a:r>
              <a:rPr lang="en-GB" sz="3600" i="1" dirty="0">
                <a:solidFill>
                  <a:srgbClr val="002060"/>
                </a:solidFill>
                <a:latin typeface="+mn-lt"/>
              </a:rPr>
              <a:t>in the Interest of the Business</a:t>
            </a:r>
          </a:p>
        </p:txBody>
      </p:sp>
      <p:pic>
        <p:nvPicPr>
          <p:cNvPr id="3074" name="Picture 2">
            <a:extLst>
              <a:ext uri="{FF2B5EF4-FFF2-40B4-BE49-F238E27FC236}">
                <a16:creationId xmlns:a16="http://schemas.microsoft.com/office/drawing/2014/main" id="{F0249520-CEE6-D412-B62A-EC46ADFD6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4807"/>
            <a:ext cx="12192000" cy="5619750"/>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004DEECD-0349-940E-695C-16D48CA18EF4}"/>
              </a:ext>
            </a:extLst>
          </p:cNvPr>
          <p:cNvSpPr>
            <a:spLocks noChangeAspect="1"/>
          </p:cNvSpPr>
          <p:nvPr/>
        </p:nvSpPr>
        <p:spPr>
          <a:xfrm>
            <a:off x="7259786" y="2687781"/>
            <a:ext cx="3657600" cy="1274619"/>
          </a:xfrm>
          <a:prstGeom prst="frame">
            <a:avLst>
              <a:gd name="adj1" fmla="val 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560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09521" y="6160090"/>
            <a:ext cx="2282540" cy="348909"/>
          </a:xfrm>
          <a:prstGeom prst="rect">
            <a:avLst/>
          </a:prstGeom>
        </p:spPr>
      </p:pic>
      <p:pic>
        <p:nvPicPr>
          <p:cNvPr id="3" name="Picture 2" descr="interdisciplinary perspective of human and ecosystem health [image on... |  Download Scientific Diagram">
            <a:extLst>
              <a:ext uri="{FF2B5EF4-FFF2-40B4-BE49-F238E27FC236}">
                <a16:creationId xmlns:a16="http://schemas.microsoft.com/office/drawing/2014/main" id="{1AB822B5-C6BF-4CEA-9757-8EC39CE15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71" y="1867136"/>
            <a:ext cx="4437919" cy="329802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3392A78E-1FD9-D244-A454-1C5ADBDD0F26}"/>
              </a:ext>
            </a:extLst>
          </p:cNvPr>
          <p:cNvSpPr txBox="1">
            <a:spLocks/>
          </p:cNvSpPr>
          <p:nvPr/>
        </p:nvSpPr>
        <p:spPr>
          <a:xfrm>
            <a:off x="405250" y="1876916"/>
            <a:ext cx="7658095" cy="4025122"/>
          </a:xfrm>
          <a:prstGeom prst="rect">
            <a:avLst/>
          </a:prstGeom>
        </p:spPr>
        <p:txBody>
          <a:bodyPr>
            <a:noAutofit/>
          </a:bodyPr>
          <a:lst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136" rtl="0" eaLnBrk="1" fontAlgn="auto" latinLnBrk="0" hangingPunct="1">
              <a:lnSpc>
                <a:spcPct val="100000"/>
              </a:lnSpc>
              <a:spcBef>
                <a:spcPct val="20000"/>
              </a:spcBef>
              <a:spcAft>
                <a:spcPts val="0"/>
              </a:spcAft>
              <a:buClr>
                <a:srgbClr val="C00000"/>
              </a:buClr>
              <a:buSzPct val="130000"/>
              <a:buFont typeface="Arial"/>
              <a:buNone/>
              <a:tabLst/>
              <a:defRPr/>
            </a:pPr>
            <a:r>
              <a:rPr lang="en-SI" sz="2800" i="1" dirty="0">
                <a:solidFill>
                  <a:srgbClr val="000000"/>
                </a:solidFill>
                <a:effectLst/>
                <a:latin typeface="Calibri" panose="020F0502020204030204" pitchFamily="34" charset="0"/>
                <a:ea typeface="Times New Roman" panose="02020603050405020304" pitchFamily="18" charset="0"/>
              </a:rPr>
              <a:t>The lessons learned recently (war, pandemic, the hottest summer) are more than convincing to understood that. </a:t>
            </a:r>
            <a:r>
              <a:rPr lang="en-GB" sz="2800" i="1" dirty="0">
                <a:solidFill>
                  <a:srgbClr val="000000"/>
                </a:solidFill>
                <a:effectLst/>
                <a:latin typeface="Calibri" panose="020F0502020204030204" pitchFamily="34" charset="0"/>
                <a:ea typeface="Times New Roman" panose="02020603050405020304" pitchFamily="18" charset="0"/>
              </a:rPr>
              <a:t>This relationship is not stable, nor balanced, and it will be </a:t>
            </a:r>
            <a:r>
              <a:rPr lang="en-GB" sz="2800" i="1" dirty="0">
                <a:solidFill>
                  <a:srgbClr val="C00000"/>
                </a:solidFill>
                <a:effectLst/>
                <a:latin typeface="Calibri" panose="020F0502020204030204" pitchFamily="34" charset="0"/>
                <a:ea typeface="Times New Roman" panose="02020603050405020304" pitchFamily="18" charset="0"/>
              </a:rPr>
              <a:t>resolved either with collective wisdom and effort, or in a hard and very painful way </a:t>
            </a:r>
            <a:r>
              <a:rPr lang="en-GB" sz="2800" i="1" dirty="0">
                <a:solidFill>
                  <a:srgbClr val="000000"/>
                </a:solidFill>
                <a:effectLst/>
                <a:latin typeface="Calibri" panose="020F0502020204030204" pitchFamily="34" charset="0"/>
                <a:ea typeface="Times New Roman" panose="02020603050405020304" pitchFamily="18" charset="0"/>
              </a:rPr>
              <a:t>(conflicts, pandemics, migration …)</a:t>
            </a:r>
          </a:p>
          <a:p>
            <a:pPr marL="0" marR="0" lvl="0" indent="0" algn="l" defTabSz="457136" rtl="0" eaLnBrk="1" fontAlgn="auto" latinLnBrk="0" hangingPunct="1">
              <a:lnSpc>
                <a:spcPct val="100000"/>
              </a:lnSpc>
              <a:spcBef>
                <a:spcPct val="20000"/>
              </a:spcBef>
              <a:spcAft>
                <a:spcPts val="0"/>
              </a:spcAft>
              <a:buClrTx/>
              <a:buSzTx/>
              <a:buFont typeface="Arial"/>
              <a:buNone/>
              <a:tabLst/>
              <a:defRPr/>
            </a:pPr>
            <a:endParaRPr kumimoji="0" lang="en-GB" sz="2667" b="0" i="1" u="none" strike="noStrike" kern="1200" cap="none" spc="0" normalizeH="0" baseline="0" noProof="0" dirty="0">
              <a:ln>
                <a:noFill/>
              </a:ln>
              <a:solidFill>
                <a:prstClr val="black"/>
              </a:solidFill>
              <a:effectLst/>
              <a:uLnTx/>
              <a:uFillTx/>
              <a:latin typeface="Roboto Regular"/>
              <a:ea typeface="+mn-ea"/>
            </a:endParaRPr>
          </a:p>
          <a:p>
            <a:pPr marL="0" marR="0" lvl="0" indent="0" algn="l" defTabSz="457136" rtl="0" eaLnBrk="1" fontAlgn="auto" latinLnBrk="0" hangingPunct="1">
              <a:lnSpc>
                <a:spcPct val="100000"/>
              </a:lnSpc>
              <a:spcBef>
                <a:spcPct val="20000"/>
              </a:spcBef>
              <a:spcAft>
                <a:spcPts val="0"/>
              </a:spcAft>
              <a:buClrTx/>
              <a:buSzTx/>
              <a:buFont typeface="Arial"/>
              <a:buNone/>
              <a:tabLst/>
              <a:defRPr/>
            </a:pPr>
            <a:r>
              <a:rPr kumimoji="0" lang="en-GB" sz="2667" b="0" i="1" u="none" strike="noStrike" kern="1200" cap="none" spc="0" normalizeH="0" baseline="0" noProof="0" dirty="0">
                <a:ln>
                  <a:noFill/>
                </a:ln>
                <a:solidFill>
                  <a:srgbClr val="C00000"/>
                </a:solidFill>
                <a:effectLst/>
                <a:uLnTx/>
                <a:uFillTx/>
                <a:latin typeface="Roboto Regular"/>
                <a:ea typeface="+mn-ea"/>
              </a:rPr>
              <a:t>The</a:t>
            </a:r>
            <a:r>
              <a:rPr kumimoji="0" lang="en-GB" sz="2667" b="0" i="1" u="none" strike="noStrike" kern="1200" cap="none" spc="0" normalizeH="0" noProof="0" dirty="0">
                <a:ln>
                  <a:noFill/>
                </a:ln>
                <a:solidFill>
                  <a:srgbClr val="C00000"/>
                </a:solidFill>
                <a:effectLst/>
                <a:uLnTx/>
                <a:uFillTx/>
                <a:latin typeface="Roboto Regular"/>
                <a:ea typeface="+mn-ea"/>
              </a:rPr>
              <a:t> future will be green and more fair and equal … or there will be no future. </a:t>
            </a:r>
            <a:endParaRPr kumimoji="0" lang="en-GB" sz="2667" b="0" i="1" u="none" strike="noStrike" kern="1200" cap="none" spc="0" normalizeH="0" baseline="0" noProof="0" dirty="0">
              <a:ln>
                <a:noFill/>
              </a:ln>
              <a:solidFill>
                <a:srgbClr val="C00000"/>
              </a:solidFill>
              <a:effectLst/>
              <a:uLnTx/>
              <a:uFillTx/>
              <a:latin typeface="Roboto Regular"/>
              <a:ea typeface="+mn-ea"/>
            </a:endParaRPr>
          </a:p>
        </p:txBody>
      </p:sp>
      <p:sp>
        <p:nvSpPr>
          <p:cNvPr id="5" name="TextBox 4">
            <a:extLst>
              <a:ext uri="{FF2B5EF4-FFF2-40B4-BE49-F238E27FC236}">
                <a16:creationId xmlns:a16="http://schemas.microsoft.com/office/drawing/2014/main" id="{36352233-B2F3-0AD1-E847-7912507A4C6F}"/>
              </a:ext>
            </a:extLst>
          </p:cNvPr>
          <p:cNvSpPr txBox="1"/>
          <p:nvPr/>
        </p:nvSpPr>
        <p:spPr>
          <a:xfrm>
            <a:off x="448676" y="334867"/>
            <a:ext cx="11297848" cy="954107"/>
          </a:xfrm>
          <a:prstGeom prst="rect">
            <a:avLst/>
          </a:prstGeom>
          <a:noFill/>
        </p:spPr>
        <p:txBody>
          <a:bodyPr wrap="square">
            <a:spAutoFit/>
          </a:bodyPr>
          <a:lstStyle/>
          <a:p>
            <a:pPr algn="ctr"/>
            <a:r>
              <a:rPr lang="en-SI" sz="2800" i="1">
                <a:solidFill>
                  <a:srgbClr val="002060"/>
                </a:solidFill>
                <a:latin typeface="Calibri" panose="020F0502020204030204" pitchFamily="34" charset="0"/>
                <a:ea typeface="Times New Roman" panose="02020603050405020304" pitchFamily="18" charset="0"/>
              </a:rPr>
              <a:t>C</a:t>
            </a:r>
            <a:r>
              <a:rPr lang="en-GB" sz="2800" i="1">
                <a:solidFill>
                  <a:srgbClr val="002060"/>
                </a:solidFill>
                <a:effectLst/>
                <a:latin typeface="Calibri" panose="020F0502020204030204" pitchFamily="34" charset="0"/>
                <a:ea typeface="Times New Roman" panose="02020603050405020304" pitchFamily="18" charset="0"/>
              </a:rPr>
              <a:t>hanging our Relationship with (the rest of) Nature, is ultimately an Economic, Equity and Security Imperative to strengthen collective Resilience </a:t>
            </a:r>
          </a:p>
        </p:txBody>
      </p:sp>
    </p:spTree>
    <p:extLst>
      <p:ext uri="{BB962C8B-B14F-4D97-AF65-F5344CB8AC3E}">
        <p14:creationId xmlns:p14="http://schemas.microsoft.com/office/powerpoint/2010/main" val="38060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EC07-D463-3E43-EBE9-B93CAA9EA53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4C3DEB-F6CD-9698-702C-C46370CA3B17}"/>
              </a:ext>
            </a:extLst>
          </p:cNvPr>
          <p:cNvSpPr>
            <a:spLocks noGrp="1"/>
          </p:cNvSpPr>
          <p:nvPr>
            <p:ph sz="quarter" idx="13"/>
          </p:nvPr>
        </p:nvSpPr>
        <p:spPr>
          <a:xfrm>
            <a:off x="3962400" y="2500343"/>
            <a:ext cx="7924800" cy="3274695"/>
          </a:xfrm>
        </p:spPr>
        <p:txBody>
          <a:bodyPr>
            <a:noAutofit/>
          </a:bodyPr>
          <a:lstStyle/>
          <a:p>
            <a:pPr marL="60958" indent="0">
              <a:buNone/>
            </a:pPr>
            <a:r>
              <a:rPr lang="en-GB" sz="3600" i="1" dirty="0">
                <a:latin typeface="+mn-lt"/>
                <a:cs typeface="Arial"/>
              </a:rPr>
              <a:t>When asked why he is speaking about himself always in a third person he replied something like that: </a:t>
            </a:r>
          </a:p>
          <a:p>
            <a:pPr marL="60958" indent="0">
              <a:buNone/>
            </a:pPr>
            <a:r>
              <a:rPr lang="en-US" sz="3600" i="1" dirty="0">
                <a:solidFill>
                  <a:srgbClr val="C00000"/>
                </a:solidFill>
                <a:latin typeface="+mn-lt"/>
              </a:rPr>
              <a:t>If one is such a genius like me, it is very important to establish a healthy distance to himself.</a:t>
            </a:r>
          </a:p>
        </p:txBody>
      </p:sp>
      <p:sp>
        <p:nvSpPr>
          <p:cNvPr id="5" name="TextBox 4">
            <a:extLst>
              <a:ext uri="{FF2B5EF4-FFF2-40B4-BE49-F238E27FC236}">
                <a16:creationId xmlns:a16="http://schemas.microsoft.com/office/drawing/2014/main" id="{D4D2005F-1228-6872-22BB-FD186B73E347}"/>
              </a:ext>
            </a:extLst>
          </p:cNvPr>
          <p:cNvSpPr txBox="1"/>
          <p:nvPr/>
        </p:nvSpPr>
        <p:spPr>
          <a:xfrm>
            <a:off x="304800" y="1839948"/>
            <a:ext cx="3251200" cy="461665"/>
          </a:xfrm>
          <a:prstGeom prst="rect">
            <a:avLst/>
          </a:prstGeom>
          <a:noFill/>
        </p:spPr>
        <p:txBody>
          <a:bodyPr wrap="square" rtlCol="0">
            <a:spAutoFit/>
          </a:bodyPr>
          <a:lstStyle/>
          <a:p>
            <a:pPr algn="ctr"/>
            <a:r>
              <a:rPr lang="en-GB" sz="2400" i="1" dirty="0">
                <a:solidFill>
                  <a:srgbClr val="FF0000"/>
                </a:solidFill>
                <a:latin typeface="+mj-lt"/>
                <a:cs typeface="Arial"/>
              </a:rPr>
              <a:t>HERCULE POIROT</a:t>
            </a:r>
          </a:p>
        </p:txBody>
      </p:sp>
      <p:pic>
        <p:nvPicPr>
          <p:cNvPr id="6" name="Picture 5">
            <a:extLst>
              <a:ext uri="{FF2B5EF4-FFF2-40B4-BE49-F238E27FC236}">
                <a16:creationId xmlns:a16="http://schemas.microsoft.com/office/drawing/2014/main" id="{3515D616-B433-A016-5025-D26AE91A956A}"/>
              </a:ext>
            </a:extLst>
          </p:cNvPr>
          <p:cNvPicPr>
            <a:picLocks noChangeAspect="1"/>
          </p:cNvPicPr>
          <p:nvPr/>
        </p:nvPicPr>
        <p:blipFill>
          <a:blip r:embed="rId2"/>
          <a:stretch>
            <a:fillRect/>
          </a:stretch>
        </p:blipFill>
        <p:spPr>
          <a:xfrm>
            <a:off x="321700" y="2473042"/>
            <a:ext cx="3333192" cy="3454400"/>
          </a:xfrm>
          <a:prstGeom prst="rect">
            <a:avLst/>
          </a:prstGeom>
        </p:spPr>
      </p:pic>
      <p:sp>
        <p:nvSpPr>
          <p:cNvPr id="7" name="TextBox 6">
            <a:extLst>
              <a:ext uri="{FF2B5EF4-FFF2-40B4-BE49-F238E27FC236}">
                <a16:creationId xmlns:a16="http://schemas.microsoft.com/office/drawing/2014/main" id="{F89B1202-B20E-B1CD-CDC4-901411F32E9C}"/>
              </a:ext>
            </a:extLst>
          </p:cNvPr>
          <p:cNvSpPr txBox="1"/>
          <p:nvPr/>
        </p:nvSpPr>
        <p:spPr>
          <a:xfrm>
            <a:off x="554179" y="335137"/>
            <a:ext cx="11152909" cy="1323439"/>
          </a:xfrm>
          <a:prstGeom prst="rect">
            <a:avLst/>
          </a:prstGeom>
          <a:noFill/>
        </p:spPr>
        <p:txBody>
          <a:bodyPr wrap="square" rtlCol="0">
            <a:spAutoFit/>
          </a:bodyPr>
          <a:lstStyle/>
          <a:p>
            <a:pPr algn="ctr"/>
            <a:r>
              <a:rPr lang="en-GB" sz="4000" i="1" dirty="0">
                <a:solidFill>
                  <a:srgbClr val="002060"/>
                </a:solidFill>
                <a:cs typeface="Arial"/>
              </a:rPr>
              <a:t>And finally, with the most important advice from the famous Belgian, country hosting me last two decades</a:t>
            </a:r>
          </a:p>
        </p:txBody>
      </p:sp>
    </p:spTree>
    <p:extLst>
      <p:ext uri="{BB962C8B-B14F-4D97-AF65-F5344CB8AC3E}">
        <p14:creationId xmlns:p14="http://schemas.microsoft.com/office/powerpoint/2010/main" val="24227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8C57A2-19AA-7245-A37E-4B20E8919E52}"/>
              </a:ext>
            </a:extLst>
          </p:cNvPr>
          <p:cNvSpPr txBox="1"/>
          <p:nvPr/>
        </p:nvSpPr>
        <p:spPr>
          <a:xfrm>
            <a:off x="0" y="-27705"/>
            <a:ext cx="12219710" cy="6913416"/>
          </a:xfrm>
          <a:prstGeom prst="rect">
            <a:avLst/>
          </a:prstGeom>
          <a:solidFill>
            <a:srgbClr val="33CC33"/>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E6ABD13E-F250-2646-BC56-0C00C1252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61" y="735808"/>
            <a:ext cx="10623549" cy="323024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a:extLst>
              <a:ext uri="{FF2B5EF4-FFF2-40B4-BE49-F238E27FC236}">
                <a16:creationId xmlns:a16="http://schemas.microsoft.com/office/drawing/2014/main" id="{A8937956-7C32-C940-A86B-2B4B1CA81E2E}"/>
              </a:ext>
            </a:extLst>
          </p:cNvPr>
          <p:cNvSpPr txBox="1">
            <a:spLocks/>
          </p:cNvSpPr>
          <p:nvPr/>
        </p:nvSpPr>
        <p:spPr>
          <a:xfrm>
            <a:off x="686381" y="3325083"/>
            <a:ext cx="10881841" cy="2824019"/>
          </a:xfrm>
          <a:prstGeom prst="rect">
            <a:avLst/>
          </a:prstGeom>
        </p:spPr>
        <p:txBody>
          <a:bodyPr vert="horz" lIns="91427" tIns="45713" rIns="91427" bIns="45713" rtlCol="0" anchor="ctr">
            <a:norm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marL="243834" algn="ctr"/>
            <a:r>
              <a:rPr lang="en-US" sz="9800" i="1">
                <a:solidFill>
                  <a:srgbClr val="000000"/>
                </a:solidFill>
                <a:latin typeface="+mn-lt"/>
                <a:cs typeface="Arial"/>
              </a:rPr>
              <a:t>THANK YOU</a:t>
            </a:r>
            <a:br>
              <a:rPr lang="en-US" sz="8000" i="1">
                <a:solidFill>
                  <a:srgbClr val="000000"/>
                </a:solidFill>
                <a:latin typeface="+mn-lt"/>
                <a:cs typeface="Arial"/>
              </a:rPr>
            </a:br>
            <a:r>
              <a:rPr lang="en-US" sz="4500" i="1">
                <a:solidFill>
                  <a:srgbClr val="000000"/>
                </a:solidFill>
                <a:latin typeface="+mn-lt"/>
                <a:cs typeface="Arial"/>
              </a:rPr>
              <a:t>for helping us delivering the future we want!</a:t>
            </a:r>
            <a:endParaRPr lang="en-US" sz="4500" i="1" dirty="0">
              <a:solidFill>
                <a:srgbClr val="000000"/>
              </a:solidFill>
              <a:latin typeface="+mn-lt"/>
              <a:cs typeface="Arial"/>
            </a:endParaRPr>
          </a:p>
        </p:txBody>
      </p:sp>
      <p:pic>
        <p:nvPicPr>
          <p:cNvPr id="7" name="Picture 2" descr="Our contribution to UN Sustainable Development Goals - Borregaard">
            <a:extLst>
              <a:ext uri="{FF2B5EF4-FFF2-40B4-BE49-F238E27FC236}">
                <a16:creationId xmlns:a16="http://schemas.microsoft.com/office/drawing/2014/main" id="{503E74AD-1D4E-E646-B3EF-C6EA55FE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196" y="1036463"/>
            <a:ext cx="2603334" cy="2603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UBLIC\RESOURCE PANEL\Events\2012\Rio+20\IRP_RioSideEvent_files\image320.png">
            <a:extLst>
              <a:ext uri="{FF2B5EF4-FFF2-40B4-BE49-F238E27FC236}">
                <a16:creationId xmlns:a16="http://schemas.microsoft.com/office/drawing/2014/main" id="{428DD344-0AB7-B449-8CB7-DCACF814E3B3}"/>
              </a:ext>
            </a:extLst>
          </p:cNvPr>
          <p:cNvPicPr>
            <a:picLocks noChangeAspect="1" noChangeArrowheads="1"/>
          </p:cNvPicPr>
          <p:nvPr/>
        </p:nvPicPr>
        <p:blipFill>
          <a:blip r:embed="rId4"/>
          <a:srcRect/>
          <a:stretch>
            <a:fillRect/>
          </a:stretch>
        </p:blipFill>
        <p:spPr bwMode="auto">
          <a:xfrm>
            <a:off x="890774" y="1865886"/>
            <a:ext cx="2133600" cy="1031487"/>
          </a:xfrm>
          <a:prstGeom prst="rect">
            <a:avLst/>
          </a:prstGeom>
          <a:noFill/>
        </p:spPr>
      </p:pic>
    </p:spTree>
    <p:extLst>
      <p:ext uri="{BB962C8B-B14F-4D97-AF65-F5344CB8AC3E}">
        <p14:creationId xmlns:p14="http://schemas.microsoft.com/office/powerpoint/2010/main" val="272674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mxtXX8KQNCT5qX5hSVBg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7D045E350A8D5949838F151DEF715F4B" ma:contentTypeVersion="42" ma:contentTypeDescription="Create a new document." ma:contentTypeScope="" ma:versionID="cf0870e35e97e1879557ec16a6c6309d">
  <xsd:schema xmlns:xsd="http://www.w3.org/2001/XMLSchema" xmlns:xs="http://www.w3.org/2001/XMLSchema" xmlns:p="http://schemas.microsoft.com/office/2006/metadata/properties" xmlns:ns2="6679147d-f3e0-4428-9f88-abb34dc925f6" xmlns:ns3="1b027b9a-e7d1-4268-878d-a88f88110877" xmlns:ns4="77342a18-84af-4da7-9c4b-8f6747e69445" xmlns:ns5="f62c8c10-1917-4985-9c93-94928b0307e3" targetNamespace="http://schemas.microsoft.com/office/2006/metadata/properties" ma:root="true" ma:fieldsID="5042de7dee949054d46c24a6e8fd1b9c" ns2:_="" ns3:_="" ns4:_="" ns5:_="">
    <xsd:import namespace="6679147d-f3e0-4428-9f88-abb34dc925f6"/>
    <xsd:import namespace="1b027b9a-e7d1-4268-878d-a88f88110877"/>
    <xsd:import namespace="77342a18-84af-4da7-9c4b-8f6747e69445"/>
    <xsd:import namespace="f62c8c10-1917-4985-9c93-94928b0307e3"/>
    <xsd:element name="properties">
      <xsd:complexType>
        <xsd:sequence>
          <xsd:element name="documentManagement">
            <xsd:complexType>
              <xsd:all>
                <xsd:element ref="ns2:i5aaf5fcc6894645b65c7a29c6476a19" minOccurs="0"/>
                <xsd:element ref="ns3:TaxCatchAll" minOccurs="0"/>
                <xsd:element ref="ns3:TaxCatchAllLabel" minOccurs="0"/>
                <xsd:element ref="ns4:a5dd2779d0f74165b3ee02b306aad3bb" minOccurs="0"/>
                <xsd:element ref="ns4:k0a51cf79e604745857a03ab6484fba4" minOccurs="0"/>
                <xsd:element ref="ns3: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3:SharedWithUsers" minOccurs="0"/>
                <xsd:element ref="ns3:SharedWithDetails" minOccurs="0"/>
                <xsd:element ref="ns5:lcf76f155ced4ddcb4097134ff3c332f" minOccurs="0"/>
                <xsd:element ref="ns5:MediaLengthInSecond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027b9a-e7d1-4268-878d-a88f88110877"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7250342-1222-4875-af4e-90186ed2b46c}" ma:internalName="TaxCatchAll" ma:showField="CatchAllData"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7250342-1222-4875-af4e-90186ed2b46c}" ma:internalName="TaxCatchAllLabel" ma:readOnly="true" ma:showField="CatchAllDataLabel"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2c8c10-1917-4985-9c93-94928b0307e3"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2c8c10-1917-4985-9c93-94928b0307e3">
      <Terms xmlns="http://schemas.microsoft.com/office/infopath/2007/PartnerControls"/>
    </lcf76f155ced4ddcb4097134ff3c332f>
    <Contact xmlns="1b027b9a-e7d1-4268-878d-a88f88110877">
      <UserInfo>
        <DisplayName/>
        <AccountId xsi:nil="true"/>
        <AccountType/>
      </UserInfo>
    </Contact>
    <k0a51cf79e604745857a03ab6484fba4 xmlns="77342a18-84af-4da7-9c4b-8f6747e69445">
      <Terms xmlns="http://schemas.microsoft.com/office/infopath/2007/PartnerControls"/>
    </k0a51cf79e604745857a03ab6484fba4>
    <TaxCatchAll xmlns="1b027b9a-e7d1-4268-878d-a88f88110877" xsi:nil="true"/>
    <a5dd2779d0f74165b3ee02b306aad3bb xmlns="77342a18-84af-4da7-9c4b-8f6747e69445">
      <Terms xmlns="http://schemas.microsoft.com/office/infopath/2007/PartnerControls"/>
    </a5dd2779d0f74165b3ee02b306aad3bb>
    <i5aaf5fcc6894645b65c7a29c6476a19 xmlns="6679147d-f3e0-4428-9f88-abb34dc925f6">
      <Terms xmlns="http://schemas.microsoft.com/office/infopath/2007/PartnerControls"/>
    </i5aaf5fcc6894645b65c7a29c6476a19>
  </documentManagement>
</p:properties>
</file>

<file path=customXml/itemProps1.xml><?xml version="1.0" encoding="utf-8"?>
<ds:datastoreItem xmlns:ds="http://schemas.openxmlformats.org/officeDocument/2006/customXml" ds:itemID="{6FB11D70-4935-4EC8-90CF-F461BDF24AD4}"/>
</file>

<file path=customXml/itemProps2.xml><?xml version="1.0" encoding="utf-8"?>
<ds:datastoreItem xmlns:ds="http://schemas.openxmlformats.org/officeDocument/2006/customXml" ds:itemID="{236CA6E3-FBD7-437F-BAD2-A83765B9215A}"/>
</file>

<file path=customXml/itemProps3.xml><?xml version="1.0" encoding="utf-8"?>
<ds:datastoreItem xmlns:ds="http://schemas.openxmlformats.org/officeDocument/2006/customXml" ds:itemID="{4EA294FF-2AFA-415F-8C02-CF9C0BDCD535}"/>
</file>

<file path=docProps/app.xml><?xml version="1.0" encoding="utf-8"?>
<Properties xmlns="http://schemas.openxmlformats.org/officeDocument/2006/extended-properties" xmlns:vt="http://schemas.openxmlformats.org/officeDocument/2006/docPropsVTypes">
  <TotalTime>22154</TotalTime>
  <Words>7064</Words>
  <Application>Microsoft Macintosh PowerPoint</Application>
  <PresentationFormat>Widescreen</PresentationFormat>
  <Paragraphs>768</Paragraphs>
  <Slides>98</Slides>
  <Notes>38</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20" baseType="lpstr">
      <vt:lpstr>MS PGothic</vt:lpstr>
      <vt:lpstr>MS PGothic</vt:lpstr>
      <vt:lpstr>Aptos</vt:lpstr>
      <vt:lpstr>Arial</vt:lpstr>
      <vt:lpstr>Arial Narrow</vt:lpstr>
      <vt:lpstr>Bebas Kai</vt:lpstr>
      <vt:lpstr>Calibri</vt:lpstr>
      <vt:lpstr>Century Gothic</vt:lpstr>
      <vt:lpstr>EC Square Sans Cond Pro</vt:lpstr>
      <vt:lpstr>Helv</vt:lpstr>
      <vt:lpstr>Montserrat</vt:lpstr>
      <vt:lpstr>Open Sans</vt:lpstr>
      <vt:lpstr>Open Sans Light</vt:lpstr>
      <vt:lpstr>Roboto</vt:lpstr>
      <vt:lpstr>Roboto Regular</vt:lpstr>
      <vt:lpstr>Roboto-Bold</vt:lpstr>
      <vt:lpstr>Times New Roman</vt:lpstr>
      <vt:lpstr>Verdana</vt:lpstr>
      <vt:lpstr>Wingdings</vt:lpstr>
      <vt:lpstr>Wingdings 2</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we want to avoid extinction of elephants in nature …</vt:lpstr>
      <vt:lpstr>PowerPoint Presentation</vt:lpstr>
      <vt:lpstr>PowerPoint Presentation</vt:lpstr>
      <vt:lpstr>PowerPoint Presentation</vt:lpstr>
      <vt:lpstr>This Importance of Natural Resources</vt:lpstr>
      <vt:lpstr>Definition: Materials and Resources</vt:lpstr>
      <vt:lpstr>PowerPoint Presentation</vt:lpstr>
      <vt:lpstr>PowerPoint Presentation</vt:lpstr>
      <vt:lpstr>PowerPoint Presentation</vt:lpstr>
      <vt:lpstr>PowerPoint Presentation</vt:lpstr>
      <vt:lpstr>PowerPoint Presentation</vt:lpstr>
      <vt:lpstr>Definition: Material footprint</vt:lpstr>
      <vt:lpstr>PowerPoint Presentation</vt:lpstr>
      <vt:lpstr>PowerPoint Presentation</vt:lpstr>
      <vt:lpstr>Trends: High-income countries use six times more materials per capita and are responsible for ten times more climate impacts per capita than low-income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World regions drive different climate and biodiversity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Decoupling resource use from economic activity and human wellbeing &amp; targeting it to human needs through provisioning systems</vt:lpstr>
      <vt:lpstr>PowerPoint Presentation</vt:lpstr>
      <vt:lpstr>PowerPoint Presentation</vt:lpstr>
      <vt:lpstr>Call to action: We need global materials governance to support and advance the sustainable resource use transition</vt:lpstr>
      <vt:lpstr>PowerPoint Presentation</vt:lpstr>
      <vt:lpstr>PowerPoint Presentation</vt:lpstr>
      <vt:lpstr>PowerPoint Presentation</vt:lpstr>
      <vt:lpstr>PowerPoint Presentation</vt:lpstr>
      <vt:lpstr>PowerPoint Presentation</vt:lpstr>
      <vt:lpstr>Circular Bio-Economy is just using common sense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GRO24 IRP modelling:  Decoupling is possible and benefits are important</vt:lpstr>
      <vt:lpstr>PowerPoint Presentation</vt:lpstr>
      <vt:lpstr>Circular Economy Action Plan I – December 2015</vt:lpstr>
      <vt:lpstr>PowerPoint Presentation</vt:lpstr>
      <vt:lpstr>PowerPoint Presentation</vt:lpstr>
      <vt:lpstr>The first dimension is still to a large extent overlooked …</vt:lpstr>
      <vt:lpstr>PowerPoint Presentation</vt:lpstr>
      <vt:lpstr>PowerPoint Presentation</vt:lpstr>
      <vt:lpstr>It is not easy being green</vt:lpstr>
      <vt:lpstr>PowerPoint Presentation</vt:lpstr>
      <vt:lpstr>The World has Changed</vt:lpstr>
      <vt:lpstr>PowerPoint Presentation</vt:lpstr>
      <vt:lpstr>PowerPoint Presentation</vt:lpstr>
      <vt:lpstr>PowerPoint Presentation</vt:lpstr>
      <vt:lpstr>PowerPoint Presentation</vt:lpstr>
      <vt:lpstr>PowerPoint Presentation</vt:lpstr>
      <vt:lpstr>This System Change Transformation is also  in the Interest of the Business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Janez Potočnik</cp:lastModifiedBy>
  <cp:revision>822</cp:revision>
  <cp:lastPrinted>2019-11-11T11:36:11Z</cp:lastPrinted>
  <dcterms:created xsi:type="dcterms:W3CDTF">2019-04-19T17:08:31Z</dcterms:created>
  <dcterms:modified xsi:type="dcterms:W3CDTF">2024-11-25T20:07:53Z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0x01010073819C8729A6B244A74FF75370EE82A9007D045E350A8D5949838F151DEF715F4B</vt:lpwstr>
  </property>
</Properties>
</file>