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modernComment_112_78A2740A.xml" ContentType="application/vnd.ms-powerpoint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48" r:id="rId5"/>
  </p:sldMasterIdLst>
  <p:notesMasterIdLst>
    <p:notesMasterId r:id="rId18"/>
  </p:notesMasterIdLst>
  <p:sldIdLst>
    <p:sldId id="274" r:id="rId6"/>
    <p:sldId id="269" r:id="rId7"/>
    <p:sldId id="278" r:id="rId8"/>
    <p:sldId id="275" r:id="rId9"/>
    <p:sldId id="277" r:id="rId10"/>
    <p:sldId id="280" r:id="rId11"/>
    <p:sldId id="282" r:id="rId12"/>
    <p:sldId id="281" r:id="rId13"/>
    <p:sldId id="286" r:id="rId14"/>
    <p:sldId id="276" r:id="rId15"/>
    <p:sldId id="288" r:id="rId16"/>
    <p:sldId id="28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414E00F-4CE5-2D24-8BB8-0C0B5C2EE742}" name="Sarah Wiecek" initials="SW" userId="S::sarah.wiecek@planetark.org::9a478851-5e83-40a5-9891-35f95a7470af" providerId="AD"/>
  <p188:author id="{6635551D-0772-320D-771F-B660490A3342}" name="Jane Horvath" initials="JH" userId="S::jane.horvath@planetark.org::646d6503-dda4-4bc3-a855-81a17e4d88f0" providerId="AD"/>
  <p188:author id="{8740EC6C-DC38-32BA-162F-68BF784BF855}" name="Roisin O'Neill" initials="RO" userId="S::roisin.oneill@planetark.org::51875c6b-f413-4ec7-b9bd-fd5e4d0e2867" providerId="AD"/>
  <p188:author id="{FB72A977-B65B-CD40-9935-0DEEF50909B0}" name="Ryan Collins" initials="RC" userId="S::ryan@planetark.org::1cfb3242-e0c0-4e09-b87f-13f7ed2401cf" providerId="AD"/>
  <p188:author id="{7B82ED7D-DC2E-4FC9-9767-08C2517E97E8}" name="Maddie Ross" initials="MR" userId="S::maddie@planetark.org::68843cd1-1790-4ee7-93a8-3ad137e6105c" providerId="AD"/>
  <p188:author id="{4A52DDB9-F03C-32E9-B02C-A2FF7136D960}" name="Chelsea McLean" initials="CM" userId="S::chelsea.mclean@planetark.org::cb16b726-7461-4fc4-aeb9-654722ef9cb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3E3E"/>
    <a:srgbClr val="174F3E"/>
    <a:srgbClr val="E0E6E8"/>
    <a:srgbClr val="21C959"/>
    <a:srgbClr val="2A79C1"/>
    <a:srgbClr val="7A7B85"/>
    <a:srgbClr val="25E961"/>
    <a:srgbClr val="23E9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63"/>
    <p:restoredTop sz="81111"/>
  </p:normalViewPr>
  <p:slideViewPr>
    <p:cSldViewPr snapToGrid="0">
      <p:cViewPr varScale="1">
        <p:scale>
          <a:sx n="100" d="100"/>
          <a:sy n="100" d="100"/>
        </p:scale>
        <p:origin x="5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omments/modernComment_112_78A2740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6D5F95D-1CB0-B545-A9A8-4ECD0E8D3619}" authorId="{FB72A977-B65B-CD40-9935-0DEEF50909B0}" status="resolved" created="2023-11-12T23:54:27.976" complete="100000">
    <pc:sldMkLst xmlns:pc="http://schemas.microsoft.com/office/powerpoint/2013/main/command">
      <pc:docMk/>
      <pc:sldMk cId="2023912458" sldId="274"/>
    </pc:sldMkLst>
    <p188:replyLst>
      <p188:reply id="{28AC9FD6-34F2-44CA-B223-FC5F19D15BFC}" authorId="{8740EC6C-DC38-32BA-162F-68BF784BF855}" created="2023-11-13T00:10:30.533">
        <p188:txBody>
          <a:bodyPr/>
          <a:lstStyle/>
          <a:p>
            <a:r>
              <a:rPr lang="en-US"/>
              <a:t>Thanks Ryan. Happy for you to use slide 1 that DCA sent for the opening slide so it is inline with all the other sessions. </a:t>
            </a:r>
          </a:p>
        </p188:txBody>
      </p188:reply>
      <p188:reply id="{A8495E7D-76E3-4942-A3DB-19056622F3D1}" authorId="{FB72A977-B65B-CD40-9935-0DEEF50909B0}" created="2023-11-13T00:56:37.921">
        <p188:txBody>
          <a:bodyPr/>
          <a:lstStyle/>
          <a:p>
            <a:r>
              <a:rPr lang="en-US"/>
              <a:t>Thanks Ro. I probably need to find a slide for partner logos so might integrate that in the REPORT BACKGROUND slide.</a:t>
            </a:r>
          </a:p>
        </p188:txBody>
      </p188:reply>
      <p188:reply id="{0A9A572C-EF5D-41CF-A4DB-0CD4015F8ED1}" authorId="{8740EC6C-DC38-32BA-162F-68BF784BF855}" created="2023-11-13T01:06:50.348">
        <p188:txBody>
          <a:bodyPr/>
          <a:lstStyle/>
          <a:p>
            <a:r>
              <a:rPr lang="en-US"/>
              <a:t>Thanks Ryan - we do have a program slide that you could alter? I have added it in above the report background slide if of use.</a:t>
            </a:r>
          </a:p>
        </p188:txBody>
      </p188:reply>
    </p188:replyLst>
    <p188:txBody>
      <a:bodyPr/>
      <a:lstStyle/>
      <a:p>
        <a:r>
          <a:rPr lang="en-US"/>
          <a:t>[@Roisin O'Neill], [@Nicole Garofano] should we use slide 1 or 2 as the opening slide? DCA sent through s1 template (optional) and Ro sent s2.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C73C9-36C2-41E1-875F-6DF53FA9EECA}" type="datetimeFigureOut">
              <a:t>11/9/23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D6781-5F1F-4639-A6D8-F30A012952D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057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9D6781-5F1F-4639-A6D8-F30A012952DF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423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9A3C5-FDD8-8F41-883C-1002E9E82F1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32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The adoption curve using the ‘Diffusion of Innovations’ model with adoption gap (or ‘the chasm’).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b="0" dirty="0">
                <a:solidFill>
                  <a:srgbClr val="3D3D3D"/>
                </a:solidFill>
                <a:effectLst/>
                <a:latin typeface="Roboto" panose="02000000000000000000" pitchFamily="2" charset="0"/>
              </a:rPr>
              <a:t>This theory was popularised by Everett Rogers in his book </a:t>
            </a:r>
            <a:r>
              <a:rPr lang="en-AU" sz="1800" b="0" i="1" dirty="0">
                <a:solidFill>
                  <a:srgbClr val="3D3D3D"/>
                </a:solidFill>
                <a:effectLst/>
                <a:latin typeface="Roboto" panose="02000000000000000000" pitchFamily="2" charset="0"/>
              </a:rPr>
              <a:t>Diffusion of Innovations</a:t>
            </a:r>
            <a:r>
              <a:rPr lang="en-AU" sz="1800" b="0" dirty="0">
                <a:solidFill>
                  <a:srgbClr val="3D3D3D"/>
                </a:solidFill>
                <a:effectLst/>
                <a:latin typeface="Roboto" panose="02000000000000000000" pitchFamily="2" charset="0"/>
              </a:rPr>
              <a:t>, first published in 1962.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b="0" dirty="0">
                <a:solidFill>
                  <a:srgbClr val="3D3D3D"/>
                </a:solidFill>
                <a:effectLst/>
                <a:latin typeface="Roboto" panose="02000000000000000000" pitchFamily="2" charset="0"/>
              </a:rPr>
              <a:t>The ‘chasm’ was added to the original ‘Diffusion of Innovation’ curve by Geoffrey A. Moore in his book </a:t>
            </a:r>
            <a:r>
              <a:rPr lang="en-AU" sz="1800" b="0" i="1" dirty="0">
                <a:solidFill>
                  <a:srgbClr val="3D3D3D"/>
                </a:solidFill>
                <a:effectLst/>
                <a:latin typeface="Roboto" panose="02000000000000000000" pitchFamily="2" charset="0"/>
              </a:rPr>
              <a:t>Crossing the Chasm</a:t>
            </a:r>
            <a:r>
              <a:rPr lang="en-AU" sz="1800" b="0" dirty="0">
                <a:solidFill>
                  <a:srgbClr val="3D3D3D"/>
                </a:solidFill>
                <a:effectLst/>
                <a:latin typeface="Roboto" panose="02000000000000000000" pitchFamily="2" charset="0"/>
              </a:rPr>
              <a:t>, first published in 1991. </a:t>
            </a:r>
            <a:endParaRPr lang="en-AU" sz="2400" dirty="0">
              <a:effectLst/>
            </a:endParaRP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9A3C5-FDD8-8F41-883C-1002E9E82F1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873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2A79C1"/>
                </a:solidFill>
              </a:rPr>
              <a:t>Thank you: Pollinate, George Osborne (AB), Claire L, Jane, Liam, Nicole, Sarah, </a:t>
            </a:r>
            <a:r>
              <a:rPr lang="en-US" sz="1100" dirty="0">
                <a:solidFill>
                  <a:srgbClr val="2A79C1"/>
                </a:solidFill>
              </a:rPr>
              <a:t>Tam</a:t>
            </a:r>
            <a:endParaRPr lang="en-US" sz="1100" dirty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9A3C5-FDD8-8F41-883C-1002E9E82F1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96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AU" sz="1800" b="0" i="0" u="none" strike="noStrike" baseline="0" dirty="0">
              <a:latin typeface="CIDFont+F1"/>
            </a:endParaRPr>
          </a:p>
          <a:p>
            <a:pPr algn="l"/>
            <a:endParaRPr lang="en-AU" sz="1800" b="0" i="0" u="none" strike="noStrike" baseline="0" dirty="0">
              <a:latin typeface="CIDFont+F1"/>
            </a:endParaRPr>
          </a:p>
          <a:p>
            <a:pPr algn="l"/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958613-D13A-AF4E-A7F7-EFAF75EF2C7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039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Interviewees included </a:t>
            </a:r>
            <a:r>
              <a:rPr lang="en-US" sz="1600" dirty="0" err="1"/>
              <a:t>Aus</a:t>
            </a:r>
            <a:r>
              <a:rPr lang="en-US" sz="1600" dirty="0"/>
              <a:t> Food &amp; Grocery Council, Bingo, Built, Country Road, Polestar, </a:t>
            </a:r>
            <a:r>
              <a:rPr lang="en-US" sz="1600" dirty="0" err="1"/>
              <a:t>Unllever</a:t>
            </a:r>
            <a:r>
              <a:rPr lang="en-US" sz="1600" dirty="0"/>
              <a:t>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9A3C5-FDD8-8F41-883C-1002E9E82F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40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2021: 92% awareness (slight drop, perhaps different sample representation had an impact)</a:t>
            </a:r>
          </a:p>
          <a:p>
            <a:r>
              <a:rPr lang="en-US" sz="1600" dirty="0"/>
              <a:t>2020: 96% awareness (different sample size – 200; fewer large businesses represented)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9A3C5-FDD8-8F41-883C-1002E9E82F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85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2020: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86% claimed knowledge</a:t>
            </a:r>
          </a:p>
          <a:p>
            <a:r>
              <a:rPr lang="en-US" sz="1600" dirty="0"/>
              <a:t>34% actual knowledge</a:t>
            </a:r>
          </a:p>
          <a:p>
            <a:r>
              <a:rPr lang="en-US" sz="1600" dirty="0"/>
              <a:t>52% gap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(different sample size – 200; fewer large businesses represented)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9A3C5-FDD8-8F41-883C-1002E9E82F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2021: 88% important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2020: 86% important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9A3C5-FDD8-8F41-883C-1002E9E82F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44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Similar to 2021 &amp;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9A3C5-FDD8-8F41-883C-1002E9E82F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173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2021 (2020):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42% (48%) Reducing costs &gt;&gt; BIG JUMP in 2023, potentially indicating increased knowledge</a:t>
            </a:r>
          </a:p>
          <a:p>
            <a:r>
              <a:rPr lang="en-US" sz="1600" dirty="0"/>
              <a:t>39% (52%) Increasing efficiency</a:t>
            </a:r>
          </a:p>
          <a:p>
            <a:r>
              <a:rPr lang="en-US" sz="1600" dirty="0"/>
              <a:t>39% (30%) Aligning pubic opinion about sustainability</a:t>
            </a: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9A3C5-FDD8-8F41-883C-1002E9E82F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547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9A3C5-FDD8-8F41-883C-1002E9E82F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933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itle Text"/>
          <p:cNvSpPr txBox="1">
            <a:spLocks noGrp="1"/>
          </p:cNvSpPr>
          <p:nvPr>
            <p:ph type="title"/>
          </p:nvPr>
        </p:nvSpPr>
        <p:spPr>
          <a:xfrm>
            <a:off x="679450" y="2726829"/>
            <a:ext cx="10414000" cy="772022"/>
          </a:xfrm>
          <a:prstGeom prst="rect">
            <a:avLst/>
          </a:prstGeom>
        </p:spPr>
        <p:txBody>
          <a:bodyPr/>
          <a:lstStyle>
            <a:lvl1pPr>
              <a:defRPr sz="5000"/>
            </a:lvl1pPr>
          </a:lstStyle>
          <a:p>
            <a:r>
              <a:t>Title Text</a:t>
            </a:r>
          </a:p>
        </p:txBody>
      </p:sp>
      <p:sp>
        <p:nvSpPr>
          <p:cNvPr id="18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79450" y="3549650"/>
            <a:ext cx="10414000" cy="38539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09124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/>
              </a:p>
            </p:txBody>
          </p:sp>
        </p:grp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65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7CD26-AAE7-DC59-A2BC-5296358A25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C33B9F-1F67-1E48-C5D3-0C0E2FCAB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A58FD-91FF-4CF7-274A-764CC6172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A0CB-4FA9-A24E-8C9F-2E9DE335A855}" type="datetimeFigureOut">
              <a:rPr lang="en-US" smtClean="0"/>
              <a:t>11/9/23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A3C22-2D88-A860-8F66-C79F2D5EE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2BE79-C3E8-0923-9B62-A7024D262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56D08-9570-2D4E-B33F-20E2A8CB2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73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5F0FB-075E-00B7-32E2-1951B656C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9A5E7-D87F-E0C2-70C1-869CED7BA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C8FBC-5F89-615E-DEBC-D4D491A1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A0CB-4FA9-A24E-8C9F-2E9DE335A855}" type="datetimeFigureOut">
              <a:rPr lang="en-US" smtClean="0"/>
              <a:t>11/9/23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A60DA-53CF-897D-84DA-7AD0FF438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58639-3245-930D-BBF8-E8AD8E902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56D08-9570-2D4E-B33F-20E2A8CB2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13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ADFA5-7A39-E7C0-A506-D500F3526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84754B-C5A7-13AE-B606-2CFBAEF7A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D4AF6-6224-7390-08E2-F83FCFC84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A0CB-4FA9-A24E-8C9F-2E9DE335A855}" type="datetimeFigureOut">
              <a:rPr lang="en-US" smtClean="0"/>
              <a:t>11/9/23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EF4E9-0F06-B41A-21A0-2D06A6D92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EFB51-21AC-25BB-BE98-6B64925CA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56D08-9570-2D4E-B33F-20E2A8CB2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08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561F5-E72B-84C0-FFDE-47FF09A49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6A8B1-73E4-1FFA-FBDB-C4526184ED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572026-34DC-DC1F-8671-9158D7E12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BE617D-2090-7F98-68C6-CB1AAEC44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A0CB-4FA9-A24E-8C9F-2E9DE335A855}" type="datetimeFigureOut">
              <a:rPr lang="en-US" smtClean="0"/>
              <a:t>11/9/23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BDF921-83F7-3D82-230E-C5C3096C8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E36ECF-468C-5D7B-DB2C-F708660F2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56D08-9570-2D4E-B33F-20E2A8CB2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091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BD2AB-18B6-436C-928F-7E577BE4B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6DBA5-D763-B312-34C3-ACF5D7348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0986ED-389B-5C13-24C3-E290F4E753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069647-E1A3-1C81-7401-1E3BE62BA7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19951-C7A8-5675-7ECB-DD881641B5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83E4F5-056C-78E3-4DE5-09F4DF391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A0CB-4FA9-A24E-8C9F-2E9DE335A855}" type="datetimeFigureOut">
              <a:rPr lang="en-US" smtClean="0"/>
              <a:t>11/9/23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F7D1E0-1E64-ECB9-B109-E6477AFB2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59156C-C7CE-B9F8-A793-E257E3D47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56D08-9570-2D4E-B33F-20E2A8CB2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08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B14FF-A228-1787-1DDE-3FA9D5840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FB0502-BE19-C829-CB42-D59BD2FDE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A0CB-4FA9-A24E-8C9F-2E9DE335A855}" type="datetimeFigureOut">
              <a:rPr lang="en-US" smtClean="0"/>
              <a:t>11/9/23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1DE0B8-CBCF-9455-1954-EE7EE5EBA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FBD23F-0AB6-AF67-7EF5-3316DAA43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56D08-9570-2D4E-B33F-20E2A8CB2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46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F7FF41-D897-8342-90F1-B51028A8D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A0CB-4FA9-A24E-8C9F-2E9DE335A855}" type="datetimeFigureOut">
              <a:rPr lang="en-US" smtClean="0"/>
              <a:t>11/9/23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387DF8-F251-4C0C-D083-927235908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8946C3-4E91-4558-E85A-B2EFB49D7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56D08-9570-2D4E-B33F-20E2A8CB2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846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BA9B8-A75C-DB69-0811-3026321D8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31102-A3FD-77F1-F29F-34079839D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D3C26F-7495-3746-A51E-3721C1DBD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3B66DD-D3C6-18A5-2AC4-AD139378D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A0CB-4FA9-A24E-8C9F-2E9DE335A855}" type="datetimeFigureOut">
              <a:rPr lang="en-US" smtClean="0"/>
              <a:t>11/9/23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02C9E6-6AE2-A5D0-4435-EB5FB9065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02199-2D9B-D1C4-A5FC-5A92F2A6C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56D08-9570-2D4E-B33F-20E2A8CB2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136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C2A7F-AB67-8E3F-8408-BFC7C327B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CF6EFB-9470-9CC3-F497-21B142E916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2160B1-EBDD-1240-69D5-791874E1EC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86FE37-E6E8-786D-B7BF-8A9F67A56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A0CB-4FA9-A24E-8C9F-2E9DE335A855}" type="datetimeFigureOut">
              <a:rPr lang="en-US" smtClean="0"/>
              <a:t>11/9/23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77A791-A754-6B63-3C5F-88AF45BC6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6FBED8-DD1B-BCE9-1FB9-EDFAC4C78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56D08-9570-2D4E-B33F-20E2A8CB2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909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C14C9-3789-85F0-E651-5DFD1818A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E0280A-AF0A-1465-71CE-44FA8F74C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BA15C-0077-CA94-0D3C-D26E7B73A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A0CB-4FA9-A24E-8C9F-2E9DE335A855}" type="datetimeFigureOut">
              <a:rPr lang="en-US" smtClean="0"/>
              <a:t>11/9/23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47C10-675C-DBC6-22D1-121DB69A9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119AA-E63B-A017-DC4D-10583DDEC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56D08-9570-2D4E-B33F-20E2A8CB2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625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E4A20C-0CC3-C65F-0A2A-11CCF0C930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74FC93-CA60-02B8-2B90-B62AE0C41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2ABC5-E7B0-4E01-4B3F-B6AE7F235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A0CB-4FA9-A24E-8C9F-2E9DE335A855}" type="datetimeFigureOut">
              <a:rPr lang="en-US" smtClean="0"/>
              <a:t>11/9/23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5BEB5-F505-F475-9B91-74436D6C8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4F426-957E-ECE8-C767-89F2DB3DF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56D08-9570-2D4E-B33F-20E2A8CB2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1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13" r:id="rId12"/>
    <p:sldLayoutId id="214748376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7A1528-8B12-7F55-548D-1DD022B76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BFDF02-5F08-53B5-FE2C-83EF2CED6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5554F-DCD9-23CF-2ABE-77426B9903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AA0CB-4FA9-A24E-8C9F-2E9DE335A855}" type="datetimeFigureOut">
              <a:rPr lang="en-US" smtClean="0"/>
              <a:t>11/9/23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70417-0A29-5EE1-DA3F-5C1757F954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54E8E-A1E8-AFF9-EA8B-E71D415C4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56D08-9570-2D4E-B33F-20E2A8CB2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2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2_78A2740A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hyperlink" Target="mailto:claire.laws@planetark.or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hyperlink" Target="mailto:ryan@planetark.org" TargetMode="External"/><Relationship Id="rId5" Type="http://schemas.openxmlformats.org/officeDocument/2006/relationships/image" Target="../media/image38.jpeg"/><Relationship Id="rId4" Type="http://schemas.openxmlformats.org/officeDocument/2006/relationships/hyperlink" Target="https://acehub.org.au/knowledge-hub/research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5.jp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jpg"/><Relationship Id="rId11" Type="http://schemas.openxmlformats.org/officeDocument/2006/relationships/image" Target="../media/image32.jpg"/><Relationship Id="rId5" Type="http://schemas.openxmlformats.org/officeDocument/2006/relationships/image" Target="../media/image26.jpg"/><Relationship Id="rId10" Type="http://schemas.openxmlformats.org/officeDocument/2006/relationships/image" Target="../media/image31.jpg"/><Relationship Id="rId4" Type="http://schemas.openxmlformats.org/officeDocument/2006/relationships/image" Target="../media/image2.png"/><Relationship Id="rId9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bottle">
            <a:extLst>
              <a:ext uri="{FF2B5EF4-FFF2-40B4-BE49-F238E27FC236}">
                <a16:creationId xmlns:a16="http://schemas.microsoft.com/office/drawing/2014/main" id="{96686DEE-89E5-0AEF-E72F-4C86E9BA23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2E4960-789D-80A3-C1CA-7B96F909FE0C}"/>
              </a:ext>
            </a:extLst>
          </p:cNvPr>
          <p:cNvSpPr txBox="1"/>
          <p:nvPr/>
        </p:nvSpPr>
        <p:spPr>
          <a:xfrm>
            <a:off x="440871" y="2726871"/>
            <a:ext cx="5655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dirty="0">
                <a:latin typeface="+mj-lt"/>
              </a:rPr>
              <a:t>Heading 1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55A9800-7835-EC57-6EDC-ABA4F0DC57B3}"/>
              </a:ext>
            </a:extLst>
          </p:cNvPr>
          <p:cNvGrpSpPr/>
          <p:nvPr/>
        </p:nvGrpSpPr>
        <p:grpSpPr>
          <a:xfrm>
            <a:off x="0" y="2640408"/>
            <a:ext cx="6580094" cy="1321991"/>
            <a:chOff x="0" y="2640409"/>
            <a:chExt cx="6572729" cy="1286132"/>
          </a:xfrm>
          <a:solidFill>
            <a:srgbClr val="7000FF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5254D5A-2576-A0E8-BB9C-E1B4D439BD6D}"/>
                </a:ext>
              </a:extLst>
            </p:cNvPr>
            <p:cNvSpPr/>
            <p:nvPr/>
          </p:nvSpPr>
          <p:spPr>
            <a:xfrm>
              <a:off x="0" y="2640409"/>
              <a:ext cx="5970494" cy="1286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solidFill>
                  <a:schemeClr val="bg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923CD53-DFB3-4285-620E-64E1C45A510B}"/>
                </a:ext>
              </a:extLst>
            </p:cNvPr>
            <p:cNvSpPr/>
            <p:nvPr/>
          </p:nvSpPr>
          <p:spPr>
            <a:xfrm>
              <a:off x="5190243" y="2640409"/>
              <a:ext cx="1382486" cy="12861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bg1"/>
                </a:solidFill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4DC72C3B-53B3-80DB-2352-733A09E4A663}"/>
              </a:ext>
            </a:extLst>
          </p:cNvPr>
          <p:cNvSpPr/>
          <p:nvPr/>
        </p:nvSpPr>
        <p:spPr>
          <a:xfrm>
            <a:off x="257741" y="2197891"/>
            <a:ext cx="4372315" cy="4349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EBA21F-7E1E-08E4-98F0-82005EE57848}"/>
              </a:ext>
            </a:extLst>
          </p:cNvPr>
          <p:cNvSpPr txBox="1"/>
          <p:nvPr/>
        </p:nvSpPr>
        <p:spPr>
          <a:xfrm>
            <a:off x="440871" y="2581731"/>
            <a:ext cx="565512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solidFill>
                  <a:schemeClr val="bg1"/>
                </a:solidFill>
                <a:latin typeface="+mj-lt"/>
              </a:rPr>
              <a:t>Circularity in </a:t>
            </a:r>
          </a:p>
          <a:p>
            <a:r>
              <a:rPr lang="en-AU" sz="4400" b="1" dirty="0">
                <a:solidFill>
                  <a:schemeClr val="bg1"/>
                </a:solidFill>
                <a:latin typeface="+mj-lt"/>
              </a:rPr>
              <a:t>Australian Business:</a:t>
            </a:r>
          </a:p>
          <a:p>
            <a:r>
              <a:rPr lang="en-AU" sz="3200" b="1" i="1" dirty="0">
                <a:solidFill>
                  <a:schemeClr val="bg1"/>
                </a:solidFill>
                <a:latin typeface="+mj-lt"/>
              </a:rPr>
              <a:t>Perceptions, Knowledge and Actions Beyond Recycling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C058C6-D21B-BD4F-31E3-FBF9E642F88D}"/>
              </a:ext>
            </a:extLst>
          </p:cNvPr>
          <p:cNvSpPr txBox="1"/>
          <p:nvPr/>
        </p:nvSpPr>
        <p:spPr>
          <a:xfrm>
            <a:off x="364670" y="2240299"/>
            <a:ext cx="5731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</a:rPr>
              <a:t>20 Nov | 11:35 AM – 12:10 PM</a:t>
            </a:r>
          </a:p>
        </p:txBody>
      </p:sp>
    </p:spTree>
    <p:extLst>
      <p:ext uri="{BB962C8B-B14F-4D97-AF65-F5344CB8AC3E}">
        <p14:creationId xmlns:p14="http://schemas.microsoft.com/office/powerpoint/2010/main" val="202391245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26003D-247F-AD2B-7D30-044E622849D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0E6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30856D-4AAC-84BE-C67B-2F7698D58937}"/>
              </a:ext>
            </a:extLst>
          </p:cNvPr>
          <p:cNvCxnSpPr>
            <a:cxnSpLocks/>
          </p:cNvCxnSpPr>
          <p:nvPr/>
        </p:nvCxnSpPr>
        <p:spPr>
          <a:xfrm>
            <a:off x="678054" y="1419244"/>
            <a:ext cx="3217940" cy="0"/>
          </a:xfrm>
          <a:prstGeom prst="line">
            <a:avLst/>
          </a:prstGeom>
          <a:ln w="98425" cap="rnd">
            <a:solidFill>
              <a:srgbClr val="21C9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A2B301F-26F6-ACC7-D836-C613AB9971D9}"/>
              </a:ext>
            </a:extLst>
          </p:cNvPr>
          <p:cNvSpPr txBox="1"/>
          <p:nvPr/>
        </p:nvSpPr>
        <p:spPr>
          <a:xfrm>
            <a:off x="508551" y="503739"/>
            <a:ext cx="8841511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800" b="1" dirty="0">
                <a:solidFill>
                  <a:srgbClr val="174F3E"/>
                </a:solidFill>
                <a:latin typeface="Futura" panose="020B0602020204020303" pitchFamily="34" charset="-79"/>
                <a:ea typeface="Roboto Black"/>
                <a:cs typeface="Futura"/>
              </a:rPr>
              <a:t>YOUR CALL TO ACTION - 1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95CE5F-2F65-E98A-FAA4-9C2A810324CD}"/>
              </a:ext>
            </a:extLst>
          </p:cNvPr>
          <p:cNvSpPr txBox="1"/>
          <p:nvPr/>
        </p:nvSpPr>
        <p:spPr>
          <a:xfrm>
            <a:off x="623498" y="2492016"/>
            <a:ext cx="971112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>
              <a:buClr>
                <a:srgbClr val="42F8FF"/>
              </a:buClr>
            </a:pPr>
            <a:endParaRPr lang="en-AU" sz="2000">
              <a:solidFill>
                <a:srgbClr val="23E961"/>
              </a:solidFill>
              <a:latin typeface="Futura Medium" panose="020B0602020204020303" pitchFamily="34" charset="-79"/>
              <a:cs typeface="Futura Medium"/>
            </a:endParaRPr>
          </a:p>
          <a:p>
            <a:endParaRPr lang="en-AU" sz="2000">
              <a:solidFill>
                <a:srgbClr val="23E961"/>
              </a:solidFill>
              <a:latin typeface="Futura Medium" panose="020B0602020204020303" pitchFamily="34" charset="-79"/>
              <a:cs typeface="Futura Medium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46F51A8-705A-9DA6-959A-5D3D7D965C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8494" y="5812953"/>
            <a:ext cx="1732292" cy="10449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B150FBE-883F-185A-1271-B9E16BC6A9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904" y="1803307"/>
            <a:ext cx="7150100" cy="7112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64C808E-8E53-3CB2-10A3-0C92E483AD5D}"/>
              </a:ext>
            </a:extLst>
          </p:cNvPr>
          <p:cNvSpPr txBox="1"/>
          <p:nvPr/>
        </p:nvSpPr>
        <p:spPr>
          <a:xfrm>
            <a:off x="246025" y="6468028"/>
            <a:ext cx="4599336" cy="21544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800" i="1" dirty="0">
                <a:solidFill>
                  <a:srgbClr val="7A7B85"/>
                </a:solidFill>
                <a:latin typeface="Futura Medium" panose="020B0602020204020303" pitchFamily="34" charset="-79"/>
                <a:cs typeface="Futura Medium"/>
              </a:rPr>
              <a:t>Circularity in Australian Business 2023: Perceptions, Knowledge and Actions Beyond Recycling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BB32BBC-1593-ABE9-D72C-DD8319386A6B}"/>
              </a:ext>
            </a:extLst>
          </p:cNvPr>
          <p:cNvSpPr/>
          <p:nvPr/>
        </p:nvSpPr>
        <p:spPr>
          <a:xfrm>
            <a:off x="707325" y="3406834"/>
            <a:ext cx="566547" cy="566547"/>
          </a:xfrm>
          <a:prstGeom prst="ellipse">
            <a:avLst/>
          </a:prstGeom>
          <a:solidFill>
            <a:srgbClr val="174F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AFFFF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4083B6A-8199-BC58-6C5A-9F692EA0EFAC}"/>
              </a:ext>
            </a:extLst>
          </p:cNvPr>
          <p:cNvSpPr/>
          <p:nvPr/>
        </p:nvSpPr>
        <p:spPr>
          <a:xfrm>
            <a:off x="707325" y="4103785"/>
            <a:ext cx="566547" cy="566547"/>
          </a:xfrm>
          <a:prstGeom prst="ellipse">
            <a:avLst/>
          </a:prstGeom>
          <a:solidFill>
            <a:srgbClr val="174F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F7F39AF-7637-5DD5-D10D-987451C7B004}"/>
              </a:ext>
            </a:extLst>
          </p:cNvPr>
          <p:cNvSpPr/>
          <p:nvPr/>
        </p:nvSpPr>
        <p:spPr>
          <a:xfrm>
            <a:off x="707325" y="4800736"/>
            <a:ext cx="566547" cy="566547"/>
          </a:xfrm>
          <a:prstGeom prst="ellipse">
            <a:avLst/>
          </a:prstGeom>
          <a:solidFill>
            <a:srgbClr val="174F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B11C67F-4C7D-AFEB-6AC4-84A354EB4014}"/>
              </a:ext>
            </a:extLst>
          </p:cNvPr>
          <p:cNvSpPr txBox="1"/>
          <p:nvPr/>
        </p:nvSpPr>
        <p:spPr>
          <a:xfrm>
            <a:off x="808895" y="3505441"/>
            <a:ext cx="389850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23E961"/>
                </a:solidFill>
                <a:latin typeface="Futura" panose="020B0602020204020303" pitchFamily="34" charset="-79"/>
                <a:cs typeface="Futura"/>
              </a:rPr>
              <a:t>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810B441-3298-3C33-54F6-787B166AF3A7}"/>
              </a:ext>
            </a:extLst>
          </p:cNvPr>
          <p:cNvSpPr txBox="1"/>
          <p:nvPr/>
        </p:nvSpPr>
        <p:spPr>
          <a:xfrm>
            <a:off x="808895" y="4191913"/>
            <a:ext cx="362600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23E961"/>
                </a:solidFill>
                <a:latin typeface="Futura" panose="020B0602020204020303" pitchFamily="34" charset="-79"/>
                <a:cs typeface="Futura"/>
              </a:rPr>
              <a:t>B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C3AF816-F4A6-CE42-D8D0-E65436B6F8DE}"/>
              </a:ext>
            </a:extLst>
          </p:cNvPr>
          <p:cNvSpPr txBox="1"/>
          <p:nvPr/>
        </p:nvSpPr>
        <p:spPr>
          <a:xfrm>
            <a:off x="808895" y="4884033"/>
            <a:ext cx="356188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23E961"/>
                </a:solidFill>
                <a:latin typeface="Futura" panose="020B0602020204020303" pitchFamily="34" charset="-79"/>
                <a:cs typeface="Futura"/>
              </a:rPr>
              <a:t>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E1B10D2-3C6F-76F5-C0AF-A59C66D2E2B8}"/>
              </a:ext>
            </a:extLst>
          </p:cNvPr>
          <p:cNvSpPr txBox="1"/>
          <p:nvPr/>
        </p:nvSpPr>
        <p:spPr>
          <a:xfrm>
            <a:off x="1375442" y="3505441"/>
            <a:ext cx="607826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2000" dirty="0">
                <a:solidFill>
                  <a:srgbClr val="3E3E3E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Just starting…</a:t>
            </a:r>
            <a:endParaRPr lang="en-US" sz="2000" dirty="0">
              <a:solidFill>
                <a:srgbClr val="3E3E3E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E473E95-E821-BBDB-0FE5-A73DB1607783}"/>
              </a:ext>
            </a:extLst>
          </p:cNvPr>
          <p:cNvSpPr txBox="1"/>
          <p:nvPr/>
        </p:nvSpPr>
        <p:spPr>
          <a:xfrm>
            <a:off x="1375442" y="4174846"/>
            <a:ext cx="607826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2000" dirty="0">
                <a:solidFill>
                  <a:srgbClr val="3E3E3E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Making </a:t>
            </a:r>
            <a:r>
              <a:rPr lang="en-AU" sz="2000" i="1" dirty="0">
                <a:solidFill>
                  <a:srgbClr val="3E3E3E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some</a:t>
            </a:r>
            <a:r>
              <a:rPr lang="en-AU" sz="2000" dirty="0">
                <a:solidFill>
                  <a:srgbClr val="3E3E3E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progress…</a:t>
            </a:r>
            <a:endParaRPr lang="en-US" sz="2000" dirty="0">
              <a:solidFill>
                <a:srgbClr val="3E3E3E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A085D84-2C5D-7978-BF77-8714529DCA4C}"/>
              </a:ext>
            </a:extLst>
          </p:cNvPr>
          <p:cNvSpPr txBox="1"/>
          <p:nvPr/>
        </p:nvSpPr>
        <p:spPr>
          <a:xfrm>
            <a:off x="1375442" y="4894936"/>
            <a:ext cx="607826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2000" dirty="0">
                <a:solidFill>
                  <a:srgbClr val="3E3E3E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Well on the way but need help…</a:t>
            </a:r>
            <a:endParaRPr lang="en-US" sz="2000" dirty="0">
              <a:solidFill>
                <a:srgbClr val="3E3E3E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B9AB7C4-A20B-332F-5C81-756CB7FDB12F}"/>
              </a:ext>
            </a:extLst>
          </p:cNvPr>
          <p:cNvSpPr txBox="1"/>
          <p:nvPr/>
        </p:nvSpPr>
        <p:spPr>
          <a:xfrm>
            <a:off x="7178512" y="3502810"/>
            <a:ext cx="607826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2000" dirty="0">
                <a:solidFill>
                  <a:srgbClr val="3E3E3E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Improve understanding</a:t>
            </a:r>
            <a:endParaRPr lang="en-US" sz="2000" dirty="0">
              <a:solidFill>
                <a:srgbClr val="3E3E3E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AE134F4-FD9E-61E4-B14F-018D19417019}"/>
              </a:ext>
            </a:extLst>
          </p:cNvPr>
          <p:cNvSpPr txBox="1"/>
          <p:nvPr/>
        </p:nvSpPr>
        <p:spPr>
          <a:xfrm>
            <a:off x="7178512" y="4182133"/>
            <a:ext cx="607826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2000" dirty="0">
                <a:solidFill>
                  <a:srgbClr val="3E3E3E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Start a conversation</a:t>
            </a:r>
            <a:endParaRPr lang="en-US" sz="2000" dirty="0">
              <a:solidFill>
                <a:srgbClr val="3E3E3E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52B14DF-854F-33F1-30B1-F50D4000C4AA}"/>
              </a:ext>
            </a:extLst>
          </p:cNvPr>
          <p:cNvSpPr txBox="1"/>
          <p:nvPr/>
        </p:nvSpPr>
        <p:spPr>
          <a:xfrm>
            <a:off x="7178512" y="4896791"/>
            <a:ext cx="607826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2000" dirty="0">
                <a:solidFill>
                  <a:srgbClr val="3E3E3E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Tap into expert knowledge</a:t>
            </a:r>
            <a:endParaRPr lang="en-US" sz="2000" dirty="0">
              <a:solidFill>
                <a:srgbClr val="3E3E3E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0941274-7487-3FA6-D37C-B274037CD660}"/>
              </a:ext>
            </a:extLst>
          </p:cNvPr>
          <p:cNvSpPr/>
          <p:nvPr/>
        </p:nvSpPr>
        <p:spPr>
          <a:xfrm>
            <a:off x="707325" y="2689035"/>
            <a:ext cx="2925952" cy="566548"/>
          </a:xfrm>
          <a:prstGeom prst="ellipse">
            <a:avLst/>
          </a:prstGeom>
          <a:solidFill>
            <a:srgbClr val="174F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AU" sz="2400" b="1" dirty="0">
                <a:solidFill>
                  <a:schemeClr val="bg1"/>
                </a:solidFill>
                <a:latin typeface="Roboto"/>
                <a:ea typeface="Roboto"/>
                <a:cs typeface="Roboto"/>
              </a:rPr>
              <a:t>I AM…</a:t>
            </a:r>
            <a:endParaRPr lang="en-A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DF2864B-A8C5-7A6E-3662-8B594526234E}"/>
              </a:ext>
            </a:extLst>
          </p:cNvPr>
          <p:cNvSpPr/>
          <p:nvPr/>
        </p:nvSpPr>
        <p:spPr>
          <a:xfrm>
            <a:off x="6424110" y="2686160"/>
            <a:ext cx="2925952" cy="566548"/>
          </a:xfrm>
          <a:prstGeom prst="ellipse">
            <a:avLst/>
          </a:prstGeom>
          <a:solidFill>
            <a:srgbClr val="174F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AU" sz="2400" b="1" dirty="0">
                <a:solidFill>
                  <a:schemeClr val="bg1"/>
                </a:solidFill>
                <a:latin typeface="Roboto"/>
                <a:ea typeface="Roboto"/>
                <a:cs typeface="Roboto"/>
              </a:rPr>
              <a:t>MY ACTION…</a:t>
            </a:r>
            <a:endParaRPr lang="en-A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5239279-3C58-CF7C-6CF2-D437BB07EFB6}"/>
              </a:ext>
            </a:extLst>
          </p:cNvPr>
          <p:cNvSpPr/>
          <p:nvPr/>
        </p:nvSpPr>
        <p:spPr>
          <a:xfrm>
            <a:off x="6456967" y="3422191"/>
            <a:ext cx="566547" cy="566547"/>
          </a:xfrm>
          <a:prstGeom prst="ellipse">
            <a:avLst/>
          </a:prstGeom>
          <a:solidFill>
            <a:srgbClr val="174F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AFFFF"/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24BE528-E349-BCF6-D62A-F0D786253FCB}"/>
              </a:ext>
            </a:extLst>
          </p:cNvPr>
          <p:cNvSpPr/>
          <p:nvPr/>
        </p:nvSpPr>
        <p:spPr>
          <a:xfrm>
            <a:off x="6456967" y="4119142"/>
            <a:ext cx="566547" cy="566547"/>
          </a:xfrm>
          <a:prstGeom prst="ellipse">
            <a:avLst/>
          </a:prstGeom>
          <a:solidFill>
            <a:srgbClr val="174F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7DFBCF3-8894-75CE-8CCD-7C820A875687}"/>
              </a:ext>
            </a:extLst>
          </p:cNvPr>
          <p:cNvSpPr/>
          <p:nvPr/>
        </p:nvSpPr>
        <p:spPr>
          <a:xfrm>
            <a:off x="6456967" y="4816093"/>
            <a:ext cx="566547" cy="566547"/>
          </a:xfrm>
          <a:prstGeom prst="ellipse">
            <a:avLst/>
          </a:prstGeom>
          <a:solidFill>
            <a:srgbClr val="174F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C1FB26A-12E3-EE1C-D0CA-C5BE858EB010}"/>
              </a:ext>
            </a:extLst>
          </p:cNvPr>
          <p:cNvSpPr txBox="1"/>
          <p:nvPr/>
        </p:nvSpPr>
        <p:spPr>
          <a:xfrm>
            <a:off x="6558537" y="3520798"/>
            <a:ext cx="389850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23E961"/>
                </a:solidFill>
                <a:latin typeface="Futura" panose="020B0602020204020303" pitchFamily="34" charset="-79"/>
                <a:cs typeface="Futura"/>
              </a:rPr>
              <a:t>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41A4A76-433C-D27E-8AFB-0AEAD1408AE0}"/>
              </a:ext>
            </a:extLst>
          </p:cNvPr>
          <p:cNvSpPr txBox="1"/>
          <p:nvPr/>
        </p:nvSpPr>
        <p:spPr>
          <a:xfrm>
            <a:off x="6558537" y="4207270"/>
            <a:ext cx="362600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23E961"/>
                </a:solidFill>
                <a:latin typeface="Futura" panose="020B0602020204020303" pitchFamily="34" charset="-79"/>
                <a:cs typeface="Futura"/>
              </a:rPr>
              <a:t>B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92770F6-7265-4C67-0316-8CEF34F199C4}"/>
              </a:ext>
            </a:extLst>
          </p:cNvPr>
          <p:cNvSpPr txBox="1"/>
          <p:nvPr/>
        </p:nvSpPr>
        <p:spPr>
          <a:xfrm>
            <a:off x="6558537" y="4899390"/>
            <a:ext cx="356188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23E961"/>
                </a:solidFill>
                <a:latin typeface="Futura" panose="020B0602020204020303" pitchFamily="34" charset="-79"/>
                <a:cs typeface="Futura"/>
              </a:rPr>
              <a:t>C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F1D6F6C-FFCA-FD43-B80E-D13101E30237}"/>
              </a:ext>
            </a:extLst>
          </p:cNvPr>
          <p:cNvCxnSpPr>
            <a:cxnSpLocks/>
          </p:cNvCxnSpPr>
          <p:nvPr/>
        </p:nvCxnSpPr>
        <p:spPr>
          <a:xfrm>
            <a:off x="10032642" y="3732591"/>
            <a:ext cx="1352282" cy="0"/>
          </a:xfrm>
          <a:prstGeom prst="straightConnector1">
            <a:avLst/>
          </a:prstGeom>
          <a:ln>
            <a:solidFill>
              <a:srgbClr val="174F3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A227D7F-2429-68B5-28FE-E41D5247754B}"/>
              </a:ext>
            </a:extLst>
          </p:cNvPr>
          <p:cNvCxnSpPr>
            <a:cxnSpLocks/>
          </p:cNvCxnSpPr>
          <p:nvPr/>
        </p:nvCxnSpPr>
        <p:spPr>
          <a:xfrm>
            <a:off x="10398494" y="5094991"/>
            <a:ext cx="986429" cy="0"/>
          </a:xfrm>
          <a:prstGeom prst="straightConnector1">
            <a:avLst/>
          </a:prstGeom>
          <a:ln>
            <a:solidFill>
              <a:srgbClr val="174F3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40C3B2C-DBDD-9B71-DFD1-6CC7812B7C22}"/>
              </a:ext>
            </a:extLst>
          </p:cNvPr>
          <p:cNvCxnSpPr>
            <a:cxnSpLocks/>
          </p:cNvCxnSpPr>
          <p:nvPr/>
        </p:nvCxnSpPr>
        <p:spPr>
          <a:xfrm>
            <a:off x="9659155" y="4402415"/>
            <a:ext cx="1725768" cy="0"/>
          </a:xfrm>
          <a:prstGeom prst="straightConnector1">
            <a:avLst/>
          </a:prstGeom>
          <a:ln>
            <a:solidFill>
              <a:srgbClr val="174F3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Down Arrow 68">
            <a:extLst>
              <a:ext uri="{FF2B5EF4-FFF2-40B4-BE49-F238E27FC236}">
                <a16:creationId xmlns:a16="http://schemas.microsoft.com/office/drawing/2014/main" id="{2553353D-BAE6-6048-E363-73855C03F571}"/>
              </a:ext>
            </a:extLst>
          </p:cNvPr>
          <p:cNvSpPr/>
          <p:nvPr/>
        </p:nvSpPr>
        <p:spPr>
          <a:xfrm>
            <a:off x="11595834" y="3718756"/>
            <a:ext cx="385254" cy="2015355"/>
          </a:xfrm>
          <a:prstGeom prst="downArrow">
            <a:avLst/>
          </a:prstGeom>
          <a:solidFill>
            <a:srgbClr val="174F3E"/>
          </a:solidFill>
          <a:ln>
            <a:solidFill>
              <a:srgbClr val="174F3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71F5DA06-CDA3-C384-C05C-8B5EBB120F09}"/>
              </a:ext>
            </a:extLst>
          </p:cNvPr>
          <p:cNvSpPr/>
          <p:nvPr/>
        </p:nvSpPr>
        <p:spPr>
          <a:xfrm>
            <a:off x="10334622" y="5746990"/>
            <a:ext cx="1796164" cy="1044992"/>
          </a:xfrm>
          <a:prstGeom prst="ellipse">
            <a:avLst/>
          </a:prstGeom>
          <a:noFill/>
          <a:ln w="31750">
            <a:solidFill>
              <a:srgbClr val="174F3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A6385ED-EDCE-BD3B-B694-1E0B6AE7C2DB}"/>
              </a:ext>
            </a:extLst>
          </p:cNvPr>
          <p:cNvSpPr/>
          <p:nvPr/>
        </p:nvSpPr>
        <p:spPr>
          <a:xfrm>
            <a:off x="707325" y="1803307"/>
            <a:ext cx="613249" cy="711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FF5B105-8155-A760-5BE7-D6FC2632C9D0}"/>
              </a:ext>
            </a:extLst>
          </p:cNvPr>
          <p:cNvSpPr txBox="1"/>
          <p:nvPr/>
        </p:nvSpPr>
        <p:spPr>
          <a:xfrm>
            <a:off x="808895" y="1867768"/>
            <a:ext cx="511679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400" b="1" dirty="0">
                <a:solidFill>
                  <a:srgbClr val="174F3E"/>
                </a:solidFill>
                <a:latin typeface="Futura" panose="020B0602020204020303" pitchFamily="34" charset="-79"/>
                <a:cs typeface="Futura"/>
              </a:rPr>
              <a:t>1)</a:t>
            </a:r>
          </a:p>
        </p:txBody>
      </p:sp>
    </p:spTree>
    <p:extLst>
      <p:ext uri="{BB962C8B-B14F-4D97-AF65-F5344CB8AC3E}">
        <p14:creationId xmlns:p14="http://schemas.microsoft.com/office/powerpoint/2010/main" val="313981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/>
      <p:bldP spid="49" grpId="0"/>
      <p:bldP spid="50" grpId="0"/>
      <p:bldP spid="69" grpId="0" animBg="1"/>
      <p:bldP spid="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26003D-247F-AD2B-7D30-044E622849D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0E6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30856D-4AAC-84BE-C67B-2F7698D58937}"/>
              </a:ext>
            </a:extLst>
          </p:cNvPr>
          <p:cNvCxnSpPr>
            <a:cxnSpLocks/>
          </p:cNvCxnSpPr>
          <p:nvPr/>
        </p:nvCxnSpPr>
        <p:spPr>
          <a:xfrm>
            <a:off x="678054" y="1419244"/>
            <a:ext cx="3217940" cy="0"/>
          </a:xfrm>
          <a:prstGeom prst="line">
            <a:avLst/>
          </a:prstGeom>
          <a:ln w="98425" cap="rnd">
            <a:solidFill>
              <a:srgbClr val="21C9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A2B301F-26F6-ACC7-D836-C613AB9971D9}"/>
              </a:ext>
            </a:extLst>
          </p:cNvPr>
          <p:cNvSpPr txBox="1"/>
          <p:nvPr/>
        </p:nvSpPr>
        <p:spPr>
          <a:xfrm>
            <a:off x="508551" y="503739"/>
            <a:ext cx="8802828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800" b="1" dirty="0">
                <a:solidFill>
                  <a:srgbClr val="174F3E"/>
                </a:solidFill>
                <a:latin typeface="Futura" panose="020B0602020204020303" pitchFamily="34" charset="-79"/>
                <a:ea typeface="Roboto Black"/>
                <a:cs typeface="Futura"/>
              </a:rPr>
              <a:t>YOUR CALL TO ACTION - 2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95CE5F-2F65-E98A-FAA4-9C2A810324CD}"/>
              </a:ext>
            </a:extLst>
          </p:cNvPr>
          <p:cNvSpPr txBox="1"/>
          <p:nvPr/>
        </p:nvSpPr>
        <p:spPr>
          <a:xfrm>
            <a:off x="508551" y="2868672"/>
            <a:ext cx="971112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>
              <a:buClr>
                <a:srgbClr val="42F8FF"/>
              </a:buClr>
            </a:pPr>
            <a:endParaRPr lang="en-AU" sz="2000">
              <a:solidFill>
                <a:srgbClr val="23E961"/>
              </a:solidFill>
              <a:latin typeface="Futura Medium" panose="020B0602020204020303" pitchFamily="34" charset="-79"/>
              <a:cs typeface="Futura Medium"/>
            </a:endParaRPr>
          </a:p>
          <a:p>
            <a:endParaRPr lang="en-AU" sz="2000">
              <a:solidFill>
                <a:srgbClr val="23E961"/>
              </a:solidFill>
              <a:latin typeface="Futura Medium" panose="020B0602020204020303" pitchFamily="34" charset="-79"/>
              <a:cs typeface="Futura Medium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46F51A8-705A-9DA6-959A-5D3D7D965C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8494" y="5812953"/>
            <a:ext cx="1732292" cy="1044992"/>
          </a:xfrm>
          <a:prstGeom prst="rect">
            <a:avLst/>
          </a:prstGeom>
        </p:spPr>
      </p:pic>
      <p:pic>
        <p:nvPicPr>
          <p:cNvPr id="14" name="Picture 13" descr="Green text on a white background&#10;&#10;Description automatically generated">
            <a:extLst>
              <a:ext uri="{FF2B5EF4-FFF2-40B4-BE49-F238E27FC236}">
                <a16:creationId xmlns:a16="http://schemas.microsoft.com/office/drawing/2014/main" id="{C738DD62-A9CC-1EE6-77B7-7CCAF2A225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574" y="1803306"/>
            <a:ext cx="7251700" cy="10601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64C808E-8E53-3CB2-10A3-0C92E483AD5D}"/>
              </a:ext>
            </a:extLst>
          </p:cNvPr>
          <p:cNvSpPr txBox="1"/>
          <p:nvPr/>
        </p:nvSpPr>
        <p:spPr>
          <a:xfrm>
            <a:off x="246025" y="6468028"/>
            <a:ext cx="4599336" cy="21544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800" i="1" dirty="0">
                <a:solidFill>
                  <a:srgbClr val="7A7B85"/>
                </a:solidFill>
                <a:latin typeface="Futura Medium" panose="020B0602020204020303" pitchFamily="34" charset="-79"/>
                <a:cs typeface="Futura Medium"/>
              </a:rPr>
              <a:t>Circularity in Australian Business 2023: Perceptions, Knowledge and Actions Beyond Recycling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EAC0BC-4D3F-2878-6E15-0E230A4BF655}"/>
              </a:ext>
            </a:extLst>
          </p:cNvPr>
          <p:cNvSpPr/>
          <p:nvPr/>
        </p:nvSpPr>
        <p:spPr>
          <a:xfrm>
            <a:off x="707325" y="1803306"/>
            <a:ext cx="613249" cy="1060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E8B29B-3A53-5FDD-8467-BC64AB035F3B}"/>
              </a:ext>
            </a:extLst>
          </p:cNvPr>
          <p:cNvSpPr txBox="1"/>
          <p:nvPr/>
        </p:nvSpPr>
        <p:spPr>
          <a:xfrm>
            <a:off x="808895" y="1867768"/>
            <a:ext cx="511679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400" b="1" dirty="0">
                <a:solidFill>
                  <a:srgbClr val="174F3E"/>
                </a:solidFill>
                <a:latin typeface="Futura" panose="020B0602020204020303" pitchFamily="34" charset="-79"/>
                <a:cs typeface="Futura"/>
              </a:rPr>
              <a:t>2)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D06BA2-FAEC-94C7-2072-48C079F7DA20}"/>
              </a:ext>
            </a:extLst>
          </p:cNvPr>
          <p:cNvSpPr/>
          <p:nvPr/>
        </p:nvSpPr>
        <p:spPr>
          <a:xfrm>
            <a:off x="707550" y="2947739"/>
            <a:ext cx="7864724" cy="3377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BEC4217-EF2C-6F21-980A-CD91277556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7324" y="2977236"/>
            <a:ext cx="7846089" cy="327509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CEAB15D-7092-CC48-00D1-8100B30808EA}"/>
              </a:ext>
            </a:extLst>
          </p:cNvPr>
          <p:cNvSpPr txBox="1"/>
          <p:nvPr/>
        </p:nvSpPr>
        <p:spPr>
          <a:xfrm>
            <a:off x="9311379" y="2026485"/>
            <a:ext cx="2833693" cy="24791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AU" sz="2000" b="1" spc="70" dirty="0">
                <a:solidFill>
                  <a:srgbClr val="174F3E"/>
                </a:solidFill>
                <a:latin typeface="Futura Medium" panose="020B0602020204020303" pitchFamily="34" charset="-79"/>
                <a:ea typeface="Roboto"/>
                <a:cs typeface="Futura Medium"/>
              </a:rPr>
              <a:t>AUDIENCE DIFFERENCES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3E3E3E"/>
                </a:solidFill>
                <a:effectLst/>
                <a:latin typeface="Futura Medium" panose="020B0602020204020303" pitchFamily="34" charset="-79"/>
                <a:cs typeface="Futura Medium"/>
              </a:rPr>
              <a:t>Characteristics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spc="70" dirty="0">
                <a:solidFill>
                  <a:srgbClr val="3E3E3E"/>
                </a:solidFill>
                <a:latin typeface="Futura Medium" panose="020B0602020204020303" pitchFamily="34" charset="-79"/>
                <a:ea typeface="Roboto" panose="02000000000000000000" pitchFamily="2" charset="0"/>
                <a:cs typeface="Futura Medium"/>
              </a:rPr>
              <a:t>Motivations and drivers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AU" sz="2000" spc="70" dirty="0">
                <a:solidFill>
                  <a:srgbClr val="3E3E3E"/>
                </a:solidFill>
                <a:latin typeface="Futura Medium" panose="020B0602020204020303" pitchFamily="34" charset="-79"/>
                <a:ea typeface="Roboto" panose="02000000000000000000" pitchFamily="2" charset="0"/>
                <a:cs typeface="Futura Medium"/>
              </a:rPr>
              <a:t>Therefore…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469E897-638D-0C0A-2C7A-29F02E046F67}"/>
              </a:ext>
            </a:extLst>
          </p:cNvPr>
          <p:cNvSpPr/>
          <p:nvPr/>
        </p:nvSpPr>
        <p:spPr>
          <a:xfrm>
            <a:off x="9311379" y="4493240"/>
            <a:ext cx="2459089" cy="1234575"/>
          </a:xfrm>
          <a:prstGeom prst="roundRect">
            <a:avLst/>
          </a:prstGeom>
          <a:solidFill>
            <a:srgbClr val="174F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7DF2CA-C8E7-0984-34CF-108A4BF44BEA}"/>
              </a:ext>
            </a:extLst>
          </p:cNvPr>
          <p:cNvSpPr txBox="1"/>
          <p:nvPr/>
        </p:nvSpPr>
        <p:spPr>
          <a:xfrm>
            <a:off x="9311379" y="4551605"/>
            <a:ext cx="2173071" cy="111876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spc="70" dirty="0">
                <a:solidFill>
                  <a:schemeClr val="bg1"/>
                </a:solidFill>
                <a:latin typeface="Futura Medium" panose="020B0602020204020303" pitchFamily="34" charset="-79"/>
                <a:ea typeface="Roboto" panose="02000000000000000000" pitchFamily="2" charset="0"/>
                <a:cs typeface="Futura Medium"/>
              </a:rPr>
              <a:t>Different engagement strategies</a:t>
            </a:r>
          </a:p>
        </p:txBody>
      </p:sp>
    </p:spTree>
    <p:extLst>
      <p:ext uri="{BB962C8B-B14F-4D97-AF65-F5344CB8AC3E}">
        <p14:creationId xmlns:p14="http://schemas.microsoft.com/office/powerpoint/2010/main" val="18941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0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26003D-247F-AD2B-7D30-044E622849D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0E6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30856D-4AAC-84BE-C67B-2F7698D58937}"/>
              </a:ext>
            </a:extLst>
          </p:cNvPr>
          <p:cNvCxnSpPr>
            <a:cxnSpLocks/>
          </p:cNvCxnSpPr>
          <p:nvPr/>
        </p:nvCxnSpPr>
        <p:spPr>
          <a:xfrm>
            <a:off x="678054" y="1419244"/>
            <a:ext cx="3217940" cy="0"/>
          </a:xfrm>
          <a:prstGeom prst="line">
            <a:avLst/>
          </a:prstGeom>
          <a:ln w="98425" cap="rnd">
            <a:solidFill>
              <a:srgbClr val="21C9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A2B301F-26F6-ACC7-D836-C613AB9971D9}"/>
              </a:ext>
            </a:extLst>
          </p:cNvPr>
          <p:cNvSpPr txBox="1"/>
          <p:nvPr/>
        </p:nvSpPr>
        <p:spPr>
          <a:xfrm>
            <a:off x="508551" y="503739"/>
            <a:ext cx="9711124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800" b="1" dirty="0">
                <a:solidFill>
                  <a:srgbClr val="174F3E"/>
                </a:solidFill>
                <a:latin typeface="Futura" panose="020B0602020204020303" pitchFamily="34" charset="-79"/>
                <a:ea typeface="Roboto Black"/>
                <a:cs typeface="Futura"/>
              </a:rPr>
              <a:t>YOUR NEXT STEPS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46F51A8-705A-9DA6-959A-5D3D7D965C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6903" y="3506571"/>
            <a:ext cx="3567798" cy="215224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529D6DC-F3C7-DB36-9701-F6AD7FA5C114}"/>
              </a:ext>
            </a:extLst>
          </p:cNvPr>
          <p:cNvSpPr txBox="1"/>
          <p:nvPr/>
        </p:nvSpPr>
        <p:spPr>
          <a:xfrm>
            <a:off x="294573" y="5512819"/>
            <a:ext cx="6697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E3E3E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Or go to: </a:t>
            </a:r>
          </a:p>
          <a:p>
            <a:pPr algn="ctr"/>
            <a:endParaRPr lang="en-US" dirty="0">
              <a:solidFill>
                <a:srgbClr val="174F3E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algn="ctr"/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  <a:hlinkClick r:id="rId4"/>
              </a:rPr>
              <a:t>https://acehub.org.au/knowledge-hub/research</a:t>
            </a:r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E6D7A6-5E91-5A43-4B62-FBF5B046EB10}"/>
              </a:ext>
            </a:extLst>
          </p:cNvPr>
          <p:cNvSpPr txBox="1"/>
          <p:nvPr/>
        </p:nvSpPr>
        <p:spPr>
          <a:xfrm>
            <a:off x="2762558" y="2396785"/>
            <a:ext cx="1761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E3E3E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Scan the code</a:t>
            </a:r>
          </a:p>
        </p:txBody>
      </p:sp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9CA9BD92-25CF-3D8C-15D0-88609C374C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7638" y="2767284"/>
            <a:ext cx="2571750" cy="2743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2E1FEB-4E99-874C-093F-BACE50379C95}"/>
              </a:ext>
            </a:extLst>
          </p:cNvPr>
          <p:cNvSpPr txBox="1"/>
          <p:nvPr/>
        </p:nvSpPr>
        <p:spPr>
          <a:xfrm>
            <a:off x="1900783" y="1764620"/>
            <a:ext cx="3485459" cy="4170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en-AU" sz="2000" b="1" dirty="0">
                <a:solidFill>
                  <a:srgbClr val="174F3E"/>
                </a:solidFill>
                <a:effectLst/>
                <a:latin typeface="Futura Medium" panose="020B0602020204020303" pitchFamily="34" charset="-79"/>
                <a:cs typeface="Futura Medium"/>
              </a:rPr>
              <a:t>DOWNLOAD THE REPORT</a:t>
            </a:r>
            <a:endParaRPr lang="en-US" sz="2000" b="1" spc="70" dirty="0">
              <a:solidFill>
                <a:srgbClr val="174F3E"/>
              </a:solidFill>
              <a:latin typeface="Futura Medium" panose="020B0602020204020303" pitchFamily="34" charset="-79"/>
              <a:ea typeface="Roboto" panose="02000000000000000000" pitchFamily="2" charset="0"/>
              <a:cs typeface="Futura Medium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3133EA-07C0-9D6A-20DF-C998B43F7550}"/>
              </a:ext>
            </a:extLst>
          </p:cNvPr>
          <p:cNvSpPr txBox="1"/>
          <p:nvPr/>
        </p:nvSpPr>
        <p:spPr>
          <a:xfrm>
            <a:off x="8476945" y="3340984"/>
            <a:ext cx="3485459" cy="4170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en-AU" sz="2000" b="1" dirty="0">
                <a:solidFill>
                  <a:srgbClr val="174F3E"/>
                </a:solidFill>
                <a:effectLst/>
                <a:latin typeface="Futura Medium" panose="020B0602020204020303" pitchFamily="34" charset="-79"/>
                <a:cs typeface="Futura Medium"/>
              </a:rPr>
              <a:t>THANK YOU!</a:t>
            </a:r>
            <a:endParaRPr lang="en-US" sz="2000" b="1" spc="70" dirty="0">
              <a:solidFill>
                <a:srgbClr val="174F3E"/>
              </a:solidFill>
              <a:latin typeface="Futura Medium" panose="020B0602020204020303" pitchFamily="34" charset="-79"/>
              <a:ea typeface="Roboto" panose="02000000000000000000" pitchFamily="2" charset="0"/>
              <a:cs typeface="Futura Medium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0CE361-B404-543F-A5AD-798C207EA21C}"/>
              </a:ext>
            </a:extLst>
          </p:cNvPr>
          <p:cNvSpPr txBox="1"/>
          <p:nvPr/>
        </p:nvSpPr>
        <p:spPr>
          <a:xfrm>
            <a:off x="8639634" y="5479406"/>
            <a:ext cx="3160080" cy="787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rgbClr val="3E3E3E"/>
                </a:solidFill>
                <a:latin typeface="Futura Medium" panose="020B0602020204020303" pitchFamily="34" charset="-79"/>
                <a:cs typeface="Futura Medium" panose="020B0602020204020303" pitchFamily="34" charset="-79"/>
                <a:hlinkClick r:id="rId6"/>
              </a:rPr>
              <a:t>ryan@planetark.org</a:t>
            </a:r>
            <a:endParaRPr lang="en-US" sz="1600" dirty="0">
              <a:solidFill>
                <a:srgbClr val="3E3E3E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rgbClr val="3E3E3E"/>
                </a:solidFill>
                <a:latin typeface="Futura Medium" panose="020B0602020204020303" pitchFamily="34" charset="-79"/>
                <a:cs typeface="Futura Medium" panose="020B0602020204020303" pitchFamily="34" charset="-79"/>
                <a:hlinkClick r:id="rId7"/>
              </a:rPr>
              <a:t>claire.laws@planetark.org</a:t>
            </a:r>
            <a:r>
              <a:rPr lang="en-US" sz="1600" dirty="0">
                <a:solidFill>
                  <a:srgbClr val="3E3E3E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4698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6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6750D44A-31DA-45B6-853C-FA0FB980B39B}"/>
              </a:ext>
            </a:extLst>
          </p:cNvPr>
          <p:cNvSpPr txBox="1">
            <a:spLocks/>
          </p:cNvSpPr>
          <p:nvPr/>
        </p:nvSpPr>
        <p:spPr>
          <a:xfrm>
            <a:off x="344994" y="453293"/>
            <a:ext cx="11150600" cy="920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4800" b="1">
              <a:solidFill>
                <a:srgbClr val="174F3E"/>
              </a:solidFill>
              <a:latin typeface="Futura"/>
            </a:endParaRPr>
          </a:p>
          <a:p>
            <a:pPr>
              <a:defRPr/>
            </a:pPr>
            <a:r>
              <a:rPr lang="en-US" sz="4800" b="1">
                <a:solidFill>
                  <a:srgbClr val="174F3E"/>
                </a:solidFill>
                <a:latin typeface="Futura"/>
              </a:rPr>
              <a:t>SPEAKERS</a:t>
            </a:r>
            <a:endParaRPr lang="en-US" sz="4800" b="1">
              <a:solidFill>
                <a:srgbClr val="174F3E"/>
              </a:solidFill>
              <a:latin typeface="Futura"/>
              <a:cs typeface="Futura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AU" b="1">
              <a:solidFill>
                <a:srgbClr val="174F3E"/>
              </a:solidFill>
              <a:latin typeface="Franklin Gothic Medium"/>
              <a:cs typeface="Calibri Light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6A6E5E4-B026-8053-CCCE-956A5EF085AC}"/>
              </a:ext>
            </a:extLst>
          </p:cNvPr>
          <p:cNvCxnSpPr>
            <a:cxnSpLocks/>
          </p:cNvCxnSpPr>
          <p:nvPr/>
        </p:nvCxnSpPr>
        <p:spPr>
          <a:xfrm>
            <a:off x="499808" y="1294472"/>
            <a:ext cx="2069221" cy="0"/>
          </a:xfrm>
          <a:prstGeom prst="line">
            <a:avLst/>
          </a:prstGeom>
          <a:ln w="98425" cap="rnd">
            <a:solidFill>
              <a:srgbClr val="21C9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FADFEAC2-E2F0-5310-4C35-88DCF8B324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8494" y="5812953"/>
            <a:ext cx="1732292" cy="1044992"/>
          </a:xfrm>
          <a:prstGeom prst="rect">
            <a:avLst/>
          </a:prstGeom>
        </p:spPr>
      </p:pic>
      <p:sp>
        <p:nvSpPr>
          <p:cNvPr id="10" name="TextBox 1">
            <a:extLst>
              <a:ext uri="{FF2B5EF4-FFF2-40B4-BE49-F238E27FC236}">
                <a16:creationId xmlns:a16="http://schemas.microsoft.com/office/drawing/2014/main" id="{077E3569-3355-AB66-9395-56036B61A6C8}"/>
              </a:ext>
            </a:extLst>
          </p:cNvPr>
          <p:cNvSpPr txBox="1"/>
          <p:nvPr/>
        </p:nvSpPr>
        <p:spPr>
          <a:xfrm>
            <a:off x="0" y="4291919"/>
            <a:ext cx="3717748" cy="10618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174F3E"/>
                </a:solidFill>
                <a:latin typeface="Calibri"/>
                <a:cs typeface="Futura Medium"/>
              </a:rPr>
              <a:t>Nicole Garofano</a:t>
            </a:r>
            <a:endParaRPr lang="en-US" dirty="0">
              <a:latin typeface="Calibri"/>
              <a:cs typeface="Calibri" panose="020F0502020204030204"/>
            </a:endParaRPr>
          </a:p>
          <a:p>
            <a:pPr algn="ctr"/>
            <a:r>
              <a:rPr lang="en-US" sz="1500" dirty="0">
                <a:solidFill>
                  <a:srgbClr val="174F3E"/>
                </a:solidFill>
                <a:latin typeface="Calibri"/>
                <a:cs typeface="Futura Medium"/>
              </a:rPr>
              <a:t>Head</a:t>
            </a:r>
            <a:r>
              <a:rPr lang="en-US" sz="1500" dirty="0">
                <a:solidFill>
                  <a:srgbClr val="174F3E"/>
                </a:solidFill>
                <a:ea typeface="Calibri" panose="020F0502020204030204"/>
                <a:cs typeface="Futura Medium"/>
              </a:rPr>
              <a:t> of Circular Economy </a:t>
            </a:r>
            <a:endParaRPr lang="en-US" sz="1500" dirty="0">
              <a:solidFill>
                <a:srgbClr val="000000"/>
              </a:solidFill>
              <a:ea typeface="Calibri" panose="020F0502020204030204"/>
              <a:cs typeface="Calibri"/>
            </a:endParaRPr>
          </a:p>
          <a:p>
            <a:pPr algn="ctr"/>
            <a:r>
              <a:rPr lang="en-US" sz="1500" dirty="0">
                <a:solidFill>
                  <a:srgbClr val="174F3E"/>
                </a:solidFill>
                <a:ea typeface="Calibri" panose="020F0502020204030204"/>
                <a:cs typeface="Futura Medium"/>
              </a:rPr>
              <a:t>Development</a:t>
            </a:r>
            <a:endParaRPr lang="en-US" sz="1500" dirty="0">
              <a:cs typeface="Calibri"/>
            </a:endParaRPr>
          </a:p>
          <a:p>
            <a:pPr algn="ctr"/>
            <a:r>
              <a:rPr lang="en-US" sz="1500" dirty="0">
                <a:solidFill>
                  <a:srgbClr val="174F3E"/>
                </a:solidFill>
                <a:ea typeface="Calibri"/>
                <a:cs typeface="Futura Medium"/>
              </a:rPr>
              <a:t>Planet Ark</a:t>
            </a:r>
            <a:endParaRPr lang="en-US" sz="15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532E3422-E457-B4A7-3128-FF0E5C97EF90}"/>
              </a:ext>
            </a:extLst>
          </p:cNvPr>
          <p:cNvSpPr txBox="1"/>
          <p:nvPr/>
        </p:nvSpPr>
        <p:spPr>
          <a:xfrm>
            <a:off x="9227044" y="4291918"/>
            <a:ext cx="1879296" cy="83099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174F3E"/>
                </a:solidFill>
                <a:cs typeface="Futura Medium"/>
              </a:rPr>
              <a:t>Teslin Taylor</a:t>
            </a:r>
            <a:endParaRPr lang="en-US" sz="1500" dirty="0">
              <a:solidFill>
                <a:srgbClr val="174F3E"/>
              </a:solidFill>
              <a:ea typeface="Calibri"/>
              <a:cs typeface="Futura Medium"/>
            </a:endParaRPr>
          </a:p>
          <a:p>
            <a:pPr algn="ctr"/>
            <a:r>
              <a:rPr lang="en-US" sz="1500" dirty="0">
                <a:solidFill>
                  <a:srgbClr val="174F3E"/>
                </a:solidFill>
                <a:ea typeface="Calibri"/>
                <a:cs typeface="Futura Medium"/>
              </a:rPr>
              <a:t>Head of Sustainability</a:t>
            </a:r>
          </a:p>
          <a:p>
            <a:pPr algn="ctr"/>
            <a:r>
              <a:rPr lang="en-US" sz="1500" dirty="0">
                <a:solidFill>
                  <a:srgbClr val="174F3E"/>
                </a:solidFill>
                <a:ea typeface="Calibri"/>
                <a:cs typeface="Futura Medium"/>
              </a:rPr>
              <a:t>Country Road Group</a:t>
            </a:r>
            <a:endParaRPr lang="en-US" sz="1500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6" name="Picture 5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19BF634E-573E-224C-E1ED-319584D155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611" y="1581945"/>
            <a:ext cx="2764972" cy="2776261"/>
          </a:xfrm>
          <a:prstGeom prst="rect">
            <a:avLst/>
          </a:prstGeom>
        </p:spPr>
      </p:pic>
      <p:pic>
        <p:nvPicPr>
          <p:cNvPr id="8" name="Picture 7" descr="A person smiling with long hair&#10;&#10;Description automatically generated">
            <a:extLst>
              <a:ext uri="{FF2B5EF4-FFF2-40B4-BE49-F238E27FC236}">
                <a16:creationId xmlns:a16="http://schemas.microsoft.com/office/drawing/2014/main" id="{FBE25F3D-EEA2-F37F-DAB2-D401A5775C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8355" y="1578519"/>
            <a:ext cx="2867378" cy="2867378"/>
          </a:xfrm>
          <a:prstGeom prst="rect">
            <a:avLst/>
          </a:prstGeom>
        </p:spPr>
      </p:pic>
      <p:pic>
        <p:nvPicPr>
          <p:cNvPr id="13" name="Picture 12" descr="A person smiling in front of a bush&#10;&#10;Description automatically generated">
            <a:extLst>
              <a:ext uri="{FF2B5EF4-FFF2-40B4-BE49-F238E27FC236}">
                <a16:creationId xmlns:a16="http://schemas.microsoft.com/office/drawing/2014/main" id="{E90B6AC1-D81B-F63A-8D34-F59043CFD3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959" y="1575596"/>
            <a:ext cx="2873024" cy="2873024"/>
          </a:xfrm>
          <a:prstGeom prst="rect">
            <a:avLst/>
          </a:prstGeom>
        </p:spPr>
      </p:pic>
      <p:sp>
        <p:nvSpPr>
          <p:cNvPr id="14" name="TextBox 1">
            <a:extLst>
              <a:ext uri="{FF2B5EF4-FFF2-40B4-BE49-F238E27FC236}">
                <a16:creationId xmlns:a16="http://schemas.microsoft.com/office/drawing/2014/main" id="{81622DC4-6755-5166-4B79-5DB3902B04E0}"/>
              </a:ext>
            </a:extLst>
          </p:cNvPr>
          <p:cNvSpPr txBox="1"/>
          <p:nvPr/>
        </p:nvSpPr>
        <p:spPr>
          <a:xfrm>
            <a:off x="3461759" y="4291919"/>
            <a:ext cx="2389377" cy="10618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174F3E"/>
                </a:solidFill>
                <a:cs typeface="Futura Medium"/>
              </a:rPr>
              <a:t>Ryan Collins</a:t>
            </a:r>
            <a:endParaRPr lang="en-US" dirty="0">
              <a:cs typeface="Calibri" panose="020F0502020204030204"/>
            </a:endParaRPr>
          </a:p>
          <a:p>
            <a:pPr algn="ctr"/>
            <a:r>
              <a:rPr lang="en-US" sz="1500" dirty="0">
                <a:solidFill>
                  <a:srgbClr val="174F3E"/>
                </a:solidFill>
                <a:latin typeface="Calibri"/>
                <a:cs typeface="Futura Medium"/>
              </a:rPr>
              <a:t>Head</a:t>
            </a:r>
            <a:r>
              <a:rPr lang="en-US" sz="1500" dirty="0">
                <a:solidFill>
                  <a:srgbClr val="174F3E"/>
                </a:solidFill>
                <a:ea typeface="Calibri" panose="020F0502020204030204"/>
                <a:cs typeface="Futura Medium"/>
              </a:rPr>
              <a:t> of Circular Economy </a:t>
            </a:r>
            <a:endParaRPr lang="en-US" sz="1500" dirty="0">
              <a:solidFill>
                <a:srgbClr val="000000"/>
              </a:solidFill>
              <a:ea typeface="Calibri" panose="020F0502020204030204"/>
              <a:cs typeface="Calibri"/>
            </a:endParaRPr>
          </a:p>
          <a:p>
            <a:pPr algn="ctr"/>
            <a:r>
              <a:rPr lang="en-US" sz="1500" dirty="0">
                <a:solidFill>
                  <a:srgbClr val="174F3E"/>
                </a:solidFill>
                <a:cs typeface="Futura Medium"/>
              </a:rPr>
              <a:t>Programs</a:t>
            </a:r>
            <a:endParaRPr lang="en-US" sz="1500" dirty="0">
              <a:cs typeface="Calibri"/>
            </a:endParaRPr>
          </a:p>
          <a:p>
            <a:pPr algn="ctr"/>
            <a:r>
              <a:rPr lang="en-US" sz="1500" dirty="0">
                <a:solidFill>
                  <a:srgbClr val="174F3E"/>
                </a:solidFill>
                <a:ea typeface="Calibri"/>
                <a:cs typeface="Futura Medium"/>
              </a:rPr>
              <a:t>Planet Ark</a:t>
            </a:r>
            <a:endParaRPr lang="en-US" sz="15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F1C77CF8-6BA9-3A34-46A6-A19ADEA51AEF}"/>
              </a:ext>
            </a:extLst>
          </p:cNvPr>
          <p:cNvSpPr txBox="1"/>
          <p:nvPr/>
        </p:nvSpPr>
        <p:spPr>
          <a:xfrm>
            <a:off x="6216248" y="4291919"/>
            <a:ext cx="2389377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174F3E"/>
                </a:solidFill>
                <a:cs typeface="Futura Medium"/>
              </a:rPr>
              <a:t>Claire Laws</a:t>
            </a:r>
            <a:endParaRPr lang="en-US" sz="1500" dirty="0">
              <a:solidFill>
                <a:srgbClr val="174F3E"/>
              </a:solidFill>
              <a:latin typeface="Calibri"/>
              <a:cs typeface="Futura Medium"/>
            </a:endParaRPr>
          </a:p>
          <a:p>
            <a:pPr algn="ctr"/>
            <a:r>
              <a:rPr lang="en-US" sz="1500" dirty="0">
                <a:solidFill>
                  <a:srgbClr val="174F3E"/>
                </a:solidFill>
                <a:latin typeface="Calibri"/>
                <a:cs typeface="Futura Medium"/>
              </a:rPr>
              <a:t>Research Specialist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pPr algn="ctr"/>
            <a:r>
              <a:rPr lang="en-US" sz="1500" dirty="0">
                <a:solidFill>
                  <a:srgbClr val="174F3E"/>
                </a:solidFill>
                <a:ea typeface="Calibri"/>
                <a:cs typeface="Futura Medium"/>
              </a:rPr>
              <a:t>Planet Ark</a:t>
            </a:r>
            <a:endParaRPr lang="en-US" sz="1500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3" name="Picture 2" descr="A person smiling in front of a bush&#10;&#10;Description automatically generated">
            <a:extLst>
              <a:ext uri="{FF2B5EF4-FFF2-40B4-BE49-F238E27FC236}">
                <a16:creationId xmlns:a16="http://schemas.microsoft.com/office/drawing/2014/main" id="{01D63CDE-7803-F940-F35D-36D7B9EB6DB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9602"/>
          <a:stretch/>
        </p:blipFill>
        <p:spPr>
          <a:xfrm>
            <a:off x="8816755" y="1575596"/>
            <a:ext cx="2873024" cy="2597159"/>
          </a:xfrm>
          <a:prstGeom prst="rect">
            <a:avLst/>
          </a:prstGeom>
        </p:spPr>
      </p:pic>
      <p:pic>
        <p:nvPicPr>
          <p:cNvPr id="9" name="Picture 8" descr="A person sitting on a bench&#10;&#10;Description automatically generated">
            <a:extLst>
              <a:ext uri="{FF2B5EF4-FFF2-40B4-BE49-F238E27FC236}">
                <a16:creationId xmlns:a16="http://schemas.microsoft.com/office/drawing/2014/main" id="{00C0A295-F2AE-C59E-AC4E-2171626629A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9215132" y="1952666"/>
            <a:ext cx="1981361" cy="2001147"/>
          </a:xfrm>
          <a:prstGeom prst="ellipse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0242CD8-F1C2-610D-5FFC-34CD5386905A}"/>
              </a:ext>
            </a:extLst>
          </p:cNvPr>
          <p:cNvSpPr txBox="1"/>
          <p:nvPr/>
        </p:nvSpPr>
        <p:spPr>
          <a:xfrm>
            <a:off x="4646901" y="462547"/>
            <a:ext cx="7483885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dirty="0">
                <a:solidFill>
                  <a:srgbClr val="174F3E"/>
                </a:solidFill>
                <a:latin typeface="Roboto Black"/>
                <a:ea typeface="Roboto Black"/>
                <a:cs typeface="Futura"/>
              </a:rPr>
              <a:t>Circularity in Australian Business 2023: </a:t>
            </a:r>
            <a:r>
              <a:rPr lang="en-US" sz="2000" i="1" dirty="0">
                <a:solidFill>
                  <a:srgbClr val="174F3E"/>
                </a:solidFill>
                <a:latin typeface="Roboto Black"/>
                <a:ea typeface="Roboto Black"/>
                <a:cs typeface="Futura"/>
              </a:rPr>
              <a:t>Perceptions, Knowledge and Actions Beyond Recycling</a:t>
            </a:r>
          </a:p>
        </p:txBody>
      </p:sp>
    </p:spTree>
    <p:extLst>
      <p:ext uri="{BB962C8B-B14F-4D97-AF65-F5344CB8AC3E}">
        <p14:creationId xmlns:p14="http://schemas.microsoft.com/office/powerpoint/2010/main" val="3763628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26003D-247F-AD2B-7D30-044E622849D3}"/>
              </a:ext>
            </a:extLst>
          </p:cNvPr>
          <p:cNvSpPr/>
          <p:nvPr/>
        </p:nvSpPr>
        <p:spPr>
          <a:xfrm>
            <a:off x="0" y="-5504"/>
            <a:ext cx="12192000" cy="6863504"/>
          </a:xfrm>
          <a:prstGeom prst="rect">
            <a:avLst/>
          </a:prstGeom>
          <a:solidFill>
            <a:srgbClr val="E0E6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30856D-4AAC-84BE-C67B-2F7698D58937}"/>
              </a:ext>
            </a:extLst>
          </p:cNvPr>
          <p:cNvCxnSpPr>
            <a:cxnSpLocks/>
          </p:cNvCxnSpPr>
          <p:nvPr/>
        </p:nvCxnSpPr>
        <p:spPr>
          <a:xfrm>
            <a:off x="678054" y="1419244"/>
            <a:ext cx="2457032" cy="0"/>
          </a:xfrm>
          <a:prstGeom prst="line">
            <a:avLst/>
          </a:prstGeom>
          <a:ln w="98425" cap="rnd">
            <a:solidFill>
              <a:srgbClr val="21C9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A2B301F-26F6-ACC7-D836-C613AB9971D9}"/>
              </a:ext>
            </a:extLst>
          </p:cNvPr>
          <p:cNvSpPr txBox="1"/>
          <p:nvPr/>
        </p:nvSpPr>
        <p:spPr>
          <a:xfrm>
            <a:off x="508551" y="503739"/>
            <a:ext cx="7926391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800" b="1" dirty="0">
                <a:solidFill>
                  <a:srgbClr val="174F3E"/>
                </a:solidFill>
                <a:latin typeface="Futura" panose="020B0602020204020303" pitchFamily="34" charset="-79"/>
                <a:ea typeface="Roboto Black"/>
                <a:cs typeface="Futura"/>
              </a:rPr>
              <a:t>REPORT BACKGROUND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8C88C6-DA88-417D-C295-4CB3D7CD698E}"/>
              </a:ext>
            </a:extLst>
          </p:cNvPr>
          <p:cNvSpPr txBox="1"/>
          <p:nvPr/>
        </p:nvSpPr>
        <p:spPr>
          <a:xfrm>
            <a:off x="508551" y="1684205"/>
            <a:ext cx="7838782" cy="47089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 fontAlgn="base"/>
            <a:r>
              <a:rPr lang="en-AU" sz="2000" b="1" dirty="0">
                <a:solidFill>
                  <a:srgbClr val="174F3E"/>
                </a:solidFill>
                <a:effectLst/>
                <a:latin typeface="Futura Medium" panose="020B0602020204020303" pitchFamily="34" charset="-79"/>
                <a:cs typeface="Futura Medium"/>
              </a:rPr>
              <a:t>PURPOSE</a:t>
            </a:r>
          </a:p>
          <a:p>
            <a:pPr marL="342900" indent="-342900" rtl="0" fontAlgn="base">
              <a:buClr>
                <a:srgbClr val="21C959"/>
              </a:buClr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3E3E3E"/>
                </a:solidFill>
                <a:latin typeface="Futura Medium" panose="020B0602020204020303" pitchFamily="34" charset="-79"/>
                <a:cs typeface="Futura Medium"/>
              </a:rPr>
              <a:t>Australia's only longitudinal research that captures the sentiment of Australian businesses in their circular economy (CE) journey. </a:t>
            </a:r>
          </a:p>
          <a:p>
            <a:pPr marL="342900" indent="-342900" rtl="0" fontAlgn="base">
              <a:buClr>
                <a:srgbClr val="21C959"/>
              </a:buClr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3E3E3E"/>
                </a:solidFill>
                <a:latin typeface="Futura Medium" panose="020B0602020204020303" pitchFamily="34" charset="-79"/>
                <a:cs typeface="Futura Medium"/>
              </a:rPr>
              <a:t>Informs government, business, educators, researchers…</a:t>
            </a:r>
          </a:p>
          <a:p>
            <a:pPr marL="342900" indent="-342900" rtl="0" fontAlgn="base">
              <a:buFont typeface="Arial" panose="020B0604020202020204" pitchFamily="34" charset="0"/>
              <a:buChar char="•"/>
            </a:pPr>
            <a:endParaRPr lang="en-AU" sz="2000" dirty="0">
              <a:solidFill>
                <a:srgbClr val="3E3E3E"/>
              </a:solidFill>
              <a:latin typeface="Futura Medium" panose="020B0602020204020303" pitchFamily="34" charset="-79"/>
              <a:cs typeface="Futura Medium"/>
            </a:endParaRPr>
          </a:p>
          <a:p>
            <a:pPr rtl="0" fontAlgn="base"/>
            <a:r>
              <a:rPr lang="en-AU" sz="2000" b="1" dirty="0">
                <a:solidFill>
                  <a:srgbClr val="174F3E"/>
                </a:solidFill>
                <a:latin typeface="Futura Medium" panose="020B0602020204020303" pitchFamily="34" charset="-79"/>
                <a:cs typeface="Futura Medium"/>
              </a:rPr>
              <a:t>METHODOLOGY</a:t>
            </a:r>
          </a:p>
          <a:p>
            <a:pPr marL="342900" indent="-342900" rtl="0" fontAlgn="base">
              <a:buClr>
                <a:srgbClr val="21C959"/>
              </a:buClr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3E3E3E"/>
                </a:solidFill>
                <a:effectLst/>
                <a:latin typeface="Futura Medium" panose="020B0602020204020303" pitchFamily="34" charset="-79"/>
                <a:cs typeface="Futura Medium"/>
              </a:rPr>
              <a:t>Pollinate conducted the research:</a:t>
            </a:r>
          </a:p>
          <a:p>
            <a:pPr marL="800100" lvl="1" indent="-342900" fontAlgn="base">
              <a:buClr>
                <a:srgbClr val="21C959"/>
              </a:buClr>
              <a:buFont typeface="Courier New" panose="02070309020205020404" pitchFamily="49" charset="0"/>
              <a:buChar char="o"/>
            </a:pPr>
            <a:r>
              <a:rPr lang="en-AU" sz="2000" dirty="0">
                <a:solidFill>
                  <a:srgbClr val="3E3E3E"/>
                </a:solidFill>
                <a:latin typeface="Futura Medium" panose="020B0602020204020303" pitchFamily="34" charset="-79"/>
                <a:cs typeface="Futura Medium"/>
              </a:rPr>
              <a:t>Qualitative – interviews with 11 x senior decision makers responsible for sustainability </a:t>
            </a:r>
          </a:p>
          <a:p>
            <a:pPr marL="800100" lvl="1" indent="-342900" fontAlgn="base">
              <a:buClr>
                <a:srgbClr val="21C959"/>
              </a:buClr>
              <a:buFont typeface="Courier New" panose="02070309020205020404" pitchFamily="49" charset="0"/>
              <a:buChar char="o"/>
            </a:pPr>
            <a:r>
              <a:rPr lang="en-AU" sz="2000" dirty="0">
                <a:solidFill>
                  <a:srgbClr val="3E3E3E"/>
                </a:solidFill>
                <a:effectLst/>
                <a:latin typeface="Futura Medium" panose="020B0602020204020303" pitchFamily="34" charset="-79"/>
                <a:cs typeface="Futura Medium"/>
              </a:rPr>
              <a:t>Quantitative – survey of 500 x business decision makers</a:t>
            </a:r>
          </a:p>
          <a:p>
            <a:pPr fontAlgn="base"/>
            <a:endParaRPr lang="en-US" sz="2000" dirty="0">
              <a:solidFill>
                <a:srgbClr val="3E3E3E"/>
              </a:solidFill>
              <a:latin typeface="Futura Medium" panose="020B0602020204020303" pitchFamily="34" charset="-79"/>
              <a:cs typeface="Futura Medium"/>
            </a:endParaRPr>
          </a:p>
          <a:p>
            <a:pPr fontAlgn="base"/>
            <a:r>
              <a:rPr lang="en-US" sz="2000" b="1" dirty="0">
                <a:solidFill>
                  <a:srgbClr val="174F3E"/>
                </a:solidFill>
                <a:latin typeface="Futura Medium" panose="020B0602020204020303" pitchFamily="34" charset="-79"/>
                <a:cs typeface="Futura Medium"/>
              </a:rPr>
              <a:t>NEW IN 2023</a:t>
            </a:r>
          </a:p>
          <a:p>
            <a:pPr marL="342900" indent="-342900" fontAlgn="base">
              <a:buClr>
                <a:srgbClr val="21C959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E3E3E"/>
                </a:solidFill>
                <a:latin typeface="Futura Medium" panose="020B0602020204020303" pitchFamily="34" charset="-79"/>
                <a:cs typeface="Futura Medium"/>
              </a:rPr>
              <a:t>Circular Economy in Action</a:t>
            </a:r>
          </a:p>
          <a:p>
            <a:pPr marL="342900" indent="-342900" fontAlgn="base">
              <a:buClr>
                <a:srgbClr val="21C959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E3E3E"/>
                </a:solidFill>
                <a:latin typeface="Futura Medium" panose="020B0602020204020303" pitchFamily="34" charset="-79"/>
                <a:cs typeface="Futura Medium"/>
              </a:rPr>
              <a:t>Your Call to Action </a:t>
            </a:r>
            <a:endParaRPr lang="en-AU" sz="2000" dirty="0">
              <a:solidFill>
                <a:srgbClr val="3E3E3E"/>
              </a:solidFill>
              <a:latin typeface="Futura Medium" panose="020B0602020204020303" pitchFamily="34" charset="-79"/>
              <a:cs typeface="Futura Medium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4EFB68-38AB-238E-2DDF-C8A45DE998EA}"/>
              </a:ext>
            </a:extLst>
          </p:cNvPr>
          <p:cNvSpPr/>
          <p:nvPr/>
        </p:nvSpPr>
        <p:spPr>
          <a:xfrm rot="16200000">
            <a:off x="9449326" y="4104618"/>
            <a:ext cx="1038597" cy="4456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46F51A8-705A-9DA6-959A-5D3D7D965C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8494" y="5812953"/>
            <a:ext cx="1732292" cy="1044992"/>
          </a:xfrm>
          <a:prstGeom prst="rect">
            <a:avLst/>
          </a:prstGeom>
        </p:spPr>
      </p:pic>
      <p:pic>
        <p:nvPicPr>
          <p:cNvPr id="8" name="Picture 7" descr="A person holding a bicycle wheel&#10;&#10;Description automatically generated">
            <a:extLst>
              <a:ext uri="{FF2B5EF4-FFF2-40B4-BE49-F238E27FC236}">
                <a16:creationId xmlns:a16="http://schemas.microsoft.com/office/drawing/2014/main" id="{B15966BA-BDCA-4F8A-A873-53FCF26DBA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64654">
            <a:off x="8561277" y="784393"/>
            <a:ext cx="2931885" cy="40610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F9E6969-F180-E64E-0697-E1A53772434D}"/>
              </a:ext>
            </a:extLst>
          </p:cNvPr>
          <p:cNvSpPr txBox="1"/>
          <p:nvPr/>
        </p:nvSpPr>
        <p:spPr>
          <a:xfrm>
            <a:off x="7555609" y="5880741"/>
            <a:ext cx="18288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FOUNDING PARTNERS</a:t>
            </a:r>
          </a:p>
        </p:txBody>
      </p:sp>
      <p:pic>
        <p:nvPicPr>
          <p:cNvPr id="14" name="Picture 13" descr="Icon&#10;&#10;Description automatically generated with medium confidence">
            <a:extLst>
              <a:ext uri="{FF2B5EF4-FFF2-40B4-BE49-F238E27FC236}">
                <a16:creationId xmlns:a16="http://schemas.microsoft.com/office/drawing/2014/main" id="{D08DCB72-D491-9E55-C8E2-E3666565284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4080" y="6083641"/>
            <a:ext cx="831859" cy="2330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0EA718A-BFAF-F393-A8B1-1D40A4DB817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3406" y="6172942"/>
            <a:ext cx="798749" cy="440487"/>
          </a:xfrm>
          <a:prstGeom prst="rect">
            <a:avLst/>
          </a:prstGeom>
        </p:spPr>
      </p:pic>
      <p:pic>
        <p:nvPicPr>
          <p:cNvPr id="21" name="Picture 20" descr="Text, logo&#10;&#10;Description automatically generated">
            <a:extLst>
              <a:ext uri="{FF2B5EF4-FFF2-40B4-BE49-F238E27FC236}">
                <a16:creationId xmlns:a16="http://schemas.microsoft.com/office/drawing/2014/main" id="{7BCA099A-7F57-E81E-A431-D8176E67E15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6947" y="6433189"/>
            <a:ext cx="701749" cy="27943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5D39E5F-1C95-FF14-84CC-00733F07951A}"/>
              </a:ext>
            </a:extLst>
          </p:cNvPr>
          <p:cNvSpPr txBox="1"/>
          <p:nvPr/>
        </p:nvSpPr>
        <p:spPr>
          <a:xfrm>
            <a:off x="8900336" y="5880740"/>
            <a:ext cx="1828800" cy="2000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 Medium" panose="020B0602020204020303" pitchFamily="34" charset="-79"/>
                <a:cs typeface="Futura Medium"/>
              </a:rPr>
              <a:t>OFFICIAL SPONSOR</a:t>
            </a:r>
          </a:p>
        </p:txBody>
      </p:sp>
    </p:spTree>
    <p:extLst>
      <p:ext uri="{BB962C8B-B14F-4D97-AF65-F5344CB8AC3E}">
        <p14:creationId xmlns:p14="http://schemas.microsoft.com/office/powerpoint/2010/main" val="188046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26003D-247F-AD2B-7D30-044E622849D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0E6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30856D-4AAC-84BE-C67B-2F7698D58937}"/>
              </a:ext>
            </a:extLst>
          </p:cNvPr>
          <p:cNvCxnSpPr>
            <a:cxnSpLocks/>
          </p:cNvCxnSpPr>
          <p:nvPr/>
        </p:nvCxnSpPr>
        <p:spPr>
          <a:xfrm>
            <a:off x="678054" y="1419244"/>
            <a:ext cx="4167307" cy="0"/>
          </a:xfrm>
          <a:prstGeom prst="line">
            <a:avLst/>
          </a:prstGeom>
          <a:ln w="98425" cap="rnd">
            <a:solidFill>
              <a:srgbClr val="21C9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A2B301F-26F6-ACC7-D836-C613AB9971D9}"/>
              </a:ext>
            </a:extLst>
          </p:cNvPr>
          <p:cNvSpPr txBox="1"/>
          <p:nvPr/>
        </p:nvSpPr>
        <p:spPr>
          <a:xfrm>
            <a:off x="508551" y="503739"/>
            <a:ext cx="7926391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800" b="1" dirty="0">
                <a:solidFill>
                  <a:srgbClr val="174F3E"/>
                </a:solidFill>
                <a:latin typeface="Futura" panose="020B0602020204020303" pitchFamily="34" charset="-79"/>
                <a:ea typeface="Roboto Black"/>
                <a:cs typeface="Futura"/>
              </a:rPr>
              <a:t>KEY RESULTS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8C88C6-DA88-417D-C295-4CB3D7CD698E}"/>
              </a:ext>
            </a:extLst>
          </p:cNvPr>
          <p:cNvSpPr txBox="1"/>
          <p:nvPr/>
        </p:nvSpPr>
        <p:spPr>
          <a:xfrm>
            <a:off x="508551" y="1923691"/>
            <a:ext cx="5192729" cy="18851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AU" sz="2000" b="1" dirty="0">
                <a:solidFill>
                  <a:srgbClr val="3E3E3E"/>
                </a:solidFill>
                <a:effectLst/>
                <a:latin typeface="Futura Medium" panose="020B0602020204020303" pitchFamily="34" charset="-79"/>
                <a:cs typeface="Futura Medium"/>
              </a:rPr>
              <a:t>Awareness</a:t>
            </a:r>
            <a:r>
              <a:rPr lang="en-AU" sz="2000" dirty="0">
                <a:solidFill>
                  <a:srgbClr val="3E3E3E"/>
                </a:solidFill>
                <a:effectLst/>
                <a:latin typeface="Futura Medium" panose="020B0602020204020303" pitchFamily="34" charset="-79"/>
                <a:cs typeface="Futura Medium"/>
              </a:rPr>
              <a:t> </a:t>
            </a:r>
            <a:r>
              <a:rPr lang="en-AU" sz="2000" dirty="0">
                <a:solidFill>
                  <a:srgbClr val="3E3E3E"/>
                </a:solidFill>
                <a:latin typeface="Futura Medium" panose="020B0602020204020303" pitchFamily="34" charset="-79"/>
                <a:cs typeface="Futura Medium"/>
              </a:rPr>
              <a:t>of CE is high. </a:t>
            </a:r>
          </a:p>
          <a:p>
            <a:pPr fontAlgn="base">
              <a:lnSpc>
                <a:spcPct val="150000"/>
              </a:lnSpc>
            </a:pPr>
            <a:endParaRPr lang="en-AU" sz="2000" b="1" dirty="0">
              <a:solidFill>
                <a:srgbClr val="174F3E"/>
              </a:solidFill>
              <a:latin typeface="Futura Medium" panose="020B0602020204020303" pitchFamily="34" charset="-79"/>
              <a:cs typeface="Futura Medium"/>
            </a:endParaRPr>
          </a:p>
          <a:p>
            <a:pPr fontAlgn="base">
              <a:lnSpc>
                <a:spcPct val="150000"/>
              </a:lnSpc>
            </a:pPr>
            <a:r>
              <a:rPr lang="en-AU" sz="2000" b="1" dirty="0">
                <a:solidFill>
                  <a:srgbClr val="3E3E3E"/>
                </a:solidFill>
                <a:latin typeface="Futura Medium" panose="020B0602020204020303" pitchFamily="34" charset="-79"/>
                <a:cs typeface="Futura Medium"/>
              </a:rPr>
              <a:t>Claimed knowledge </a:t>
            </a:r>
            <a:r>
              <a:rPr lang="en-AU" sz="2000" dirty="0">
                <a:solidFill>
                  <a:srgbClr val="3E3E3E"/>
                </a:solidFill>
                <a:latin typeface="Futura Medium" panose="020B0602020204020303" pitchFamily="34" charset="-79"/>
                <a:cs typeface="Futura Medium"/>
              </a:rPr>
              <a:t>(confidence) is moderate.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083999-E251-FC0B-8594-F02913F37181}"/>
              </a:ext>
            </a:extLst>
          </p:cNvPr>
          <p:cNvSpPr txBox="1"/>
          <p:nvPr/>
        </p:nvSpPr>
        <p:spPr>
          <a:xfrm>
            <a:off x="246025" y="6468028"/>
            <a:ext cx="4599336" cy="21544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800" i="1" dirty="0">
                <a:solidFill>
                  <a:srgbClr val="7A7B85"/>
                </a:solidFill>
                <a:latin typeface="Futura Medium" panose="020B0602020204020303" pitchFamily="34" charset="-79"/>
                <a:cs typeface="Futura Medium"/>
              </a:rPr>
              <a:t>Circularity in Australian Business 2023: Perceptions, Knowledge and Actions Beyond Recycling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D76539-E52D-4DF6-7A00-25BDA67D7CA4}"/>
              </a:ext>
            </a:extLst>
          </p:cNvPr>
          <p:cNvSpPr/>
          <p:nvPr/>
        </p:nvSpPr>
        <p:spPr>
          <a:xfrm rot="16200000">
            <a:off x="5752026" y="418022"/>
            <a:ext cx="6858000" cy="6021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882F156-C1A1-B96B-4411-4DD4E4838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96129" y="660169"/>
            <a:ext cx="4553530" cy="5523955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551C6309-7264-0173-8936-9CD73368747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8494" y="5812953"/>
            <a:ext cx="1732292" cy="104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53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26003D-247F-AD2B-7D30-044E622849D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0E6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9B6B5E06-A95F-3F07-B9C6-F3803D5F3622}"/>
              </a:ext>
            </a:extLst>
          </p:cNvPr>
          <p:cNvSpPr/>
          <p:nvPr/>
        </p:nvSpPr>
        <p:spPr>
          <a:xfrm>
            <a:off x="3118968" y="3336044"/>
            <a:ext cx="2203864" cy="1779732"/>
          </a:xfrm>
          <a:prstGeom prst="roundRect">
            <a:avLst/>
          </a:prstGeom>
          <a:solidFill>
            <a:srgbClr val="174F3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30856D-4AAC-84BE-C67B-2F7698D58937}"/>
              </a:ext>
            </a:extLst>
          </p:cNvPr>
          <p:cNvCxnSpPr>
            <a:cxnSpLocks/>
          </p:cNvCxnSpPr>
          <p:nvPr/>
        </p:nvCxnSpPr>
        <p:spPr>
          <a:xfrm>
            <a:off x="678054" y="1419244"/>
            <a:ext cx="4167307" cy="0"/>
          </a:xfrm>
          <a:prstGeom prst="line">
            <a:avLst/>
          </a:prstGeom>
          <a:ln w="98425" cap="rnd">
            <a:solidFill>
              <a:srgbClr val="21C9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A2B301F-26F6-ACC7-D836-C613AB9971D9}"/>
              </a:ext>
            </a:extLst>
          </p:cNvPr>
          <p:cNvSpPr txBox="1"/>
          <p:nvPr/>
        </p:nvSpPr>
        <p:spPr>
          <a:xfrm>
            <a:off x="508551" y="503739"/>
            <a:ext cx="7926391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800" b="1" dirty="0">
                <a:solidFill>
                  <a:srgbClr val="174F3E"/>
                </a:solidFill>
                <a:latin typeface="Futura" panose="020B0602020204020303" pitchFamily="34" charset="-79"/>
                <a:ea typeface="Roboto Black"/>
                <a:cs typeface="Futura"/>
              </a:rPr>
              <a:t>KEY RESULTS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8C88C6-DA88-417D-C295-4CB3D7CD698E}"/>
              </a:ext>
            </a:extLst>
          </p:cNvPr>
          <p:cNvSpPr txBox="1"/>
          <p:nvPr/>
        </p:nvSpPr>
        <p:spPr>
          <a:xfrm>
            <a:off x="508551" y="1923691"/>
            <a:ext cx="519272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/>
            <a:r>
              <a:rPr lang="en-AU" sz="2000" dirty="0">
                <a:solidFill>
                  <a:srgbClr val="3E3E3E"/>
                </a:solidFill>
                <a:effectLst/>
                <a:latin typeface="Futura Medium" panose="020B0602020204020303" pitchFamily="34" charset="-79"/>
                <a:cs typeface="Futura Medium"/>
              </a:rPr>
              <a:t>The </a:t>
            </a:r>
            <a:r>
              <a:rPr lang="en-AU" sz="2000" b="1" dirty="0">
                <a:solidFill>
                  <a:srgbClr val="3E3E3E"/>
                </a:solidFill>
                <a:effectLst/>
                <a:latin typeface="Futura Medium" panose="020B0602020204020303" pitchFamily="34" charset="-79"/>
                <a:cs typeface="Futura Medium"/>
              </a:rPr>
              <a:t>confidence-knowledge gap </a:t>
            </a:r>
            <a:r>
              <a:rPr lang="en-AU" sz="2000" dirty="0">
                <a:solidFill>
                  <a:srgbClr val="3E3E3E"/>
                </a:solidFill>
                <a:effectLst/>
                <a:latin typeface="Futura Medium" panose="020B0602020204020303" pitchFamily="34" charset="-79"/>
                <a:cs typeface="Futura Medium"/>
              </a:rPr>
              <a:t>is closing</a:t>
            </a:r>
            <a:endParaRPr lang="en-AU" sz="2000" dirty="0">
              <a:solidFill>
                <a:srgbClr val="3E3E3E"/>
              </a:solidFill>
              <a:latin typeface="Futura Medium" panose="020B0602020204020303" pitchFamily="34" charset="-79"/>
              <a:cs typeface="Futura Mediu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083999-E251-FC0B-8594-F02913F37181}"/>
              </a:ext>
            </a:extLst>
          </p:cNvPr>
          <p:cNvSpPr txBox="1"/>
          <p:nvPr/>
        </p:nvSpPr>
        <p:spPr>
          <a:xfrm>
            <a:off x="246025" y="6468028"/>
            <a:ext cx="4599336" cy="21544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800" i="1" dirty="0">
                <a:solidFill>
                  <a:srgbClr val="7A7B85"/>
                </a:solidFill>
                <a:latin typeface="Futura Medium" panose="020B0602020204020303" pitchFamily="34" charset="-79"/>
                <a:cs typeface="Futura Medium"/>
              </a:rPr>
              <a:t>Circularity in Australian Business 2023: Perceptions, Knowledge and Actions Beyond Recycling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D76539-E52D-4DF6-7A00-25BDA67D7CA4}"/>
              </a:ext>
            </a:extLst>
          </p:cNvPr>
          <p:cNvSpPr/>
          <p:nvPr/>
        </p:nvSpPr>
        <p:spPr>
          <a:xfrm rot="16200000">
            <a:off x="5740702" y="418024"/>
            <a:ext cx="6858000" cy="6021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551C6309-7264-0173-8936-9CD7336874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8494" y="5812953"/>
            <a:ext cx="1732292" cy="104499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55B230C-467C-1575-BE33-0D32615A88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61493" y="1551429"/>
            <a:ext cx="5485260" cy="37551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BB1271-7431-D8C7-DD2A-BD12EE573804}"/>
              </a:ext>
            </a:extLst>
          </p:cNvPr>
          <p:cNvSpPr txBox="1"/>
          <p:nvPr/>
        </p:nvSpPr>
        <p:spPr>
          <a:xfrm>
            <a:off x="6671314" y="621826"/>
            <a:ext cx="4970271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1400" dirty="0">
                <a:solidFill>
                  <a:srgbClr val="174F3E"/>
                </a:solidFill>
                <a:latin typeface="Futura Medium" panose="020B0602020204020303" pitchFamily="34" charset="-79"/>
                <a:cs typeface="Futura Medium"/>
              </a:rPr>
              <a:t>The Dunning Kruger effect of confidence versus knowledge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A9AF9FF-D70F-1462-D234-B2D3DDC52186}"/>
              </a:ext>
            </a:extLst>
          </p:cNvPr>
          <p:cNvSpPr/>
          <p:nvPr/>
        </p:nvSpPr>
        <p:spPr>
          <a:xfrm>
            <a:off x="761216" y="3334257"/>
            <a:ext cx="2090567" cy="1779732"/>
          </a:xfrm>
          <a:prstGeom prst="roundRect">
            <a:avLst/>
          </a:prstGeom>
          <a:solidFill>
            <a:srgbClr val="174F3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E87496-5C9F-3D54-8E24-756AA2F9D53E}"/>
              </a:ext>
            </a:extLst>
          </p:cNvPr>
          <p:cNvSpPr txBox="1"/>
          <p:nvPr/>
        </p:nvSpPr>
        <p:spPr>
          <a:xfrm>
            <a:off x="772537" y="3427280"/>
            <a:ext cx="2022614" cy="16619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rtl="0" fontAlgn="base"/>
            <a:r>
              <a:rPr lang="en-AU" sz="1600" dirty="0">
                <a:solidFill>
                  <a:schemeClr val="bg1"/>
                </a:solidFill>
                <a:effectLst/>
                <a:latin typeface="Futura Medium" panose="020B0602020204020303" pitchFamily="34" charset="-79"/>
                <a:cs typeface="Futura Medium"/>
              </a:rPr>
              <a:t>81% </a:t>
            </a:r>
          </a:p>
          <a:p>
            <a:pPr algn="ctr" rtl="0" fontAlgn="base"/>
            <a:r>
              <a:rPr lang="en-AU" sz="1600" dirty="0">
                <a:solidFill>
                  <a:schemeClr val="bg1"/>
                </a:solidFill>
                <a:effectLst/>
                <a:latin typeface="Futura Medium" panose="020B0602020204020303" pitchFamily="34" charset="-79"/>
                <a:cs typeface="Futura Medium"/>
              </a:rPr>
              <a:t>claimed knowledge </a:t>
            </a:r>
          </a:p>
          <a:p>
            <a:pPr algn="ctr" rtl="0" fontAlgn="base"/>
            <a:endParaRPr lang="en-AU" sz="1000" dirty="0">
              <a:solidFill>
                <a:schemeClr val="bg1"/>
              </a:solidFill>
              <a:latin typeface="Futura Medium" panose="020B0602020204020303" pitchFamily="34" charset="-79"/>
              <a:cs typeface="Futura Medium"/>
            </a:endParaRPr>
          </a:p>
          <a:p>
            <a:pPr algn="ctr" rtl="0" fontAlgn="base"/>
            <a:r>
              <a:rPr lang="en-AU" sz="1600" dirty="0">
                <a:solidFill>
                  <a:schemeClr val="bg1"/>
                </a:solidFill>
                <a:latin typeface="Futura Medium" panose="020B0602020204020303" pitchFamily="34" charset="-79"/>
                <a:cs typeface="Futura Medium"/>
              </a:rPr>
              <a:t>-</a:t>
            </a:r>
          </a:p>
          <a:p>
            <a:pPr algn="ctr" rtl="0" fontAlgn="base"/>
            <a:endParaRPr lang="en-AU" sz="1000" dirty="0">
              <a:solidFill>
                <a:schemeClr val="bg1"/>
              </a:solidFill>
              <a:latin typeface="Futura Medium" panose="020B0602020204020303" pitchFamily="34" charset="-79"/>
              <a:cs typeface="Futura Medium"/>
            </a:endParaRPr>
          </a:p>
          <a:p>
            <a:pPr algn="ctr" rtl="0" fontAlgn="base"/>
            <a:r>
              <a:rPr lang="en-AU" sz="1600" dirty="0">
                <a:solidFill>
                  <a:schemeClr val="bg1"/>
                </a:solidFill>
                <a:effectLst/>
                <a:latin typeface="Futura Medium" panose="020B0602020204020303" pitchFamily="34" charset="-79"/>
                <a:cs typeface="Futura Medium"/>
              </a:rPr>
              <a:t>27% </a:t>
            </a:r>
          </a:p>
          <a:p>
            <a:pPr algn="ctr" rtl="0" fontAlgn="base"/>
            <a:r>
              <a:rPr lang="en-AU" sz="1600" dirty="0">
                <a:solidFill>
                  <a:schemeClr val="bg1"/>
                </a:solidFill>
                <a:effectLst/>
                <a:latin typeface="Futura Medium" panose="020B0602020204020303" pitchFamily="34" charset="-79"/>
                <a:cs typeface="Futura Medium"/>
              </a:rPr>
              <a:t>actual knowledge</a:t>
            </a:r>
            <a:endParaRPr lang="en-US" sz="1600" dirty="0">
              <a:solidFill>
                <a:schemeClr val="bg1"/>
              </a:solidFill>
              <a:effectLst/>
              <a:latin typeface="Futura Medium" panose="020B0602020204020303" pitchFamily="34" charset="-79"/>
              <a:cs typeface="Futura Medium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11F0AB-FF70-2BD1-D8C2-AB04F7E113D9}"/>
              </a:ext>
            </a:extLst>
          </p:cNvPr>
          <p:cNvSpPr txBox="1"/>
          <p:nvPr/>
        </p:nvSpPr>
        <p:spPr>
          <a:xfrm>
            <a:off x="3185709" y="3427279"/>
            <a:ext cx="2022614" cy="16619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rtl="0" fontAlgn="base"/>
            <a:r>
              <a:rPr lang="en-AU" sz="1600" dirty="0">
                <a:solidFill>
                  <a:schemeClr val="bg1"/>
                </a:solidFill>
                <a:effectLst/>
                <a:latin typeface="Futura Medium" panose="020B0602020204020303" pitchFamily="34" charset="-79"/>
                <a:cs typeface="Futura Medium"/>
              </a:rPr>
              <a:t>52% </a:t>
            </a:r>
          </a:p>
          <a:p>
            <a:pPr algn="ctr" rtl="0" fontAlgn="base"/>
            <a:r>
              <a:rPr lang="en-AU" sz="1600" dirty="0">
                <a:solidFill>
                  <a:schemeClr val="bg1"/>
                </a:solidFill>
                <a:effectLst/>
                <a:latin typeface="Futura Medium" panose="020B0602020204020303" pitchFamily="34" charset="-79"/>
                <a:cs typeface="Futura Medium"/>
              </a:rPr>
              <a:t>claimed knowledge </a:t>
            </a:r>
          </a:p>
          <a:p>
            <a:pPr algn="ctr" rtl="0" fontAlgn="base"/>
            <a:endParaRPr lang="en-AU" sz="1000" dirty="0">
              <a:solidFill>
                <a:schemeClr val="bg1"/>
              </a:solidFill>
              <a:latin typeface="Futura Medium" panose="020B0602020204020303" pitchFamily="34" charset="-79"/>
              <a:cs typeface="Futura Medium"/>
            </a:endParaRPr>
          </a:p>
          <a:p>
            <a:pPr algn="ctr" rtl="0" fontAlgn="base"/>
            <a:r>
              <a:rPr lang="en-AU" sz="1600" dirty="0">
                <a:solidFill>
                  <a:schemeClr val="bg1"/>
                </a:solidFill>
                <a:latin typeface="Futura Medium" panose="020B0602020204020303" pitchFamily="34" charset="-79"/>
                <a:cs typeface="Futura Medium"/>
              </a:rPr>
              <a:t>-</a:t>
            </a:r>
          </a:p>
          <a:p>
            <a:pPr algn="ctr" rtl="0" fontAlgn="base"/>
            <a:endParaRPr lang="en-AU" sz="1000" dirty="0">
              <a:solidFill>
                <a:schemeClr val="bg1"/>
              </a:solidFill>
              <a:latin typeface="Futura Medium" panose="020B0602020204020303" pitchFamily="34" charset="-79"/>
              <a:cs typeface="Futura Medium"/>
            </a:endParaRPr>
          </a:p>
          <a:p>
            <a:pPr algn="ctr" rtl="0" fontAlgn="base"/>
            <a:r>
              <a:rPr lang="en-AU" sz="1600" dirty="0">
                <a:solidFill>
                  <a:schemeClr val="bg1"/>
                </a:solidFill>
                <a:effectLst/>
                <a:latin typeface="Futura Medium" panose="020B0602020204020303" pitchFamily="34" charset="-79"/>
                <a:cs typeface="Futura Medium"/>
              </a:rPr>
              <a:t>35% </a:t>
            </a:r>
          </a:p>
          <a:p>
            <a:pPr algn="ctr" rtl="0" fontAlgn="base"/>
            <a:r>
              <a:rPr lang="en-AU" sz="1600" dirty="0">
                <a:solidFill>
                  <a:schemeClr val="bg1"/>
                </a:solidFill>
                <a:effectLst/>
                <a:latin typeface="Futura Medium" panose="020B0602020204020303" pitchFamily="34" charset="-79"/>
                <a:cs typeface="Futura Medium"/>
              </a:rPr>
              <a:t>actual knowledge</a:t>
            </a:r>
            <a:endParaRPr lang="en-US" sz="1600" dirty="0">
              <a:solidFill>
                <a:schemeClr val="bg1"/>
              </a:solidFill>
              <a:effectLst/>
              <a:latin typeface="Futura Medium" panose="020B0602020204020303" pitchFamily="34" charset="-79"/>
              <a:cs typeface="Futura Medium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D5FB95-6F28-6DFA-CA7D-875C5358347F}"/>
              </a:ext>
            </a:extLst>
          </p:cNvPr>
          <p:cNvSpPr txBox="1"/>
          <p:nvPr/>
        </p:nvSpPr>
        <p:spPr>
          <a:xfrm>
            <a:off x="1039121" y="2582608"/>
            <a:ext cx="148944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b="1" dirty="0">
                <a:solidFill>
                  <a:srgbClr val="21C959"/>
                </a:solidFill>
                <a:latin typeface="Futura" panose="020B0602020204020303" pitchFamily="34" charset="-79"/>
                <a:ea typeface="Roboto Black"/>
                <a:cs typeface="Futura"/>
              </a:rPr>
              <a:t>2021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C10784-EFDC-7035-CB9A-E97814A264CF}"/>
              </a:ext>
            </a:extLst>
          </p:cNvPr>
          <p:cNvSpPr txBox="1"/>
          <p:nvPr/>
        </p:nvSpPr>
        <p:spPr>
          <a:xfrm>
            <a:off x="3452293" y="2582607"/>
            <a:ext cx="148944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b="1" dirty="0">
                <a:solidFill>
                  <a:srgbClr val="21C959"/>
                </a:solidFill>
                <a:latin typeface="Futura" panose="020B0602020204020303" pitchFamily="34" charset="-79"/>
                <a:ea typeface="Roboto Black"/>
                <a:cs typeface="Futura"/>
              </a:rPr>
              <a:t>2023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2986645-F7AD-E9CA-F944-59C92C3714AA}"/>
              </a:ext>
            </a:extLst>
          </p:cNvPr>
          <p:cNvSpPr txBox="1"/>
          <p:nvPr/>
        </p:nvSpPr>
        <p:spPr>
          <a:xfrm>
            <a:off x="938187" y="5324936"/>
            <a:ext cx="169131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fontAlgn="base"/>
            <a:r>
              <a:rPr lang="en-AU" sz="2000" dirty="0">
                <a:solidFill>
                  <a:srgbClr val="3E3E3E"/>
                </a:solidFill>
                <a:effectLst/>
                <a:latin typeface="Futura Medium" panose="020B0602020204020303" pitchFamily="34" charset="-79"/>
                <a:cs typeface="Futura Medium"/>
              </a:rPr>
              <a:t>54% gap</a:t>
            </a:r>
            <a:endParaRPr lang="en-AU" sz="2000" dirty="0">
              <a:solidFill>
                <a:srgbClr val="3E3E3E"/>
              </a:solidFill>
              <a:latin typeface="Futura Medium" panose="020B0602020204020303" pitchFamily="34" charset="-79"/>
              <a:cs typeface="Futura Medium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72698B5-963D-6E0B-0E84-1F341A18C61B}"/>
              </a:ext>
            </a:extLst>
          </p:cNvPr>
          <p:cNvSpPr txBox="1"/>
          <p:nvPr/>
        </p:nvSpPr>
        <p:spPr>
          <a:xfrm>
            <a:off x="3351360" y="5324936"/>
            <a:ext cx="169131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fontAlgn="base"/>
            <a:r>
              <a:rPr lang="en-AU" sz="2000" dirty="0">
                <a:solidFill>
                  <a:srgbClr val="3E3E3E"/>
                </a:solidFill>
                <a:effectLst/>
                <a:latin typeface="Futura Medium" panose="020B0602020204020303" pitchFamily="34" charset="-79"/>
                <a:cs typeface="Futura Medium"/>
              </a:rPr>
              <a:t>17% gap</a:t>
            </a:r>
            <a:endParaRPr lang="en-AU" sz="2000" dirty="0">
              <a:solidFill>
                <a:srgbClr val="3E3E3E"/>
              </a:solidFill>
              <a:latin typeface="Futura Medium" panose="020B0602020204020303" pitchFamily="34" charset="-79"/>
              <a:cs typeface="Futura Medium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5703DE8-9A5D-8672-0488-5AC68410F92B}"/>
              </a:ext>
            </a:extLst>
          </p:cNvPr>
          <p:cNvSpPr txBox="1"/>
          <p:nvPr/>
        </p:nvSpPr>
        <p:spPr>
          <a:xfrm>
            <a:off x="2158026" y="5323149"/>
            <a:ext cx="169131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fontAlgn="base"/>
            <a:r>
              <a:rPr lang="en-AU" sz="2000" dirty="0">
                <a:solidFill>
                  <a:srgbClr val="3E3E3E"/>
                </a:solidFill>
                <a:effectLst/>
                <a:latin typeface="Futura Medium" panose="020B0602020204020303" pitchFamily="34" charset="-79"/>
                <a:cs typeface="Futura Medium"/>
              </a:rPr>
              <a:t>vs</a:t>
            </a:r>
            <a:endParaRPr lang="en-AU" sz="2000" dirty="0">
              <a:solidFill>
                <a:srgbClr val="3E3E3E"/>
              </a:solidFill>
              <a:latin typeface="Futura Medium" panose="020B0602020204020303" pitchFamily="34" charset="-79"/>
              <a:cs typeface="Futura Medium"/>
            </a:endParaRPr>
          </a:p>
        </p:txBody>
      </p:sp>
    </p:spTree>
    <p:extLst>
      <p:ext uri="{BB962C8B-B14F-4D97-AF65-F5344CB8AC3E}">
        <p14:creationId xmlns:p14="http://schemas.microsoft.com/office/powerpoint/2010/main" val="345066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26003D-247F-AD2B-7D30-044E622849D3}"/>
              </a:ext>
            </a:extLst>
          </p:cNvPr>
          <p:cNvSpPr/>
          <p:nvPr/>
        </p:nvSpPr>
        <p:spPr>
          <a:xfrm>
            <a:off x="0" y="-5983"/>
            <a:ext cx="12192000" cy="6858000"/>
          </a:xfrm>
          <a:prstGeom prst="rect">
            <a:avLst/>
          </a:prstGeom>
          <a:solidFill>
            <a:srgbClr val="E0E6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30856D-4AAC-84BE-C67B-2F7698D58937}"/>
              </a:ext>
            </a:extLst>
          </p:cNvPr>
          <p:cNvCxnSpPr>
            <a:cxnSpLocks/>
          </p:cNvCxnSpPr>
          <p:nvPr/>
        </p:nvCxnSpPr>
        <p:spPr>
          <a:xfrm>
            <a:off x="678054" y="1419244"/>
            <a:ext cx="4167307" cy="0"/>
          </a:xfrm>
          <a:prstGeom prst="line">
            <a:avLst/>
          </a:prstGeom>
          <a:ln w="98425" cap="rnd">
            <a:solidFill>
              <a:srgbClr val="21C9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A2B301F-26F6-ACC7-D836-C613AB9971D9}"/>
              </a:ext>
            </a:extLst>
          </p:cNvPr>
          <p:cNvSpPr txBox="1"/>
          <p:nvPr/>
        </p:nvSpPr>
        <p:spPr>
          <a:xfrm>
            <a:off x="508551" y="503739"/>
            <a:ext cx="7926391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800" b="1" dirty="0">
                <a:solidFill>
                  <a:srgbClr val="174F3E"/>
                </a:solidFill>
                <a:latin typeface="Futura" panose="020B0602020204020303" pitchFamily="34" charset="-79"/>
                <a:ea typeface="Roboto Black"/>
                <a:cs typeface="Futura"/>
              </a:rPr>
              <a:t>KEY RESULTS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8C88C6-DA88-417D-C295-4CB3D7CD698E}"/>
              </a:ext>
            </a:extLst>
          </p:cNvPr>
          <p:cNvSpPr txBox="1"/>
          <p:nvPr/>
        </p:nvSpPr>
        <p:spPr>
          <a:xfrm>
            <a:off x="508551" y="1923691"/>
            <a:ext cx="5192729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/>
            <a:r>
              <a:rPr lang="en-AU" sz="2000" dirty="0">
                <a:solidFill>
                  <a:srgbClr val="3E3E3E"/>
                </a:solidFill>
                <a:latin typeface="Futura Medium" panose="020B0602020204020303" pitchFamily="34" charset="-79"/>
                <a:cs typeface="Futura Medium"/>
              </a:rPr>
              <a:t>CE </a:t>
            </a:r>
            <a:r>
              <a:rPr lang="en-AU" sz="2000" dirty="0">
                <a:solidFill>
                  <a:srgbClr val="3E3E3E"/>
                </a:solidFill>
                <a:effectLst/>
                <a:latin typeface="Futura Medium" panose="020B0602020204020303" pitchFamily="34" charset="-79"/>
                <a:cs typeface="Futura Medium"/>
              </a:rPr>
              <a:t>is </a:t>
            </a:r>
            <a:r>
              <a:rPr lang="en-AU" sz="2000" b="1" dirty="0">
                <a:solidFill>
                  <a:srgbClr val="3E3E3E"/>
                </a:solidFill>
                <a:effectLst/>
                <a:latin typeface="Futura Medium" panose="020B0602020204020303" pitchFamily="34" charset="-79"/>
                <a:cs typeface="Futura Medium"/>
              </a:rPr>
              <a:t>important</a:t>
            </a:r>
            <a:r>
              <a:rPr lang="en-AU" sz="2000" dirty="0">
                <a:solidFill>
                  <a:srgbClr val="3E3E3E"/>
                </a:solidFill>
                <a:effectLst/>
                <a:latin typeface="Futura Medium" panose="020B0602020204020303" pitchFamily="34" charset="-79"/>
                <a:cs typeface="Futura Medium"/>
              </a:rPr>
              <a:t> for the future of Australian business.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26615C-4B41-937F-E524-DD379C747EE6}"/>
              </a:ext>
            </a:extLst>
          </p:cNvPr>
          <p:cNvSpPr/>
          <p:nvPr/>
        </p:nvSpPr>
        <p:spPr>
          <a:xfrm rot="16200000">
            <a:off x="1238070" y="1928508"/>
            <a:ext cx="3693909" cy="6170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083999-E251-FC0B-8594-F02913F37181}"/>
              </a:ext>
            </a:extLst>
          </p:cNvPr>
          <p:cNvSpPr txBox="1"/>
          <p:nvPr/>
        </p:nvSpPr>
        <p:spPr>
          <a:xfrm>
            <a:off x="246025" y="6468028"/>
            <a:ext cx="4599336" cy="21544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800" i="1" dirty="0">
                <a:solidFill>
                  <a:srgbClr val="7A7B85"/>
                </a:solidFill>
                <a:latin typeface="Futura Medium" panose="020B0602020204020303" pitchFamily="34" charset="-79"/>
                <a:cs typeface="Futura Medium"/>
              </a:rPr>
              <a:t>Circularity in Australian Business 2023: Perceptions, Knowledge and Actions Beyond Recycling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D76539-E52D-4DF6-7A00-25BDA67D7CA4}"/>
              </a:ext>
            </a:extLst>
          </p:cNvPr>
          <p:cNvSpPr/>
          <p:nvPr/>
        </p:nvSpPr>
        <p:spPr>
          <a:xfrm rot="16200000">
            <a:off x="5752026" y="425895"/>
            <a:ext cx="6858000" cy="6021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551C6309-7264-0173-8936-9CD7336874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8494" y="5812953"/>
            <a:ext cx="1732292" cy="104499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4AE859E2-A45E-6D99-74E1-C10C816D79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643" y="3349734"/>
            <a:ext cx="4803703" cy="283337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E83E897-E167-8326-2D5F-6003A76FB4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35950" y="2841886"/>
            <a:ext cx="4278024" cy="864707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87236CD5-DB9E-42E6-D0F9-E46773F523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35950" y="4889415"/>
            <a:ext cx="4505194" cy="34762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ACEE1C1-BA89-2177-301D-6DDB0FF9633C}"/>
              </a:ext>
            </a:extLst>
          </p:cNvPr>
          <p:cNvSpPr txBox="1"/>
          <p:nvPr/>
        </p:nvSpPr>
        <p:spPr>
          <a:xfrm>
            <a:off x="6678598" y="4129994"/>
            <a:ext cx="5192729" cy="5001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AU" sz="2000" dirty="0">
                <a:solidFill>
                  <a:srgbClr val="3E3E3E"/>
                </a:solidFill>
                <a:latin typeface="Futura Medium" panose="020B0602020204020303" pitchFamily="34" charset="-79"/>
                <a:cs typeface="Futura Medium"/>
              </a:rPr>
              <a:t>And </a:t>
            </a:r>
            <a:r>
              <a:rPr lang="en-AU" sz="2000" u="sng" dirty="0">
                <a:solidFill>
                  <a:srgbClr val="3E3E3E"/>
                </a:solidFill>
                <a:latin typeface="Futura Medium" panose="020B0602020204020303" pitchFamily="34" charset="-79"/>
                <a:cs typeface="Futura Medium"/>
              </a:rPr>
              <a:t>least likely</a:t>
            </a:r>
            <a:r>
              <a:rPr lang="en-AU" sz="2000" dirty="0">
                <a:solidFill>
                  <a:srgbClr val="3E3E3E"/>
                </a:solidFill>
                <a:latin typeface="Futura Medium" panose="020B0602020204020303" pitchFamily="34" charset="-79"/>
                <a:cs typeface="Futura Medium"/>
              </a:rPr>
              <a:t> to be from…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FB6EF4-3222-4655-EA1C-E48D2EDF3B52}"/>
              </a:ext>
            </a:extLst>
          </p:cNvPr>
          <p:cNvSpPr txBox="1"/>
          <p:nvPr/>
        </p:nvSpPr>
        <p:spPr>
          <a:xfrm>
            <a:off x="6678600" y="1914958"/>
            <a:ext cx="5192729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/>
            <a:r>
              <a:rPr lang="en-AU" sz="2000" dirty="0">
                <a:solidFill>
                  <a:srgbClr val="3E3E3E"/>
                </a:solidFill>
                <a:latin typeface="Futura Medium" panose="020B0602020204020303" pitchFamily="34" charset="-79"/>
                <a:cs typeface="Futura Medium"/>
              </a:rPr>
              <a:t>Those who understand the importance are </a:t>
            </a:r>
            <a:r>
              <a:rPr lang="en-AU" sz="2000" u="sng" dirty="0">
                <a:solidFill>
                  <a:srgbClr val="3E3E3E"/>
                </a:solidFill>
                <a:latin typeface="Futura Medium" panose="020B0602020204020303" pitchFamily="34" charset="-79"/>
                <a:cs typeface="Futura Medium"/>
              </a:rPr>
              <a:t>more likely</a:t>
            </a:r>
            <a:r>
              <a:rPr lang="en-AU" sz="2000" dirty="0">
                <a:solidFill>
                  <a:srgbClr val="3E3E3E"/>
                </a:solidFill>
                <a:latin typeface="Futura Medium" panose="020B0602020204020303" pitchFamily="34" charset="-79"/>
                <a:cs typeface="Futura Medium"/>
              </a:rPr>
              <a:t> to be from…</a:t>
            </a:r>
          </a:p>
        </p:txBody>
      </p:sp>
    </p:spTree>
    <p:extLst>
      <p:ext uri="{BB962C8B-B14F-4D97-AF65-F5344CB8AC3E}">
        <p14:creationId xmlns:p14="http://schemas.microsoft.com/office/powerpoint/2010/main" val="175414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26003D-247F-AD2B-7D30-044E622849D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0E6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30856D-4AAC-84BE-C67B-2F7698D58937}"/>
              </a:ext>
            </a:extLst>
          </p:cNvPr>
          <p:cNvCxnSpPr>
            <a:cxnSpLocks/>
          </p:cNvCxnSpPr>
          <p:nvPr/>
        </p:nvCxnSpPr>
        <p:spPr>
          <a:xfrm>
            <a:off x="678054" y="1419244"/>
            <a:ext cx="4167307" cy="0"/>
          </a:xfrm>
          <a:prstGeom prst="line">
            <a:avLst/>
          </a:prstGeom>
          <a:ln w="98425" cap="rnd">
            <a:solidFill>
              <a:srgbClr val="21C9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A2B301F-26F6-ACC7-D836-C613AB9971D9}"/>
              </a:ext>
            </a:extLst>
          </p:cNvPr>
          <p:cNvSpPr txBox="1"/>
          <p:nvPr/>
        </p:nvSpPr>
        <p:spPr>
          <a:xfrm>
            <a:off x="508551" y="503739"/>
            <a:ext cx="7926391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800" b="1" dirty="0">
                <a:solidFill>
                  <a:srgbClr val="174F3E"/>
                </a:solidFill>
                <a:latin typeface="Futura" panose="020B0602020204020303" pitchFamily="34" charset="-79"/>
                <a:ea typeface="Roboto Black"/>
                <a:cs typeface="Futura"/>
              </a:rPr>
              <a:t>KEY RESULTS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8C88C6-DA88-417D-C295-4CB3D7CD698E}"/>
              </a:ext>
            </a:extLst>
          </p:cNvPr>
          <p:cNvSpPr txBox="1"/>
          <p:nvPr/>
        </p:nvSpPr>
        <p:spPr>
          <a:xfrm>
            <a:off x="508551" y="1923691"/>
            <a:ext cx="5192729" cy="14234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AU" sz="2000" b="1" dirty="0">
                <a:solidFill>
                  <a:srgbClr val="3E3E3E"/>
                </a:solidFill>
                <a:effectLst/>
                <a:latin typeface="Futura Medium" panose="020B0602020204020303" pitchFamily="34" charset="-79"/>
                <a:cs typeface="Futura Medium"/>
              </a:rPr>
              <a:t>Key barriers: </a:t>
            </a:r>
          </a:p>
          <a:p>
            <a:pPr marL="342900" indent="-342900" fontAlgn="base">
              <a:lnSpc>
                <a:spcPct val="150000"/>
              </a:lnSpc>
              <a:buClr>
                <a:srgbClr val="21C959"/>
              </a:buClr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3E3E3E"/>
                </a:solidFill>
                <a:effectLst/>
                <a:latin typeface="Futura Medium" panose="020B0602020204020303" pitchFamily="34" charset="-79"/>
                <a:cs typeface="Futura Medium"/>
              </a:rPr>
              <a:t>Lack of information and finance</a:t>
            </a:r>
          </a:p>
          <a:p>
            <a:pPr marL="342900" indent="-342900" fontAlgn="base">
              <a:lnSpc>
                <a:spcPct val="150000"/>
              </a:lnSpc>
              <a:buClr>
                <a:srgbClr val="21C959"/>
              </a:buClr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3E3E3E"/>
                </a:solidFill>
                <a:latin typeface="Futura Medium" panose="020B0602020204020303" pitchFamily="34" charset="-79"/>
                <a:cs typeface="Futura Medium"/>
              </a:rPr>
              <a:t>B</a:t>
            </a:r>
            <a:r>
              <a:rPr lang="en-AU" sz="2000" dirty="0">
                <a:solidFill>
                  <a:srgbClr val="3E3E3E"/>
                </a:solidFill>
                <a:effectLst/>
                <a:latin typeface="Futura Medium" panose="020B0602020204020303" pitchFamily="34" charset="-79"/>
                <a:cs typeface="Futura Medium"/>
              </a:rPr>
              <a:t>usiness culture</a:t>
            </a:r>
            <a:endParaRPr lang="en-AU" sz="2000" dirty="0">
              <a:solidFill>
                <a:srgbClr val="3E3E3E"/>
              </a:solidFill>
              <a:latin typeface="Futura Medium" panose="020B0602020204020303" pitchFamily="34" charset="-79"/>
              <a:cs typeface="Futura Mediu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083999-E251-FC0B-8594-F02913F37181}"/>
              </a:ext>
            </a:extLst>
          </p:cNvPr>
          <p:cNvSpPr txBox="1"/>
          <p:nvPr/>
        </p:nvSpPr>
        <p:spPr>
          <a:xfrm>
            <a:off x="246025" y="6468028"/>
            <a:ext cx="4599336" cy="21544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800" i="1" dirty="0">
                <a:solidFill>
                  <a:srgbClr val="7A7B85"/>
                </a:solidFill>
                <a:latin typeface="Futura Medium" panose="020B0602020204020303" pitchFamily="34" charset="-79"/>
                <a:cs typeface="Futura Medium"/>
              </a:rPr>
              <a:t>Circularity in Australian Business 2023: Perceptions, Knowledge and Actions Beyond Recycling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D76539-E52D-4DF6-7A00-25BDA67D7CA4}"/>
              </a:ext>
            </a:extLst>
          </p:cNvPr>
          <p:cNvSpPr/>
          <p:nvPr/>
        </p:nvSpPr>
        <p:spPr>
          <a:xfrm rot="16200000">
            <a:off x="5752024" y="418024"/>
            <a:ext cx="6858000" cy="6021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551C6309-7264-0173-8936-9CD7336874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8494" y="5812953"/>
            <a:ext cx="1732292" cy="104499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6409880-D765-3C82-ED9B-1E0D5A5577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20507" y="1703059"/>
            <a:ext cx="2906770" cy="406322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135DAD8-A05C-EDD8-35E8-CF534861D570}"/>
              </a:ext>
            </a:extLst>
          </p:cNvPr>
          <p:cNvSpPr txBox="1"/>
          <p:nvPr/>
        </p:nvSpPr>
        <p:spPr>
          <a:xfrm>
            <a:off x="7727640" y="838072"/>
            <a:ext cx="3292504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1400" dirty="0">
                <a:solidFill>
                  <a:srgbClr val="174F3E"/>
                </a:solidFill>
                <a:latin typeface="Futura Medium" panose="020B0602020204020303" pitchFamily="34" charset="-79"/>
                <a:cs typeface="Futura Medium"/>
              </a:rPr>
              <a:t>Perceived barriers to implementing CE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A1406B3-4E3B-93B1-56D9-F9CC500E717A}"/>
              </a:ext>
            </a:extLst>
          </p:cNvPr>
          <p:cNvSpPr/>
          <p:nvPr/>
        </p:nvSpPr>
        <p:spPr>
          <a:xfrm>
            <a:off x="389132" y="3756015"/>
            <a:ext cx="5418164" cy="2237243"/>
          </a:xfrm>
          <a:prstGeom prst="roundRect">
            <a:avLst/>
          </a:prstGeom>
          <a:solidFill>
            <a:srgbClr val="174F3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4677A3-2511-BDB5-1A93-A41E2D6793DB}"/>
              </a:ext>
            </a:extLst>
          </p:cNvPr>
          <p:cNvSpPr txBox="1"/>
          <p:nvPr/>
        </p:nvSpPr>
        <p:spPr>
          <a:xfrm>
            <a:off x="537529" y="3795773"/>
            <a:ext cx="5192729" cy="17112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AU" sz="2000" i="1" dirty="0">
                <a:solidFill>
                  <a:schemeClr val="bg1"/>
                </a:solidFill>
                <a:effectLst/>
                <a:latin typeface="Futura Medium" panose="020B0602020204020303" pitchFamily="34" charset="-79"/>
                <a:cs typeface="Futura Medium"/>
              </a:rPr>
              <a:t>“…the whole system needs to move in harmony.”</a:t>
            </a:r>
          </a:p>
          <a:p>
            <a:pPr fontAlgn="base">
              <a:lnSpc>
                <a:spcPct val="150000"/>
              </a:lnSpc>
            </a:pPr>
            <a:r>
              <a:rPr lang="en-AU" sz="1600" dirty="0">
                <a:solidFill>
                  <a:schemeClr val="bg1"/>
                </a:solidFill>
                <a:latin typeface="Futura Medium" panose="020B0602020204020303" pitchFamily="34" charset="-79"/>
                <a:cs typeface="Futura Medium"/>
              </a:rPr>
              <a:t>Andrew </a:t>
            </a:r>
            <a:r>
              <a:rPr lang="en-AU" sz="1600" dirty="0" err="1">
                <a:solidFill>
                  <a:schemeClr val="bg1"/>
                </a:solidFill>
                <a:latin typeface="Futura Medium" panose="020B0602020204020303" pitchFamily="34" charset="-79"/>
                <a:cs typeface="Futura Medium"/>
              </a:rPr>
              <a:t>Hinchliff</a:t>
            </a:r>
            <a:r>
              <a:rPr lang="en-AU" sz="1600" dirty="0">
                <a:solidFill>
                  <a:schemeClr val="bg1"/>
                </a:solidFill>
                <a:latin typeface="Futura Medium" panose="020B0602020204020303" pitchFamily="34" charset="-79"/>
                <a:cs typeface="Futura Medium"/>
              </a:rPr>
              <a:t>, Group Executive, </a:t>
            </a:r>
          </a:p>
          <a:p>
            <a:pPr fontAlgn="base">
              <a:lnSpc>
                <a:spcPct val="150000"/>
              </a:lnSpc>
            </a:pPr>
            <a:r>
              <a:rPr lang="en-AU" sz="1600" dirty="0">
                <a:solidFill>
                  <a:schemeClr val="bg1"/>
                </a:solidFill>
                <a:latin typeface="Futura Medium" panose="020B0602020204020303" pitchFamily="34" charset="-79"/>
                <a:cs typeface="Futura Medium"/>
              </a:rPr>
              <a:t>Institutional Banking and Markets, CBA</a:t>
            </a:r>
          </a:p>
        </p:txBody>
      </p:sp>
    </p:spTree>
    <p:extLst>
      <p:ext uri="{BB962C8B-B14F-4D97-AF65-F5344CB8AC3E}">
        <p14:creationId xmlns:p14="http://schemas.microsoft.com/office/powerpoint/2010/main" val="165820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26003D-247F-AD2B-7D30-044E622849D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0E6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6E01C29-DC9B-D6C4-22A9-043888B2C1E8}"/>
              </a:ext>
            </a:extLst>
          </p:cNvPr>
          <p:cNvSpPr/>
          <p:nvPr/>
        </p:nvSpPr>
        <p:spPr>
          <a:xfrm>
            <a:off x="389132" y="3768894"/>
            <a:ext cx="5418164" cy="2237243"/>
          </a:xfrm>
          <a:prstGeom prst="roundRect">
            <a:avLst/>
          </a:prstGeom>
          <a:solidFill>
            <a:srgbClr val="174F3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30856D-4AAC-84BE-C67B-2F7698D58937}"/>
              </a:ext>
            </a:extLst>
          </p:cNvPr>
          <p:cNvCxnSpPr>
            <a:cxnSpLocks/>
          </p:cNvCxnSpPr>
          <p:nvPr/>
        </p:nvCxnSpPr>
        <p:spPr>
          <a:xfrm>
            <a:off x="678054" y="1419244"/>
            <a:ext cx="4167307" cy="0"/>
          </a:xfrm>
          <a:prstGeom prst="line">
            <a:avLst/>
          </a:prstGeom>
          <a:ln w="98425" cap="rnd">
            <a:solidFill>
              <a:srgbClr val="21C9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A2B301F-26F6-ACC7-D836-C613AB9971D9}"/>
              </a:ext>
            </a:extLst>
          </p:cNvPr>
          <p:cNvSpPr txBox="1"/>
          <p:nvPr/>
        </p:nvSpPr>
        <p:spPr>
          <a:xfrm>
            <a:off x="508551" y="503739"/>
            <a:ext cx="7926391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800" b="1" dirty="0">
                <a:solidFill>
                  <a:srgbClr val="174F3E"/>
                </a:solidFill>
                <a:latin typeface="Futura" panose="020B0602020204020303" pitchFamily="34" charset="-79"/>
                <a:ea typeface="Roboto Black"/>
                <a:cs typeface="Futura"/>
              </a:rPr>
              <a:t>KEY RESULTS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8C88C6-DA88-417D-C295-4CB3D7CD698E}"/>
              </a:ext>
            </a:extLst>
          </p:cNvPr>
          <p:cNvSpPr txBox="1"/>
          <p:nvPr/>
        </p:nvSpPr>
        <p:spPr>
          <a:xfrm>
            <a:off x="508551" y="1923691"/>
            <a:ext cx="5192729" cy="14234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AU" sz="2000" b="1" dirty="0">
                <a:solidFill>
                  <a:srgbClr val="3E3E3E"/>
                </a:solidFill>
                <a:latin typeface="Futura Medium" panose="020B0602020204020303" pitchFamily="34" charset="-79"/>
                <a:cs typeface="Futura Medium"/>
              </a:rPr>
              <a:t>Key b</a:t>
            </a:r>
            <a:r>
              <a:rPr lang="en-AU" sz="2000" b="1" dirty="0">
                <a:solidFill>
                  <a:srgbClr val="3E3E3E"/>
                </a:solidFill>
                <a:effectLst/>
                <a:latin typeface="Futura Medium" panose="020B0602020204020303" pitchFamily="34" charset="-79"/>
                <a:cs typeface="Futura Medium"/>
              </a:rPr>
              <a:t>enefits:</a:t>
            </a:r>
          </a:p>
          <a:p>
            <a:pPr marL="342900" indent="-342900" fontAlgn="base">
              <a:lnSpc>
                <a:spcPct val="150000"/>
              </a:lnSpc>
              <a:buClr>
                <a:srgbClr val="21C959"/>
              </a:buClr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3E3E3E"/>
                </a:solidFill>
                <a:effectLst/>
                <a:latin typeface="Futura Medium" panose="020B0602020204020303" pitchFamily="34" charset="-79"/>
                <a:cs typeface="Futura Medium"/>
              </a:rPr>
              <a:t>Reducing costs</a:t>
            </a:r>
          </a:p>
          <a:p>
            <a:pPr marL="342900" indent="-342900" fontAlgn="base">
              <a:lnSpc>
                <a:spcPct val="150000"/>
              </a:lnSpc>
              <a:buClr>
                <a:srgbClr val="21C959"/>
              </a:buClr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3E3E3E"/>
                </a:solidFill>
                <a:effectLst/>
                <a:latin typeface="Futura Medium" panose="020B0602020204020303" pitchFamily="34" charset="-79"/>
                <a:cs typeface="Futura Medium"/>
              </a:rPr>
              <a:t>Increased efficiency</a:t>
            </a:r>
            <a:endParaRPr lang="en-AU" sz="2000" dirty="0">
              <a:solidFill>
                <a:srgbClr val="3E3E3E"/>
              </a:solidFill>
              <a:latin typeface="Futura Medium" panose="020B0602020204020303" pitchFamily="34" charset="-79"/>
              <a:cs typeface="Futura Mediu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083999-E251-FC0B-8594-F02913F37181}"/>
              </a:ext>
            </a:extLst>
          </p:cNvPr>
          <p:cNvSpPr txBox="1"/>
          <p:nvPr/>
        </p:nvSpPr>
        <p:spPr>
          <a:xfrm>
            <a:off x="246025" y="6468028"/>
            <a:ext cx="4599336" cy="21544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800" i="1" dirty="0">
                <a:solidFill>
                  <a:srgbClr val="7A7B85"/>
                </a:solidFill>
                <a:latin typeface="Futura Medium" panose="020B0602020204020303" pitchFamily="34" charset="-79"/>
                <a:cs typeface="Futura Medium"/>
              </a:rPr>
              <a:t>Circularity in Australian Business 2023: Perceptions, Knowledge and Actions Beyond Recycling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D76539-E52D-4DF6-7A00-25BDA67D7CA4}"/>
              </a:ext>
            </a:extLst>
          </p:cNvPr>
          <p:cNvSpPr/>
          <p:nvPr/>
        </p:nvSpPr>
        <p:spPr>
          <a:xfrm rot="16200000">
            <a:off x="5752024" y="418024"/>
            <a:ext cx="6858000" cy="6021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551C6309-7264-0173-8936-9CD7336874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8494" y="5812953"/>
            <a:ext cx="1732292" cy="104499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9B4976D-5DC1-93CC-5D27-65C9853BA7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98754" y="2174874"/>
            <a:ext cx="5538833" cy="25694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20F1DD-5BEA-D54D-AA6D-9CEE4BECC0F3}"/>
              </a:ext>
            </a:extLst>
          </p:cNvPr>
          <p:cNvSpPr txBox="1"/>
          <p:nvPr/>
        </p:nvSpPr>
        <p:spPr>
          <a:xfrm>
            <a:off x="537529" y="3808652"/>
            <a:ext cx="5192729" cy="21729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AU" sz="2000" i="1" dirty="0">
                <a:solidFill>
                  <a:schemeClr val="bg1"/>
                </a:solidFill>
                <a:effectLst/>
                <a:latin typeface="Futura Medium" panose="020B0602020204020303" pitchFamily="34" charset="-79"/>
                <a:cs typeface="Futura Medium"/>
              </a:rPr>
              <a:t>“I think that there’s this mistake that you can’t be sustainable and commercial. I think we’ve proven that you can be both.”</a:t>
            </a:r>
          </a:p>
          <a:p>
            <a:pPr fontAlgn="base">
              <a:lnSpc>
                <a:spcPct val="150000"/>
              </a:lnSpc>
            </a:pPr>
            <a:r>
              <a:rPr lang="en-AU" sz="1600" dirty="0">
                <a:solidFill>
                  <a:schemeClr val="bg1"/>
                </a:solidFill>
                <a:latin typeface="Futura Medium" panose="020B0602020204020303" pitchFamily="34" charset="-79"/>
                <a:cs typeface="Futura Medium"/>
              </a:rPr>
              <a:t>Emma Lewisham</a:t>
            </a:r>
          </a:p>
          <a:p>
            <a:pPr fontAlgn="base">
              <a:lnSpc>
                <a:spcPct val="150000"/>
              </a:lnSpc>
            </a:pPr>
            <a:r>
              <a:rPr lang="en-AU" sz="1600" dirty="0">
                <a:solidFill>
                  <a:schemeClr val="bg1"/>
                </a:solidFill>
                <a:latin typeface="Futura Medium" panose="020B0602020204020303" pitchFamily="34" charset="-79"/>
                <a:cs typeface="Futura Medium"/>
              </a:rPr>
              <a:t>CEO and Co-Founder, Emma Lewisham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57A348-7F81-0F65-6641-2916091AE647}"/>
              </a:ext>
            </a:extLst>
          </p:cNvPr>
          <p:cNvSpPr txBox="1"/>
          <p:nvPr/>
        </p:nvSpPr>
        <p:spPr>
          <a:xfrm>
            <a:off x="7435193" y="1265355"/>
            <a:ext cx="3491661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1400" dirty="0">
                <a:solidFill>
                  <a:srgbClr val="174F3E"/>
                </a:solidFill>
                <a:latin typeface="Futura Medium" panose="020B0602020204020303" pitchFamily="34" charset="-79"/>
                <a:cs typeface="Futura Medium"/>
              </a:rPr>
              <a:t>Perceived benefits from implementing CE</a:t>
            </a:r>
          </a:p>
        </p:txBody>
      </p:sp>
    </p:spTree>
    <p:extLst>
      <p:ext uri="{BB962C8B-B14F-4D97-AF65-F5344CB8AC3E}">
        <p14:creationId xmlns:p14="http://schemas.microsoft.com/office/powerpoint/2010/main" val="389954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0C792D-6F68-B8DB-BA1C-651B427F775B}"/>
              </a:ext>
            </a:extLst>
          </p:cNvPr>
          <p:cNvSpPr/>
          <p:nvPr/>
        </p:nvSpPr>
        <p:spPr>
          <a:xfrm>
            <a:off x="0" y="0"/>
            <a:ext cx="12344400" cy="6858000"/>
          </a:xfrm>
          <a:prstGeom prst="rect">
            <a:avLst/>
          </a:prstGeom>
          <a:solidFill>
            <a:srgbClr val="E0E6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D5138B-0FE9-DB47-14CB-721009F960CC}"/>
              </a:ext>
            </a:extLst>
          </p:cNvPr>
          <p:cNvSpPr/>
          <p:nvPr/>
        </p:nvSpPr>
        <p:spPr>
          <a:xfrm rot="16200000">
            <a:off x="5791201" y="306920"/>
            <a:ext cx="6858000" cy="6248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lose-up of a brochure&#10;&#10;Description automatically generated">
            <a:extLst>
              <a:ext uri="{FF2B5EF4-FFF2-40B4-BE49-F238E27FC236}">
                <a16:creationId xmlns:a16="http://schemas.microsoft.com/office/drawing/2014/main" id="{B10E38F2-7D56-57CD-A38D-07A5AF84A1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87"/>
          <a:stretch/>
        </p:blipFill>
        <p:spPr>
          <a:xfrm rot="708997">
            <a:off x="7048502" y="733139"/>
            <a:ext cx="2241196" cy="1226939"/>
          </a:xfrm>
          <a:prstGeom prst="rect">
            <a:avLst/>
          </a:prstGeom>
          <a:ln w="31750">
            <a:solidFill>
              <a:schemeClr val="bg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2B301F-26F6-ACC7-D836-C613AB9971D9}"/>
              </a:ext>
            </a:extLst>
          </p:cNvPr>
          <p:cNvSpPr txBox="1"/>
          <p:nvPr/>
        </p:nvSpPr>
        <p:spPr>
          <a:xfrm>
            <a:off x="508552" y="557213"/>
            <a:ext cx="4990728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800" b="1" dirty="0">
                <a:solidFill>
                  <a:srgbClr val="174F3E"/>
                </a:solidFill>
                <a:latin typeface="Futura" panose="020B0602020204020303" pitchFamily="34" charset="-79"/>
                <a:ea typeface="Roboto Black"/>
                <a:cs typeface="Futura"/>
              </a:rPr>
              <a:t>CE IN ACTION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4F4D2E-FC2E-EEDD-05EB-C12099D42122}"/>
              </a:ext>
            </a:extLst>
          </p:cNvPr>
          <p:cNvSpPr txBox="1"/>
          <p:nvPr/>
        </p:nvSpPr>
        <p:spPr>
          <a:xfrm>
            <a:off x="840881" y="1717262"/>
            <a:ext cx="2833693" cy="46181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AU" sz="2000" b="1" spc="70" dirty="0">
                <a:solidFill>
                  <a:srgbClr val="174F3E"/>
                </a:solidFill>
                <a:latin typeface="Futura Medium" panose="020B0602020204020303" pitchFamily="34" charset="-79"/>
                <a:ea typeface="Roboto"/>
                <a:cs typeface="Futura Medium"/>
              </a:rPr>
              <a:t>HOW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Clr>
                <a:srgbClr val="21C959"/>
              </a:buClr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3E3E3E"/>
                </a:solidFill>
                <a:effectLst/>
                <a:latin typeface="Futura Medium" panose="020B0602020204020303" pitchFamily="34" charset="-79"/>
                <a:cs typeface="Futura Medium"/>
              </a:rPr>
              <a:t>Business models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Clr>
                <a:srgbClr val="21C959"/>
              </a:buClr>
              <a:buFont typeface="Arial" panose="020B0604020202020204" pitchFamily="34" charset="0"/>
              <a:buChar char="•"/>
            </a:pPr>
            <a:r>
              <a:rPr lang="en-AU" sz="2000" spc="70" dirty="0">
                <a:solidFill>
                  <a:srgbClr val="3E3E3E"/>
                </a:solidFill>
                <a:latin typeface="Futura Medium" panose="020B0602020204020303" pitchFamily="34" charset="-79"/>
                <a:ea typeface="Roboto" panose="02000000000000000000" pitchFamily="2" charset="0"/>
                <a:cs typeface="Futura Medium"/>
              </a:rPr>
              <a:t>R strategies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endParaRPr lang="en-AU" sz="2000" spc="70" dirty="0">
              <a:solidFill>
                <a:srgbClr val="174F3E"/>
              </a:solidFill>
              <a:latin typeface="Futura Medium" panose="020B0602020204020303" pitchFamily="34" charset="-79"/>
              <a:ea typeface="Roboto"/>
              <a:cs typeface="Futura Medium"/>
            </a:endParaRP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AU" sz="2000" b="1" spc="70" dirty="0">
                <a:solidFill>
                  <a:srgbClr val="174F3E"/>
                </a:solidFill>
                <a:latin typeface="Futura Medium" panose="020B0602020204020303" pitchFamily="34" charset="-79"/>
                <a:ea typeface="Roboto"/>
                <a:cs typeface="Futura Medium"/>
              </a:rPr>
              <a:t>ACHIEVEMENTS 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Clr>
                <a:srgbClr val="21C959"/>
              </a:buClr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3E3E3E"/>
                </a:solidFill>
                <a:effectLst/>
                <a:latin typeface="Futura Medium" panose="020B0602020204020303" pitchFamily="34" charset="-79"/>
                <a:cs typeface="Futura Medium"/>
              </a:rPr>
              <a:t>Environmental</a:t>
            </a:r>
            <a:endParaRPr lang="en-AU" sz="2000" spc="70" dirty="0">
              <a:solidFill>
                <a:srgbClr val="3E3E3E"/>
              </a:solidFill>
              <a:latin typeface="Futura Medium" panose="020B0602020204020303" pitchFamily="34" charset="-79"/>
              <a:ea typeface="Roboto" panose="02000000000000000000" pitchFamily="2" charset="0"/>
              <a:cs typeface="Futura Medium"/>
            </a:endParaRP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Clr>
                <a:srgbClr val="21C959"/>
              </a:buClr>
              <a:buFont typeface="Arial" panose="020B0604020202020204" pitchFamily="34" charset="0"/>
              <a:buChar char="•"/>
            </a:pPr>
            <a:r>
              <a:rPr lang="en-AU" sz="2000" spc="70" dirty="0">
                <a:solidFill>
                  <a:srgbClr val="3E3E3E"/>
                </a:solidFill>
                <a:latin typeface="Futura Medium" panose="020B0602020204020303" pitchFamily="34" charset="-79"/>
                <a:ea typeface="Roboto" panose="02000000000000000000" pitchFamily="2" charset="0"/>
                <a:cs typeface="Futura Medium"/>
              </a:rPr>
              <a:t>Financial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Clr>
                <a:srgbClr val="21C959"/>
              </a:buClr>
              <a:buFont typeface="Arial" panose="020B0604020202020204" pitchFamily="34" charset="0"/>
              <a:buChar char="•"/>
            </a:pPr>
            <a:r>
              <a:rPr lang="en-AU" sz="2000" spc="70" dirty="0">
                <a:solidFill>
                  <a:srgbClr val="3E3E3E"/>
                </a:solidFill>
                <a:latin typeface="Futura Medium" panose="020B0602020204020303" pitchFamily="34" charset="-79"/>
                <a:ea typeface="Roboto" panose="02000000000000000000" pitchFamily="2" charset="0"/>
                <a:cs typeface="Futura Medium"/>
              </a:rPr>
              <a:t>Social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2000" spc="70" dirty="0">
              <a:solidFill>
                <a:srgbClr val="3E3E3E"/>
              </a:solidFill>
              <a:latin typeface="Futura Medium" panose="020B0602020204020303" pitchFamily="34" charset="-79"/>
              <a:ea typeface="Roboto" panose="02000000000000000000" pitchFamily="2" charset="0"/>
              <a:cs typeface="Futura Medium"/>
            </a:endParaRP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AU" sz="2000" b="1" dirty="0">
                <a:solidFill>
                  <a:srgbClr val="174F3E"/>
                </a:solidFill>
                <a:effectLst/>
                <a:latin typeface="Futura Medium" panose="020B0602020204020303" pitchFamily="34" charset="-79"/>
                <a:cs typeface="Futura Medium"/>
              </a:rPr>
              <a:t>LEARNINGS FOR OTHER BUSINESSES</a:t>
            </a:r>
            <a:endParaRPr lang="en-US" sz="2000" b="1" spc="70" dirty="0">
              <a:solidFill>
                <a:srgbClr val="174F3E"/>
              </a:solidFill>
              <a:latin typeface="Futura Medium" panose="020B0602020204020303" pitchFamily="34" charset="-79"/>
              <a:ea typeface="Roboto" panose="02000000000000000000" pitchFamily="2" charset="0"/>
              <a:cs typeface="Futura Medium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B6DD79F-1892-D89C-0D94-BB3A1D69FD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8494" y="5812953"/>
            <a:ext cx="1732292" cy="104499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E84E5A-E295-1C7C-4F0E-52242B22A980}"/>
              </a:ext>
            </a:extLst>
          </p:cNvPr>
          <p:cNvCxnSpPr>
            <a:cxnSpLocks/>
          </p:cNvCxnSpPr>
          <p:nvPr/>
        </p:nvCxnSpPr>
        <p:spPr>
          <a:xfrm>
            <a:off x="678054" y="1419244"/>
            <a:ext cx="4167307" cy="0"/>
          </a:xfrm>
          <a:prstGeom prst="line">
            <a:avLst/>
          </a:prstGeom>
          <a:ln w="98425" cap="rnd">
            <a:solidFill>
              <a:srgbClr val="21C9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E10D65B0-F5AD-2086-72B0-472F32FCA49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57"/>
          <a:stretch/>
        </p:blipFill>
        <p:spPr>
          <a:xfrm rot="20967308">
            <a:off x="7039084" y="1968464"/>
            <a:ext cx="2241196" cy="1253371"/>
          </a:xfrm>
          <a:prstGeom prst="rect">
            <a:avLst/>
          </a:prstGeom>
          <a:ln w="31750">
            <a:solidFill>
              <a:schemeClr val="bg1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ADE23D3-0ADA-A907-9F7B-7346D35A96B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02"/>
          <a:stretch/>
        </p:blipFill>
        <p:spPr>
          <a:xfrm rot="708997">
            <a:off x="7048501" y="3221835"/>
            <a:ext cx="2256097" cy="1311371"/>
          </a:xfrm>
          <a:prstGeom prst="rect">
            <a:avLst/>
          </a:prstGeom>
          <a:ln w="31750">
            <a:solidFill>
              <a:schemeClr val="bg1"/>
            </a:solidFill>
          </a:ln>
        </p:spPr>
      </p:pic>
      <p:pic>
        <p:nvPicPr>
          <p:cNvPr id="11" name="Picture 10" descr="A poster of a car sales report&#10;&#10;Description automatically generated with medium confidence">
            <a:extLst>
              <a:ext uri="{FF2B5EF4-FFF2-40B4-BE49-F238E27FC236}">
                <a16:creationId xmlns:a16="http://schemas.microsoft.com/office/drawing/2014/main" id="{7D77C80D-16EC-565E-06D4-5256E4A9280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61"/>
          <a:stretch/>
        </p:blipFill>
        <p:spPr>
          <a:xfrm rot="20981714">
            <a:off x="9459148" y="736668"/>
            <a:ext cx="2338842" cy="1226939"/>
          </a:xfrm>
          <a:prstGeom prst="rect">
            <a:avLst/>
          </a:prstGeom>
          <a:ln w="31750">
            <a:solidFill>
              <a:schemeClr val="bg1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A2807C4-FFBC-FEDE-5922-757E299ABF4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82"/>
          <a:stretch/>
        </p:blipFill>
        <p:spPr>
          <a:xfrm rot="20967308">
            <a:off x="7019934" y="4536044"/>
            <a:ext cx="2279955" cy="1250533"/>
          </a:xfrm>
          <a:prstGeom prst="rect">
            <a:avLst/>
          </a:prstGeom>
          <a:ln w="31750">
            <a:solidFill>
              <a:schemeClr val="bg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07611BF-328D-BD6D-15A9-9F38CA30B8C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38"/>
          <a:stretch/>
        </p:blipFill>
        <p:spPr>
          <a:xfrm rot="502822">
            <a:off x="9459149" y="1963607"/>
            <a:ext cx="2338842" cy="1262192"/>
          </a:xfrm>
          <a:prstGeom prst="rect">
            <a:avLst/>
          </a:prstGeom>
          <a:ln w="31750">
            <a:solidFill>
              <a:schemeClr val="bg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917C7DE-EBA2-66AF-D25D-E0AD27B4058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33"/>
          <a:stretch/>
        </p:blipFill>
        <p:spPr>
          <a:xfrm rot="20981714">
            <a:off x="9434830" y="3234185"/>
            <a:ext cx="2359433" cy="1293473"/>
          </a:xfrm>
          <a:prstGeom prst="rect">
            <a:avLst/>
          </a:prstGeom>
          <a:ln w="31750">
            <a:solidFill>
              <a:schemeClr val="bg1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22E01CC-69DC-D1F9-B155-187AF839D3F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876"/>
          <a:stretch/>
        </p:blipFill>
        <p:spPr>
          <a:xfrm rot="502822">
            <a:off x="9459146" y="4540006"/>
            <a:ext cx="2367969" cy="1226939"/>
          </a:xfrm>
          <a:prstGeom prst="rect">
            <a:avLst/>
          </a:prstGeom>
          <a:ln w="31750">
            <a:solidFill>
              <a:schemeClr val="bg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5AFBAA-194E-AA6D-A21F-A51CC1489603}"/>
              </a:ext>
            </a:extLst>
          </p:cNvPr>
          <p:cNvSpPr txBox="1"/>
          <p:nvPr/>
        </p:nvSpPr>
        <p:spPr>
          <a:xfrm>
            <a:off x="246025" y="6468028"/>
            <a:ext cx="4599336" cy="21544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800" i="1" dirty="0">
                <a:solidFill>
                  <a:srgbClr val="7A7B85"/>
                </a:solidFill>
                <a:latin typeface="Futura Medium" panose="020B0602020204020303" pitchFamily="34" charset="-79"/>
                <a:cs typeface="Futura Medium"/>
              </a:rPr>
              <a:t>Circularity in Australian Business 2023: Perceptions, Knowledge and Actions Beyond Recycling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1F766E-5F5B-D742-9745-02A3AC2E46E3}"/>
              </a:ext>
            </a:extLst>
          </p:cNvPr>
          <p:cNvSpPr txBox="1"/>
          <p:nvPr/>
        </p:nvSpPr>
        <p:spPr>
          <a:xfrm>
            <a:off x="7702903" y="168128"/>
            <a:ext cx="3034613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1400" dirty="0">
                <a:solidFill>
                  <a:srgbClr val="174F3E"/>
                </a:solidFill>
                <a:latin typeface="Futura Medium" panose="020B0602020204020303" pitchFamily="34" charset="-79"/>
                <a:cs typeface="Futura Medium"/>
              </a:rPr>
              <a:t>First movers are seeing the benefits</a:t>
            </a:r>
          </a:p>
        </p:txBody>
      </p:sp>
    </p:spTree>
    <p:extLst>
      <p:ext uri="{BB962C8B-B14F-4D97-AF65-F5344CB8AC3E}">
        <p14:creationId xmlns:p14="http://schemas.microsoft.com/office/powerpoint/2010/main" val="3871538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iversified Document" ma:contentTypeID="0x01010073819C8729A6B244A74FF75370EE82A9007D045E350A8D5949838F151DEF715F4B" ma:contentTypeVersion="41" ma:contentTypeDescription="Create a new document." ma:contentTypeScope="" ma:versionID="4306beffe66cc07c087277d1ef32148a">
  <xsd:schema xmlns:xsd="http://www.w3.org/2001/XMLSchema" xmlns:xs="http://www.w3.org/2001/XMLSchema" xmlns:p="http://schemas.microsoft.com/office/2006/metadata/properties" xmlns:ns2="6679147d-f3e0-4428-9f88-abb34dc925f6" xmlns:ns3="1b027b9a-e7d1-4268-878d-a88f88110877" xmlns:ns4="77342a18-84af-4da7-9c4b-8f6747e69445" xmlns:ns5="f62c8c10-1917-4985-9c93-94928b0307e3" targetNamespace="http://schemas.microsoft.com/office/2006/metadata/properties" ma:root="true" ma:fieldsID="10d3c44efdf5e36dd88a32810ed3437a" ns2:_="" ns3:_="" ns4:_="" ns5:_="">
    <xsd:import namespace="6679147d-f3e0-4428-9f88-abb34dc925f6"/>
    <xsd:import namespace="1b027b9a-e7d1-4268-878d-a88f88110877"/>
    <xsd:import namespace="77342a18-84af-4da7-9c4b-8f6747e69445"/>
    <xsd:import namespace="f62c8c10-1917-4985-9c93-94928b0307e3"/>
    <xsd:element name="properties">
      <xsd:complexType>
        <xsd:sequence>
          <xsd:element name="documentManagement">
            <xsd:complexType>
              <xsd:all>
                <xsd:element ref="ns2:i5aaf5fcc6894645b65c7a29c6476a19" minOccurs="0"/>
                <xsd:element ref="ns3:TaxCatchAll" minOccurs="0"/>
                <xsd:element ref="ns3:TaxCatchAllLabel" minOccurs="0"/>
                <xsd:element ref="ns4:a5dd2779d0f74165b3ee02b306aad3bb" minOccurs="0"/>
                <xsd:element ref="ns4:k0a51cf79e604745857a03ab6484fba4" minOccurs="0"/>
                <xsd:element ref="ns3:Contact" minOccurs="0"/>
                <xsd:element ref="ns5:MediaServiceMetadata" minOccurs="0"/>
                <xsd:element ref="ns5:MediaServiceFastMetadata" minOccurs="0"/>
                <xsd:element ref="ns5:MediaServiceAutoKeyPoints" minOccurs="0"/>
                <xsd:element ref="ns5:MediaServiceKeyPoints" minOccurs="0"/>
                <xsd:element ref="ns5:MediaServiceAutoTags" minOccurs="0"/>
                <xsd:element ref="ns5:MediaServiceGenerationTime" minOccurs="0"/>
                <xsd:element ref="ns5:MediaServiceEventHashCode" minOccurs="0"/>
                <xsd:element ref="ns5:MediaServiceOCR" minOccurs="0"/>
                <xsd:element ref="ns5:MediaServiceDateTaken" minOccurs="0"/>
                <xsd:element ref="ns5:MediaServiceLocation" minOccurs="0"/>
                <xsd:element ref="ns3:SharedWithUsers" minOccurs="0"/>
                <xsd:element ref="ns3:SharedWithDetails" minOccurs="0"/>
                <xsd:element ref="ns5:lcf76f155ced4ddcb4097134ff3c332f" minOccurs="0"/>
                <xsd:element ref="ns5:MediaLengthInSeconds" minOccurs="0"/>
                <xsd:element ref="ns5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79147d-f3e0-4428-9f88-abb34dc925f6" elementFormDefault="qualified">
    <xsd:import namespace="http://schemas.microsoft.com/office/2006/documentManagement/types"/>
    <xsd:import namespace="http://schemas.microsoft.com/office/infopath/2007/PartnerControls"/>
    <xsd:element name="i5aaf5fcc6894645b65c7a29c6476a19" ma:index="8" nillable="true" ma:taxonomy="true" ma:internalName="i5aaf5fcc6894645b65c7a29c6476a19" ma:taxonomyFieldName="Brand" ma:displayName="Brand" ma:readOnly="false" ma:default="" ma:fieldId="{25aaf5fc-c689-4645-b65c-7a29c6476a19}" ma:taxonomyMulti="true" ma:sspId="21816827-90af-4176-b580-c8d076dcbe51" ma:termSetId="7c654c6d-e322-4e75-8a8d-4f71d8428da7" ma:anchorId="d5f9dc94-0ec1-4665-8c2b-3b56d2f9355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027b9a-e7d1-4268-878d-a88f88110877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77250342-1222-4875-af4e-90186ed2b46c}" ma:internalName="TaxCatchAll" ma:showField="CatchAllData" ma:web="1b027b9a-e7d1-4268-878d-a88f881108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77250342-1222-4875-af4e-90186ed2b46c}" ma:internalName="TaxCatchAllLabel" ma:readOnly="true" ma:showField="CatchAllDataLabel" ma:web="1b027b9a-e7d1-4268-878d-a88f881108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ontact" ma:index="16" nillable="true" ma:displayName="Contact" ma:list="UserInfo" ma:SharePointGroup="0" ma:internalName="Contact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Users" ma:index="2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342a18-84af-4da7-9c4b-8f6747e69445" elementFormDefault="qualified">
    <xsd:import namespace="http://schemas.microsoft.com/office/2006/documentManagement/types"/>
    <xsd:import namespace="http://schemas.microsoft.com/office/infopath/2007/PartnerControls"/>
    <xsd:element name="a5dd2779d0f74165b3ee02b306aad3bb" ma:index="12" nillable="true" ma:taxonomy="true" ma:internalName="a5dd2779d0f74165b3ee02b306aad3bb" ma:taxonomyFieldName="OrganisationalStructure" ma:displayName="Organisational Structure" ma:readOnly="false" ma:default="" ma:fieldId="{a5dd2779-d0f7-4165-b3ee-02b306aad3bb}" ma:taxonomyMulti="true" ma:sspId="21816827-90af-4176-b580-c8d076dcbe51" ma:termSetId="0c1ca506-f094-4db0-885f-b72b4350c0ab" ma:anchorId="da7978d5-6df2-4861-9cf8-8b7cb2c6de12" ma:open="false" ma:isKeyword="false">
      <xsd:complexType>
        <xsd:sequence>
          <xsd:element ref="pc:Terms" minOccurs="0" maxOccurs="1"/>
        </xsd:sequence>
      </xsd:complexType>
    </xsd:element>
    <xsd:element name="k0a51cf79e604745857a03ab6484fba4" ma:index="14" nillable="true" ma:taxonomy="true" ma:internalName="k0a51cf79e604745857a03ab6484fba4" ma:taxonomyFieldName="Topics" ma:displayName="Topics" ma:readOnly="false" ma:default="" ma:fieldId="{40a51cf7-9e60-4745-857a-03ab6484fba4}" ma:taxonomyMulti="true" ma:sspId="21816827-90af-4176-b580-c8d076dcbe51" ma:termSetId="0f7400d8-9815-4b86-9061-782a112a3da8" ma:anchorId="6fc0f917-655d-443a-8df2-cf833bcdadce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2c8c10-1917-4985-9c93-94928b030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21" nillable="true" ma:displayName="Tags" ma:internalName="MediaServiceAutoTags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21816827-90af-4176-b580-c8d076dcbe5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b027b9a-e7d1-4268-878d-a88f88110877" xsi:nil="true"/>
    <lcf76f155ced4ddcb4097134ff3c332f xmlns="f62c8c10-1917-4985-9c93-94928b0307e3">
      <Terms xmlns="http://schemas.microsoft.com/office/infopath/2007/PartnerControls"/>
    </lcf76f155ced4ddcb4097134ff3c332f>
    <Contact xmlns="1b027b9a-e7d1-4268-878d-a88f88110877">
      <UserInfo>
        <DisplayName/>
        <AccountId xsi:nil="true"/>
        <AccountType/>
      </UserInfo>
    </Contact>
    <k0a51cf79e604745857a03ab6484fba4 xmlns="77342a18-84af-4da7-9c4b-8f6747e69445">
      <Terms xmlns="http://schemas.microsoft.com/office/infopath/2007/PartnerControls"/>
    </k0a51cf79e604745857a03ab6484fba4>
    <a5dd2779d0f74165b3ee02b306aad3bb xmlns="77342a18-84af-4da7-9c4b-8f6747e69445">
      <Terms xmlns="http://schemas.microsoft.com/office/infopath/2007/PartnerControls"/>
    </a5dd2779d0f74165b3ee02b306aad3bb>
    <i5aaf5fcc6894645b65c7a29c6476a19 xmlns="6679147d-f3e0-4428-9f88-abb34dc925f6">
      <Terms xmlns="http://schemas.microsoft.com/office/infopath/2007/PartnerControls"/>
    </i5aaf5fcc6894645b65c7a29c6476a19>
  </documentManagement>
</p:properties>
</file>

<file path=customXml/itemProps1.xml><?xml version="1.0" encoding="utf-8"?>
<ds:datastoreItem xmlns:ds="http://schemas.openxmlformats.org/officeDocument/2006/customXml" ds:itemID="{E70F041F-9BD0-42BE-B2D3-CC82BE10FB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F5EDDB-A179-49C2-AB68-25B485D3150C}"/>
</file>

<file path=customXml/itemProps3.xml><?xml version="1.0" encoding="utf-8"?>
<ds:datastoreItem xmlns:ds="http://schemas.openxmlformats.org/officeDocument/2006/customXml" ds:itemID="{2A4C6357-609F-4C42-9E4C-D056ED78BB35}">
  <ds:schemaRefs>
    <ds:schemaRef ds:uri="6827033c-86e5-4c56-bdff-bc59aafa5246"/>
    <ds:schemaRef ds:uri="b391890f-1150-46d3-8227-7eba3ae6d7e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8784</TotalTime>
  <Words>781</Words>
  <Application>Microsoft Macintosh PowerPoint</Application>
  <PresentationFormat>Widescreen</PresentationFormat>
  <Paragraphs>167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Calibri</vt:lpstr>
      <vt:lpstr>Calibri Light</vt:lpstr>
      <vt:lpstr>CIDFont+F1</vt:lpstr>
      <vt:lpstr>Courier New</vt:lpstr>
      <vt:lpstr>Franklin Gothic Medium</vt:lpstr>
      <vt:lpstr>Futura</vt:lpstr>
      <vt:lpstr>Futura Medium</vt:lpstr>
      <vt:lpstr>Roboto</vt:lpstr>
      <vt:lpstr>Roboto Black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Ryan Collins</cp:lastModifiedBy>
  <cp:revision>88</cp:revision>
  <dcterms:created xsi:type="dcterms:W3CDTF">2023-10-23T00:40:06Z</dcterms:created>
  <dcterms:modified xsi:type="dcterms:W3CDTF">2023-11-15T07:13:54Z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0x0101009603AF7F98AB8E4EB9C018D87C955F13</vt:lpwstr>
  </property>
  <property fmtid="{D5CDD505-2E9C-101B-9397-08002B2CF9AE}" pid="3" name="MediaServiceImageTags">
    <vt:lpwstr/>
  </property>
  <property fmtid="{D5CDD505-2E9C-101B-9397-08002B2CF9AE}" pid="4" name="OrganisationalStructure">
    <vt:lpwstr/>
  </property>
  <property fmtid="{D5CDD505-2E9C-101B-9397-08002B2CF9AE}" pid="5" name="Brand">
    <vt:lpwstr/>
  </property>
  <property fmtid="{D5CDD505-2E9C-101B-9397-08002B2CF9AE}" pid="6" name="Topics">
    <vt:lpwstr/>
  </property>
</Properties>
</file>