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image5.jpg" ContentType="image/jpg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  <p:sldMasterId id="2147483678" r:id="rId5"/>
  </p:sldMasterIdLst>
  <p:notesMasterIdLst>
    <p:notesMasterId r:id="rId32"/>
  </p:notesMasterIdLst>
  <p:sldIdLst>
    <p:sldId id="260" r:id="rId6"/>
    <p:sldId id="261" r:id="rId7"/>
    <p:sldId id="257" r:id="rId8"/>
    <p:sldId id="274" r:id="rId9"/>
    <p:sldId id="272" r:id="rId10"/>
    <p:sldId id="263" r:id="rId11"/>
    <p:sldId id="273" r:id="rId12"/>
    <p:sldId id="275" r:id="rId13"/>
    <p:sldId id="264" r:id="rId14"/>
    <p:sldId id="268" r:id="rId15"/>
    <p:sldId id="262" r:id="rId16"/>
    <p:sldId id="278" r:id="rId17"/>
    <p:sldId id="285" r:id="rId18"/>
    <p:sldId id="289" r:id="rId19"/>
    <p:sldId id="283" r:id="rId20"/>
    <p:sldId id="290" r:id="rId21"/>
    <p:sldId id="284" r:id="rId22"/>
    <p:sldId id="287" r:id="rId23"/>
    <p:sldId id="291" r:id="rId24"/>
    <p:sldId id="288" r:id="rId25"/>
    <p:sldId id="292" r:id="rId26"/>
    <p:sldId id="286" r:id="rId27"/>
    <p:sldId id="293" r:id="rId28"/>
    <p:sldId id="294" r:id="rId29"/>
    <p:sldId id="277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7EB96E-B1D9-4662-9F50-5FBDF5F0BB42}" v="7" dt="2023-11-29T01:27:17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y Timms" userId="d7614b36-dd02-40d8-ac9a-9217508bc518" providerId="ADAL" clId="{767EB96E-B1D9-4662-9F50-5FBDF5F0BB42}"/>
    <pc:docChg chg="addSld delSld modSld">
      <pc:chgData name="Toby Timms" userId="d7614b36-dd02-40d8-ac9a-9217508bc518" providerId="ADAL" clId="{767EB96E-B1D9-4662-9F50-5FBDF5F0BB42}" dt="2023-11-29T01:27:17.975" v="7"/>
      <pc:docMkLst>
        <pc:docMk/>
      </pc:docMkLst>
      <pc:sldChg chg="add">
        <pc:chgData name="Toby Timms" userId="d7614b36-dd02-40d8-ac9a-9217508bc518" providerId="ADAL" clId="{767EB96E-B1D9-4662-9F50-5FBDF5F0BB42}" dt="2023-11-20T08:22:06.073" v="0"/>
        <pc:sldMkLst>
          <pc:docMk/>
          <pc:sldMk cId="1805376987" sldId="260"/>
        </pc:sldMkLst>
      </pc:sldChg>
      <pc:sldChg chg="add">
        <pc:chgData name="Toby Timms" userId="d7614b36-dd02-40d8-ac9a-9217508bc518" providerId="ADAL" clId="{767EB96E-B1D9-4662-9F50-5FBDF5F0BB42}" dt="2023-11-20T08:22:48.224" v="2"/>
        <pc:sldMkLst>
          <pc:docMk/>
          <pc:sldMk cId="1776066025" sldId="261"/>
        </pc:sldMkLst>
      </pc:sldChg>
      <pc:sldChg chg="add">
        <pc:chgData name="Toby Timms" userId="d7614b36-dd02-40d8-ac9a-9217508bc518" providerId="ADAL" clId="{767EB96E-B1D9-4662-9F50-5FBDF5F0BB42}" dt="2023-11-20T08:22:57.774" v="4"/>
        <pc:sldMkLst>
          <pc:docMk/>
          <pc:sldMk cId="2289706564" sldId="262"/>
        </pc:sldMkLst>
      </pc:sldChg>
      <pc:sldChg chg="add">
        <pc:chgData name="Toby Timms" userId="d7614b36-dd02-40d8-ac9a-9217508bc518" providerId="ADAL" clId="{767EB96E-B1D9-4662-9F50-5FBDF5F0BB42}" dt="2023-11-20T08:23:09.871" v="5"/>
        <pc:sldMkLst>
          <pc:docMk/>
          <pc:sldMk cId="2049539699" sldId="276"/>
        </pc:sldMkLst>
      </pc:sldChg>
      <pc:sldChg chg="add del">
        <pc:chgData name="Toby Timms" userId="d7614b36-dd02-40d8-ac9a-9217508bc518" providerId="ADAL" clId="{767EB96E-B1D9-4662-9F50-5FBDF5F0BB42}" dt="2023-11-20T08:22:51.857" v="3" actId="47"/>
        <pc:sldMkLst>
          <pc:docMk/>
          <pc:sldMk cId="3761223052" sldId="276"/>
        </pc:sldMkLst>
      </pc:sldChg>
      <pc:sldChg chg="add">
        <pc:chgData name="Toby Timms" userId="d7614b36-dd02-40d8-ac9a-9217508bc518" providerId="ADAL" clId="{767EB96E-B1D9-4662-9F50-5FBDF5F0BB42}" dt="2023-11-20T08:23:39.345" v="6"/>
        <pc:sldMkLst>
          <pc:docMk/>
          <pc:sldMk cId="572546213" sldId="277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2023912458" sldId="278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2440647767" sldId="283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2938700506" sldId="284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2422376398" sldId="285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499483457" sldId="286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2728627052" sldId="287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3700304586" sldId="288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742698464" sldId="289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3662500388" sldId="290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2106122124" sldId="291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4174759778" sldId="292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1314408000" sldId="293"/>
        </pc:sldMkLst>
      </pc:sldChg>
      <pc:sldChg chg="add">
        <pc:chgData name="Toby Timms" userId="d7614b36-dd02-40d8-ac9a-9217508bc518" providerId="ADAL" clId="{767EB96E-B1D9-4662-9F50-5FBDF5F0BB42}" dt="2023-11-29T01:27:17.975" v="7"/>
        <pc:sldMkLst>
          <pc:docMk/>
          <pc:sldMk cId="1830835217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1C3F5-0839-4940-A6BE-832D458786FF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87EDB-5853-4472-A968-95300FAE02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9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computer-wallpapers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computer-wallpapers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computer-wallpapers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details/computer-wallpapers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4" Type="http://schemas.openxmlformats.org/officeDocument/2006/relationships/image" Target="../media/image4.em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3960" y="611886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4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3640" y="6169343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Asia Circular ©2023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1480" y="6176963"/>
            <a:ext cx="2743200" cy="365125"/>
          </a:xfrm>
          <a:prstGeom prst="rect">
            <a:avLst/>
          </a:prstGeom>
        </p:spPr>
        <p:txBody>
          <a:bodyPr/>
          <a:lstStyle/>
          <a:p>
            <a:fld id="{034A18A9-7FB7-40FD-94FC-F57FEA7C26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759440" y="6588839"/>
            <a:ext cx="1432560" cy="7405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Asia Circular ©2023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A18A9-7FB7-40FD-94FC-F57FEA7C26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79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131F-2A71-4076-B6F8-BBE5393DE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164CD-9692-435B-9F58-FFE50281C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A79B5-1760-4BE1-BBB4-7A675598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16F22-CBFA-4602-A2BE-96E672A2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66EFC-6927-489D-887D-52679981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719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F997AF-FA12-4B2F-815B-DDE0E81271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" y="-116503"/>
            <a:ext cx="12191999" cy="1144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2CF0FB-13E1-49F5-8110-40776B55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9" y="136525"/>
            <a:ext cx="10515600" cy="8421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KPMG Extralight"/>
              </a:defRPr>
            </a:lvl1pPr>
          </a:lstStyle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5D5CD-5751-4390-A80E-19E07582C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00" y="1825625"/>
            <a:ext cx="11626947" cy="4351338"/>
          </a:xfrm>
        </p:spPr>
        <p:txBody>
          <a:bodyPr/>
          <a:lstStyle>
            <a:lvl1pPr>
              <a:defRPr>
                <a:solidFill>
                  <a:srgbClr val="25037B"/>
                </a:solidFill>
                <a:latin typeface="KPMG Extralight"/>
              </a:defRPr>
            </a:lvl1pPr>
            <a:lvl2pPr>
              <a:defRPr>
                <a:solidFill>
                  <a:srgbClr val="25037B"/>
                </a:solidFill>
              </a:defRPr>
            </a:lvl2pPr>
            <a:lvl3pPr>
              <a:defRPr>
                <a:solidFill>
                  <a:srgbClr val="25037B"/>
                </a:solidFill>
              </a:defRPr>
            </a:lvl3pPr>
            <a:lvl4pPr>
              <a:defRPr>
                <a:solidFill>
                  <a:srgbClr val="25037B"/>
                </a:solidFill>
              </a:defRPr>
            </a:lvl4pPr>
            <a:lvl5pPr>
              <a:defRPr>
                <a:solidFill>
                  <a:srgbClr val="25037B"/>
                </a:solidFill>
              </a:defRPr>
            </a:lvl5pPr>
          </a:lstStyle>
          <a:p>
            <a:pPr lvl="0"/>
            <a:r>
              <a:rPr kumimoji="1" lang="en-US" altLang="ja-JP" dirty="0"/>
              <a:t>Edit Master text styles</a:t>
            </a:r>
          </a:p>
          <a:p>
            <a:pPr lvl="1"/>
            <a:r>
              <a:rPr kumimoji="1" lang="en-US" altLang="ja-JP" dirty="0"/>
              <a:t>Second level</a:t>
            </a:r>
          </a:p>
          <a:p>
            <a:pPr lvl="2"/>
            <a:r>
              <a:rPr kumimoji="1" lang="en-US" altLang="ja-JP" dirty="0"/>
              <a:t>Third level</a:t>
            </a:r>
          </a:p>
          <a:p>
            <a:pPr lvl="3"/>
            <a:r>
              <a:rPr kumimoji="1" lang="en-US" altLang="ja-JP" dirty="0"/>
              <a:t>Fourth level</a:t>
            </a:r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CF8E8-39D3-4E2D-AE92-8AB6FCA4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7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832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FF3D-3FD8-46BE-8417-63EDF635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2E2FD-3FD5-45EA-A18C-49D30DB2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C5B38-B219-4DF8-8155-365D1488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6E640-0311-4FC7-B74D-D4EA8750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ACF51-1827-41E9-81D1-854DFB97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19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55BE-3AD8-45D5-ADAA-A1C9979F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CD68D-5F65-4BC7-B9E6-2AE904B16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F42A4-C848-446D-A64A-31605039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C6B1A-F53D-4876-9A78-ADB81FE0F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871EF-2BA7-4D45-A920-7F2234A4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671BB-DD85-4D7D-8253-5DA0F995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59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8276E-4E79-4219-BD0F-66C21D98E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B3F1A-B33D-4A54-8CDD-9527C73E4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en-US" altLang="ja-JP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22910-9336-4E31-B92D-E88C18E20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D469B-3510-4315-A9F0-FC1DE9177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en-US" altLang="ja-JP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7032C-E235-4CFD-B06F-F9502CD5F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DDE870-D3F9-4C9D-BC2A-4CBF6CBBC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0A1B2-48EF-4672-9E40-FA61080A3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92C0A-F355-485C-81E5-A02F8A608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35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FFB02-F05E-42F8-BD47-68A684F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7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A61B6F-E4A9-43E4-8951-CCBD260B4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" y="-116503"/>
            <a:ext cx="12191999" cy="11444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062A7BB-6738-485E-B16D-AB7CAD4D6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9" y="136525"/>
            <a:ext cx="10515600" cy="8421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KPMG Extralight"/>
              </a:defRPr>
            </a:lvl1pPr>
          </a:lstStyle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3430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6C28F4-3935-4910-92F0-E7450225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D157B-1602-45C1-9034-EC76A8CF6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E086F-59CB-4948-9D95-FC25C893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703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D170-E46D-4CE8-AAD2-2575F11C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0AC76-0F7B-4F86-9ED9-E78911E29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1301B-5D07-4B1A-905C-526B38B62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en-US" altLang="ja-JP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F8544-27B4-4D60-9C2D-C0B3F9621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EDC6F-6D2E-4BC0-A2D1-BA6E828C0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2C50D-D161-4117-A8BA-FF8C787D1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65987"/>
            <a:ext cx="12192000" cy="104637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63993"/>
            <a:ext cx="11353800" cy="4351338"/>
          </a:xfrm>
        </p:spPr>
        <p:txBody>
          <a:bodyPr/>
          <a:lstStyle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044" y="6159817"/>
            <a:ext cx="4114800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Asia Circular ©2023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1160" y="615981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34A18A9-7FB7-40FD-94FC-F57FEA7C260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2" y="5798212"/>
            <a:ext cx="958522" cy="92326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759440" y="6588839"/>
            <a:ext cx="1432560" cy="7405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05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E6EB-B548-4F3B-9E77-D5D0924F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61284-84DB-4F93-8A2D-D52D391D8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BEDCC-F15B-41BB-A612-64400DD47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en-US" altLang="ja-JP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90166-3A39-43ED-8643-8715582E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489E2-9554-43F5-8FD8-15E92D9F1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ACE50-1AF6-4BB3-8BBC-9BD367FE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250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966F-2D02-4DF9-A877-F6A305FCE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E9180-BB0F-4CE4-ADAB-54422DAD6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6C434-C4D6-48DB-9C28-2DEB754AA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55337-4658-4BDA-9A88-0F151043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78E1B-BC8A-45D1-BAE6-BC580829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87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8939B-5517-4690-8E57-F71C678EB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6C2F2-9CF0-4FAE-883C-78F5DCA7D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3FCC5-58A0-4D53-96E7-61F981B9E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C5ED2-7E92-4C40-BA22-0B5136D3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06B3D-D819-49C8-A993-C5B55C85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946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Slid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833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xecutive Summary_DIGITAL DISRU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318F6AD0-55B3-4C89-A564-284CB1B77992}"/>
              </a:ext>
            </a:extLst>
          </p:cNvPr>
          <p:cNvSpPr/>
          <p:nvPr userDrawn="1"/>
        </p:nvSpPr>
        <p:spPr>
          <a:xfrm>
            <a:off x="-2644" y="3"/>
            <a:ext cx="12192839" cy="998529"/>
          </a:xfrm>
          <a:prstGeom prst="rect">
            <a:avLst/>
          </a:prstGeom>
          <a:blipFill>
            <a:blip r:embed="rId2" cstate="print"/>
            <a:stretch>
              <a:fillRect t="-1004636" r="-16335" b="-904635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246" y="323178"/>
            <a:ext cx="10973705" cy="4690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5277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088">
          <p15:clr>
            <a:srgbClr val="FBAE40"/>
          </p15:clr>
        </p15:guide>
        <p15:guide id="4" orient="horz" pos="131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1790" y="1422400"/>
            <a:ext cx="10988431" cy="460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1787" y="203863"/>
            <a:ext cx="10574092" cy="169200"/>
          </a:xfrm>
        </p:spPr>
        <p:txBody>
          <a:bodyPr anchor="b"/>
          <a:lstStyle>
            <a:lvl1pPr>
              <a:spcAft>
                <a:spcPts val="0"/>
              </a:spcAft>
              <a:defRPr sz="1108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1790" y="451575"/>
            <a:ext cx="10988431" cy="723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029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209602"/>
            <a:ext cx="10185600" cy="4594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812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1790" y="1422400"/>
            <a:ext cx="10988431" cy="460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-439449" y="46653"/>
            <a:ext cx="10574092" cy="169200"/>
          </a:xfrm>
        </p:spPr>
        <p:txBody>
          <a:bodyPr anchor="b"/>
          <a:lstStyle>
            <a:lvl1pPr>
              <a:spcAft>
                <a:spcPts val="0"/>
              </a:spcAft>
              <a:defRPr sz="1108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0957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6 -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E99D6C58-15B9-4EF3-A021-D17D87DC1754}"/>
              </a:ext>
            </a:extLst>
          </p:cNvPr>
          <p:cNvSpPr>
            <a:spLocks/>
          </p:cNvSpPr>
          <p:nvPr userDrawn="1"/>
        </p:nvSpPr>
        <p:spPr bwMode="auto">
          <a:xfrm>
            <a:off x="1" y="0"/>
            <a:ext cx="2116667" cy="6858000"/>
          </a:xfrm>
          <a:custGeom>
            <a:avLst/>
            <a:gdLst>
              <a:gd name="T0" fmla="*/ 0 w 1742046"/>
              <a:gd name="T1" fmla="*/ 4711123 h 7772400"/>
              <a:gd name="T2" fmla="*/ 1201369 w 1742046"/>
              <a:gd name="T3" fmla="*/ 4711123 h 7772400"/>
              <a:gd name="T4" fmla="*/ 1201369 w 1742046"/>
              <a:gd name="T5" fmla="*/ 0 h 7772400"/>
              <a:gd name="T6" fmla="*/ 0 w 1742046"/>
              <a:gd name="T7" fmla="*/ 0 h 7772400"/>
              <a:gd name="T8" fmla="*/ 0 w 1742046"/>
              <a:gd name="T9" fmla="*/ 4711123 h 7772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D37B6875-D132-4F24-B731-DC42FEB3950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51671" y="784225"/>
            <a:ext cx="1037167" cy="317500"/>
          </a:xfrm>
          <a:custGeom>
            <a:avLst/>
            <a:gdLst>
              <a:gd name="T0" fmla="*/ 2147483646 w 283"/>
              <a:gd name="T1" fmla="*/ 2147483646 h 114"/>
              <a:gd name="T2" fmla="*/ 2147483646 w 283"/>
              <a:gd name="T3" fmla="*/ 2147483646 h 114"/>
              <a:gd name="T4" fmla="*/ 2147483646 w 283"/>
              <a:gd name="T5" fmla="*/ 2147483646 h 114"/>
              <a:gd name="T6" fmla="*/ 2147483646 w 283"/>
              <a:gd name="T7" fmla="*/ 2147483646 h 114"/>
              <a:gd name="T8" fmla="*/ 2147483646 w 283"/>
              <a:gd name="T9" fmla="*/ 2147483646 h 114"/>
              <a:gd name="T10" fmla="*/ 2147483646 w 283"/>
              <a:gd name="T11" fmla="*/ 2147483646 h 114"/>
              <a:gd name="T12" fmla="*/ 2147483646 w 283"/>
              <a:gd name="T13" fmla="*/ 2147483646 h 114"/>
              <a:gd name="T14" fmla="*/ 2147483646 w 283"/>
              <a:gd name="T15" fmla="*/ 2147483646 h 114"/>
              <a:gd name="T16" fmla="*/ 2147483646 w 283"/>
              <a:gd name="T17" fmla="*/ 2147483646 h 114"/>
              <a:gd name="T18" fmla="*/ 2147483646 w 283"/>
              <a:gd name="T19" fmla="*/ 2147483646 h 114"/>
              <a:gd name="T20" fmla="*/ 2147483646 w 283"/>
              <a:gd name="T21" fmla="*/ 2147483646 h 114"/>
              <a:gd name="T22" fmla="*/ 2147483646 w 283"/>
              <a:gd name="T23" fmla="*/ 2147483646 h 114"/>
              <a:gd name="T24" fmla="*/ 2147483646 w 283"/>
              <a:gd name="T25" fmla="*/ 2147483646 h 114"/>
              <a:gd name="T26" fmla="*/ 2147483646 w 283"/>
              <a:gd name="T27" fmla="*/ 2147483646 h 114"/>
              <a:gd name="T28" fmla="*/ 2147483646 w 283"/>
              <a:gd name="T29" fmla="*/ 2147483646 h 114"/>
              <a:gd name="T30" fmla="*/ 2147483646 w 283"/>
              <a:gd name="T31" fmla="*/ 2147483646 h 114"/>
              <a:gd name="T32" fmla="*/ 2147483646 w 283"/>
              <a:gd name="T33" fmla="*/ 2147483646 h 114"/>
              <a:gd name="T34" fmla="*/ 2147483646 w 283"/>
              <a:gd name="T35" fmla="*/ 2147483646 h 114"/>
              <a:gd name="T36" fmla="*/ 2147483646 w 283"/>
              <a:gd name="T37" fmla="*/ 2147483646 h 114"/>
              <a:gd name="T38" fmla="*/ 2147483646 w 283"/>
              <a:gd name="T39" fmla="*/ 2147483646 h 114"/>
              <a:gd name="T40" fmla="*/ 2147483646 w 283"/>
              <a:gd name="T41" fmla="*/ 2147483646 h 114"/>
              <a:gd name="T42" fmla="*/ 2147483646 w 283"/>
              <a:gd name="T43" fmla="*/ 2147483646 h 114"/>
              <a:gd name="T44" fmla="*/ 2147483646 w 283"/>
              <a:gd name="T45" fmla="*/ 2147483646 h 114"/>
              <a:gd name="T46" fmla="*/ 2147483646 w 283"/>
              <a:gd name="T47" fmla="*/ 2147483646 h 114"/>
              <a:gd name="T48" fmla="*/ 2147483646 w 283"/>
              <a:gd name="T49" fmla="*/ 2147483646 h 114"/>
              <a:gd name="T50" fmla="*/ 2147483646 w 283"/>
              <a:gd name="T51" fmla="*/ 2147483646 h 114"/>
              <a:gd name="T52" fmla="*/ 2147483646 w 283"/>
              <a:gd name="T53" fmla="*/ 2147483646 h 114"/>
              <a:gd name="T54" fmla="*/ 2147483646 w 283"/>
              <a:gd name="T55" fmla="*/ 2147483646 h 114"/>
              <a:gd name="T56" fmla="*/ 2147483646 w 283"/>
              <a:gd name="T57" fmla="*/ 2147483646 h 114"/>
              <a:gd name="T58" fmla="*/ 2147483646 w 283"/>
              <a:gd name="T59" fmla="*/ 2147483646 h 114"/>
              <a:gd name="T60" fmla="*/ 2147483646 w 283"/>
              <a:gd name="T61" fmla="*/ 0 h 114"/>
              <a:gd name="T62" fmla="*/ 2147483646 w 283"/>
              <a:gd name="T63" fmla="*/ 0 h 114"/>
              <a:gd name="T64" fmla="*/ 2147483646 w 283"/>
              <a:gd name="T65" fmla="*/ 2147483646 h 114"/>
              <a:gd name="T66" fmla="*/ 2147483646 w 283"/>
              <a:gd name="T67" fmla="*/ 2147483646 h 114"/>
              <a:gd name="T68" fmla="*/ 2147483646 w 283"/>
              <a:gd name="T69" fmla="*/ 0 h 114"/>
              <a:gd name="T70" fmla="*/ 2147483646 w 283"/>
              <a:gd name="T71" fmla="*/ 2147483646 h 114"/>
              <a:gd name="T72" fmla="*/ 2147483646 w 283"/>
              <a:gd name="T73" fmla="*/ 2147483646 h 114"/>
              <a:gd name="T74" fmla="*/ 2147483646 w 283"/>
              <a:gd name="T75" fmla="*/ 2147483646 h 114"/>
              <a:gd name="T76" fmla="*/ 2147483646 w 283"/>
              <a:gd name="T77" fmla="*/ 2147483646 h 114"/>
              <a:gd name="T78" fmla="*/ 2147483646 w 283"/>
              <a:gd name="T79" fmla="*/ 2147483646 h 114"/>
              <a:gd name="T80" fmla="*/ 2147483646 w 283"/>
              <a:gd name="T81" fmla="*/ 2147483646 h 114"/>
              <a:gd name="T82" fmla="*/ 2147483646 w 283"/>
              <a:gd name="T83" fmla="*/ 2147483646 h 114"/>
              <a:gd name="T84" fmla="*/ 2147483646 w 283"/>
              <a:gd name="T85" fmla="*/ 2147483646 h 114"/>
              <a:gd name="T86" fmla="*/ 2147483646 w 283"/>
              <a:gd name="T87" fmla="*/ 2147483646 h 114"/>
              <a:gd name="T88" fmla="*/ 2147483646 w 283"/>
              <a:gd name="T89" fmla="*/ 2147483646 h 114"/>
              <a:gd name="T90" fmla="*/ 2147483646 w 283"/>
              <a:gd name="T91" fmla="*/ 2147483646 h 114"/>
              <a:gd name="T92" fmla="*/ 2147483646 w 283"/>
              <a:gd name="T93" fmla="*/ 0 h 11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6400" y="1346400"/>
            <a:ext cx="8256000" cy="3510000"/>
          </a:xfrm>
        </p:spPr>
        <p:txBody>
          <a:bodyPr/>
          <a:lstStyle>
            <a:lvl1pPr algn="l">
              <a:defRPr sz="1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52133" y="5036400"/>
            <a:ext cx="8230267" cy="216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287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E131F-2A71-4076-B6F8-BBE5393DE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164CD-9692-435B-9F58-FFE50281C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A79B5-1760-4BE1-BBB4-7A675598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16F22-CBFA-4602-A2BE-96E672A2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66EFC-6927-489D-887D-52679981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6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71228"/>
            <a:ext cx="10515600" cy="1118235"/>
          </a:xfrm>
          <a:prstGeom prst="rect">
            <a:avLst/>
          </a:prstGeom>
        </p:spPr>
        <p:txBody>
          <a:bodyPr lIns="274320"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530" y="4584701"/>
            <a:ext cx="5619750" cy="5921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56970" y="6110606"/>
            <a:ext cx="2743200" cy="3594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1160" y="615981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34A18A9-7FB7-40FD-94FC-F57FEA7C26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146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F997AF-FA12-4B2F-815B-DDE0E81271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" y="-116503"/>
            <a:ext cx="12191999" cy="1144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2CF0FB-13E1-49F5-8110-40776B55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9" y="136525"/>
            <a:ext cx="10515600" cy="8421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KPMG Extralight"/>
              </a:defRPr>
            </a:lvl1pPr>
          </a:lstStyle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5D5CD-5751-4390-A80E-19E07582C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00" y="1825625"/>
            <a:ext cx="11626947" cy="4351338"/>
          </a:xfrm>
        </p:spPr>
        <p:txBody>
          <a:bodyPr/>
          <a:lstStyle>
            <a:lvl1pPr>
              <a:defRPr>
                <a:solidFill>
                  <a:srgbClr val="25037B"/>
                </a:solidFill>
                <a:latin typeface="KPMG Extralight"/>
              </a:defRPr>
            </a:lvl1pPr>
            <a:lvl2pPr>
              <a:defRPr>
                <a:solidFill>
                  <a:srgbClr val="25037B"/>
                </a:solidFill>
              </a:defRPr>
            </a:lvl2pPr>
            <a:lvl3pPr>
              <a:defRPr>
                <a:solidFill>
                  <a:srgbClr val="25037B"/>
                </a:solidFill>
              </a:defRPr>
            </a:lvl3pPr>
            <a:lvl4pPr>
              <a:defRPr>
                <a:solidFill>
                  <a:srgbClr val="25037B"/>
                </a:solidFill>
              </a:defRPr>
            </a:lvl4pPr>
            <a:lvl5pPr>
              <a:defRPr>
                <a:solidFill>
                  <a:srgbClr val="25037B"/>
                </a:solidFill>
              </a:defRPr>
            </a:lvl5pPr>
          </a:lstStyle>
          <a:p>
            <a:pPr lvl="0"/>
            <a:r>
              <a:rPr kumimoji="1" lang="en-US" altLang="ja-JP" dirty="0"/>
              <a:t>Edit Master text styles</a:t>
            </a:r>
          </a:p>
          <a:p>
            <a:pPr lvl="1"/>
            <a:r>
              <a:rPr kumimoji="1" lang="en-US" altLang="ja-JP" dirty="0"/>
              <a:t>Second level</a:t>
            </a:r>
          </a:p>
          <a:p>
            <a:pPr lvl="2"/>
            <a:r>
              <a:rPr kumimoji="1" lang="en-US" altLang="ja-JP" dirty="0"/>
              <a:t>Third level</a:t>
            </a:r>
          </a:p>
          <a:p>
            <a:pPr lvl="3"/>
            <a:r>
              <a:rPr kumimoji="1" lang="en-US" altLang="ja-JP" dirty="0"/>
              <a:t>Fourth level</a:t>
            </a:r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CF8E8-39D3-4E2D-AE92-8AB6FCA4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7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45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FF3D-3FD8-46BE-8417-63EDF635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2E2FD-3FD5-45EA-A18C-49D30DB2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C5B38-B219-4DF8-8155-365D1488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6E640-0311-4FC7-B74D-D4EA8750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ACF51-1827-41E9-81D1-854DFB97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228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55BE-3AD8-45D5-ADAA-A1C9979F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CD68D-5F65-4BC7-B9E6-2AE904B16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F42A4-C848-446D-A64A-31605039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C6B1A-F53D-4876-9A78-ADB81FE0F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871EF-2BA7-4D45-A920-7F2234A4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671BB-DD85-4D7D-8253-5DA0F995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77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8276E-4E79-4219-BD0F-66C21D98E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B3F1A-B33D-4A54-8CDD-9527C73E4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en-US" altLang="ja-JP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22910-9336-4E31-B92D-E88C18E20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D469B-3510-4315-A9F0-FC1DE9177C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kumimoji="1" lang="en-US" altLang="ja-JP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7032C-E235-4CFD-B06F-F9502CD5F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DDE870-D3F9-4C9D-BC2A-4CBF6CBBC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0A1B2-48EF-4672-9E40-FA61080A3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92C0A-F355-485C-81E5-A02F8A608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102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FFB02-F05E-42F8-BD47-68A684F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7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A61B6F-E4A9-43E4-8951-CCBD260B4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" y="-116503"/>
            <a:ext cx="12191999" cy="11444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062A7BB-6738-485E-B16D-AB7CAD4D6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99" y="136525"/>
            <a:ext cx="10515600" cy="8421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KPMG Extralight"/>
              </a:defRPr>
            </a:lvl1pPr>
          </a:lstStyle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7228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6C28F4-3935-4910-92F0-E7450225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D157B-1602-45C1-9034-EC76A8CF6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E086F-59CB-4948-9D95-FC25C893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80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D170-E46D-4CE8-AAD2-2575F11C7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0AC76-0F7B-4F86-9ED9-E78911E29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1301B-5D07-4B1A-905C-526B38B62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en-US" altLang="ja-JP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F8544-27B4-4D60-9C2D-C0B3F9621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EDC6F-6D2E-4BC0-A2D1-BA6E828C0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2C50D-D161-4117-A8BA-FF8C787D1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539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E6EB-B548-4F3B-9E77-D5D0924F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61284-84DB-4F93-8A2D-D52D391D8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BEDCC-F15B-41BB-A612-64400DD47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kumimoji="1" lang="en-US" altLang="ja-JP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90166-3A39-43ED-8643-8715582E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489E2-9554-43F5-8FD8-15E92D9F1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ACE50-1AF6-4BB3-8BBC-9BD367FE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586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966F-2D02-4DF9-A877-F6A305FCE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E9180-BB0F-4CE4-ADAB-54422DAD6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6C434-C4D6-48DB-9C28-2DEB754AA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55337-4658-4BDA-9A88-0F151043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78E1B-BC8A-45D1-BAE6-BC580829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973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68939B-5517-4690-8E57-F71C678EB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6C2F2-9CF0-4FAE-883C-78F5DCA7D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/>
              <a:t>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3FCC5-58A0-4D53-96E7-61F981B9E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C5ED2-7E92-4C40-BA22-0B5136D3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06B3D-D819-49C8-A993-C5B55C85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044" y="6159817"/>
            <a:ext cx="4114800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Asia Circular ©2023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2" y="5798212"/>
            <a:ext cx="958522" cy="92326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0" y="-65987"/>
            <a:ext cx="12192000" cy="1046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1160" y="615981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34A18A9-7FB7-40FD-94FC-F57FEA7C26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0759440" y="6588839"/>
            <a:ext cx="1432560" cy="7405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84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Slid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2494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xecutive Summary_DIGITAL DISRU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318F6AD0-55B3-4C89-A564-284CB1B77992}"/>
              </a:ext>
            </a:extLst>
          </p:cNvPr>
          <p:cNvSpPr/>
          <p:nvPr userDrawn="1"/>
        </p:nvSpPr>
        <p:spPr>
          <a:xfrm>
            <a:off x="-2644" y="3"/>
            <a:ext cx="12192839" cy="998529"/>
          </a:xfrm>
          <a:prstGeom prst="rect">
            <a:avLst/>
          </a:prstGeom>
          <a:blipFill>
            <a:blip r:embed="rId2" cstate="print"/>
            <a:stretch>
              <a:fillRect t="-1004636" r="-16335" b="-904635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246" y="323178"/>
            <a:ext cx="10973705" cy="4690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7034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088">
          <p15:clr>
            <a:srgbClr val="FBAE40"/>
          </p15:clr>
        </p15:guide>
        <p15:guide id="4" orient="horz" pos="131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1790" y="1422400"/>
            <a:ext cx="10988431" cy="460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1787" y="203863"/>
            <a:ext cx="10574092" cy="169200"/>
          </a:xfrm>
        </p:spPr>
        <p:txBody>
          <a:bodyPr anchor="b"/>
          <a:lstStyle>
            <a:lvl1pPr>
              <a:spcAft>
                <a:spcPts val="0"/>
              </a:spcAft>
              <a:defRPr sz="1108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1790" y="451575"/>
            <a:ext cx="10988431" cy="723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5116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03200" y="1209602"/>
            <a:ext cx="10185600" cy="4594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886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1790" y="1422400"/>
            <a:ext cx="10988431" cy="460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-439449" y="46653"/>
            <a:ext cx="10574092" cy="169200"/>
          </a:xfrm>
        </p:spPr>
        <p:txBody>
          <a:bodyPr anchor="b"/>
          <a:lstStyle>
            <a:lvl1pPr>
              <a:spcAft>
                <a:spcPts val="0"/>
              </a:spcAft>
              <a:defRPr sz="1108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5347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6 -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E99D6C58-15B9-4EF3-A021-D17D87DC1754}"/>
              </a:ext>
            </a:extLst>
          </p:cNvPr>
          <p:cNvSpPr>
            <a:spLocks/>
          </p:cNvSpPr>
          <p:nvPr userDrawn="1"/>
        </p:nvSpPr>
        <p:spPr bwMode="auto">
          <a:xfrm>
            <a:off x="1" y="0"/>
            <a:ext cx="2116667" cy="6858000"/>
          </a:xfrm>
          <a:custGeom>
            <a:avLst/>
            <a:gdLst>
              <a:gd name="T0" fmla="*/ 0 w 1742046"/>
              <a:gd name="T1" fmla="*/ 4711123 h 7772400"/>
              <a:gd name="T2" fmla="*/ 1201369 w 1742046"/>
              <a:gd name="T3" fmla="*/ 4711123 h 7772400"/>
              <a:gd name="T4" fmla="*/ 1201369 w 1742046"/>
              <a:gd name="T5" fmla="*/ 0 h 7772400"/>
              <a:gd name="T6" fmla="*/ 0 w 1742046"/>
              <a:gd name="T7" fmla="*/ 0 h 7772400"/>
              <a:gd name="T8" fmla="*/ 0 w 1742046"/>
              <a:gd name="T9" fmla="*/ 4711123 h 7772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D37B6875-D132-4F24-B731-DC42FEB3950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51671" y="784225"/>
            <a:ext cx="1037167" cy="317500"/>
          </a:xfrm>
          <a:custGeom>
            <a:avLst/>
            <a:gdLst>
              <a:gd name="T0" fmla="*/ 2147483646 w 283"/>
              <a:gd name="T1" fmla="*/ 2147483646 h 114"/>
              <a:gd name="T2" fmla="*/ 2147483646 w 283"/>
              <a:gd name="T3" fmla="*/ 2147483646 h 114"/>
              <a:gd name="T4" fmla="*/ 2147483646 w 283"/>
              <a:gd name="T5" fmla="*/ 2147483646 h 114"/>
              <a:gd name="T6" fmla="*/ 2147483646 w 283"/>
              <a:gd name="T7" fmla="*/ 2147483646 h 114"/>
              <a:gd name="T8" fmla="*/ 2147483646 w 283"/>
              <a:gd name="T9" fmla="*/ 2147483646 h 114"/>
              <a:gd name="T10" fmla="*/ 2147483646 w 283"/>
              <a:gd name="T11" fmla="*/ 2147483646 h 114"/>
              <a:gd name="T12" fmla="*/ 2147483646 w 283"/>
              <a:gd name="T13" fmla="*/ 2147483646 h 114"/>
              <a:gd name="T14" fmla="*/ 2147483646 w 283"/>
              <a:gd name="T15" fmla="*/ 2147483646 h 114"/>
              <a:gd name="T16" fmla="*/ 2147483646 w 283"/>
              <a:gd name="T17" fmla="*/ 2147483646 h 114"/>
              <a:gd name="T18" fmla="*/ 2147483646 w 283"/>
              <a:gd name="T19" fmla="*/ 2147483646 h 114"/>
              <a:gd name="T20" fmla="*/ 2147483646 w 283"/>
              <a:gd name="T21" fmla="*/ 2147483646 h 114"/>
              <a:gd name="T22" fmla="*/ 2147483646 w 283"/>
              <a:gd name="T23" fmla="*/ 2147483646 h 114"/>
              <a:gd name="T24" fmla="*/ 2147483646 w 283"/>
              <a:gd name="T25" fmla="*/ 2147483646 h 114"/>
              <a:gd name="T26" fmla="*/ 2147483646 w 283"/>
              <a:gd name="T27" fmla="*/ 2147483646 h 114"/>
              <a:gd name="T28" fmla="*/ 2147483646 w 283"/>
              <a:gd name="T29" fmla="*/ 2147483646 h 114"/>
              <a:gd name="T30" fmla="*/ 2147483646 w 283"/>
              <a:gd name="T31" fmla="*/ 2147483646 h 114"/>
              <a:gd name="T32" fmla="*/ 2147483646 w 283"/>
              <a:gd name="T33" fmla="*/ 2147483646 h 114"/>
              <a:gd name="T34" fmla="*/ 2147483646 w 283"/>
              <a:gd name="T35" fmla="*/ 2147483646 h 114"/>
              <a:gd name="T36" fmla="*/ 2147483646 w 283"/>
              <a:gd name="T37" fmla="*/ 2147483646 h 114"/>
              <a:gd name="T38" fmla="*/ 2147483646 w 283"/>
              <a:gd name="T39" fmla="*/ 2147483646 h 114"/>
              <a:gd name="T40" fmla="*/ 2147483646 w 283"/>
              <a:gd name="T41" fmla="*/ 2147483646 h 114"/>
              <a:gd name="T42" fmla="*/ 2147483646 w 283"/>
              <a:gd name="T43" fmla="*/ 2147483646 h 114"/>
              <a:gd name="T44" fmla="*/ 2147483646 w 283"/>
              <a:gd name="T45" fmla="*/ 2147483646 h 114"/>
              <a:gd name="T46" fmla="*/ 2147483646 w 283"/>
              <a:gd name="T47" fmla="*/ 2147483646 h 114"/>
              <a:gd name="T48" fmla="*/ 2147483646 w 283"/>
              <a:gd name="T49" fmla="*/ 2147483646 h 114"/>
              <a:gd name="T50" fmla="*/ 2147483646 w 283"/>
              <a:gd name="T51" fmla="*/ 2147483646 h 114"/>
              <a:gd name="T52" fmla="*/ 2147483646 w 283"/>
              <a:gd name="T53" fmla="*/ 2147483646 h 114"/>
              <a:gd name="T54" fmla="*/ 2147483646 w 283"/>
              <a:gd name="T55" fmla="*/ 2147483646 h 114"/>
              <a:gd name="T56" fmla="*/ 2147483646 w 283"/>
              <a:gd name="T57" fmla="*/ 2147483646 h 114"/>
              <a:gd name="T58" fmla="*/ 2147483646 w 283"/>
              <a:gd name="T59" fmla="*/ 2147483646 h 114"/>
              <a:gd name="T60" fmla="*/ 2147483646 w 283"/>
              <a:gd name="T61" fmla="*/ 0 h 114"/>
              <a:gd name="T62" fmla="*/ 2147483646 w 283"/>
              <a:gd name="T63" fmla="*/ 0 h 114"/>
              <a:gd name="T64" fmla="*/ 2147483646 w 283"/>
              <a:gd name="T65" fmla="*/ 2147483646 h 114"/>
              <a:gd name="T66" fmla="*/ 2147483646 w 283"/>
              <a:gd name="T67" fmla="*/ 2147483646 h 114"/>
              <a:gd name="T68" fmla="*/ 2147483646 w 283"/>
              <a:gd name="T69" fmla="*/ 0 h 114"/>
              <a:gd name="T70" fmla="*/ 2147483646 w 283"/>
              <a:gd name="T71" fmla="*/ 2147483646 h 114"/>
              <a:gd name="T72" fmla="*/ 2147483646 w 283"/>
              <a:gd name="T73" fmla="*/ 2147483646 h 114"/>
              <a:gd name="T74" fmla="*/ 2147483646 w 283"/>
              <a:gd name="T75" fmla="*/ 2147483646 h 114"/>
              <a:gd name="T76" fmla="*/ 2147483646 w 283"/>
              <a:gd name="T77" fmla="*/ 2147483646 h 114"/>
              <a:gd name="T78" fmla="*/ 2147483646 w 283"/>
              <a:gd name="T79" fmla="*/ 2147483646 h 114"/>
              <a:gd name="T80" fmla="*/ 2147483646 w 283"/>
              <a:gd name="T81" fmla="*/ 2147483646 h 114"/>
              <a:gd name="T82" fmla="*/ 2147483646 w 283"/>
              <a:gd name="T83" fmla="*/ 2147483646 h 114"/>
              <a:gd name="T84" fmla="*/ 2147483646 w 283"/>
              <a:gd name="T85" fmla="*/ 2147483646 h 114"/>
              <a:gd name="T86" fmla="*/ 2147483646 w 283"/>
              <a:gd name="T87" fmla="*/ 2147483646 h 114"/>
              <a:gd name="T88" fmla="*/ 2147483646 w 283"/>
              <a:gd name="T89" fmla="*/ 2147483646 h 114"/>
              <a:gd name="T90" fmla="*/ 2147483646 w 283"/>
              <a:gd name="T91" fmla="*/ 2147483646 h 114"/>
              <a:gd name="T92" fmla="*/ 2147483646 w 283"/>
              <a:gd name="T93" fmla="*/ 0 h 11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6400" y="1346400"/>
            <a:ext cx="8256000" cy="3510000"/>
          </a:xfrm>
        </p:spPr>
        <p:txBody>
          <a:bodyPr/>
          <a:lstStyle>
            <a:lvl1pPr algn="l">
              <a:defRPr sz="1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52133" y="5036400"/>
            <a:ext cx="8230267" cy="216000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1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76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044" y="6159817"/>
            <a:ext cx="4114800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Asia Circular ©2023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2" y="5798212"/>
            <a:ext cx="958522" cy="92326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0" y="-65987"/>
            <a:ext cx="12192000" cy="1046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1160" y="615981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34A18A9-7FB7-40FD-94FC-F57FEA7C26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0759440" y="6588839"/>
            <a:ext cx="1432560" cy="7405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9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044" y="6159817"/>
            <a:ext cx="4114800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Asia Circular ©2023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2" y="5798212"/>
            <a:ext cx="958522" cy="92326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65987"/>
            <a:ext cx="12192000" cy="1046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274320" rIns="91440" anchor="ctr" anchorCtr="0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1160" y="615981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34A18A9-7FB7-40FD-94FC-F57FEA7C26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759440" y="6588839"/>
            <a:ext cx="1432560" cy="7405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5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044" y="6159817"/>
            <a:ext cx="4114800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Asia Circular ©2023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2" y="5798212"/>
            <a:ext cx="958522" cy="923263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1160" y="615981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34A18A9-7FB7-40FD-94FC-F57FEA7C26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759440" y="6588839"/>
            <a:ext cx="1432560" cy="7405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2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1011026"/>
            <a:ext cx="4772025" cy="104637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044" y="6159817"/>
            <a:ext cx="4114800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Asia Circular ©2023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25560" y="6159817"/>
            <a:ext cx="2743200" cy="365125"/>
          </a:xfrm>
          <a:prstGeom prst="rect">
            <a:avLst/>
          </a:prstGeom>
        </p:spPr>
        <p:txBody>
          <a:bodyPr/>
          <a:lstStyle/>
          <a:p>
            <a:fld id="{034A18A9-7FB7-40FD-94FC-F57FEA7C26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0759440" y="6588839"/>
            <a:ext cx="1432560" cy="7405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2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1011026"/>
            <a:ext cx="4772025" cy="104637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044" y="6159817"/>
            <a:ext cx="4114800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Asia Circular ©2023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25560" y="6159817"/>
            <a:ext cx="2743200" cy="365125"/>
          </a:xfrm>
          <a:prstGeom prst="rect">
            <a:avLst/>
          </a:prstGeom>
        </p:spPr>
        <p:txBody>
          <a:bodyPr/>
          <a:lstStyle/>
          <a:p>
            <a:fld id="{034A18A9-7FB7-40FD-94FC-F57FEA7C260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0759440" y="6588839"/>
            <a:ext cx="1432560" cy="7405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6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  <a:alpha val="42000"/>
              </a:schemeClr>
            </a:gs>
            <a:gs pos="22000">
              <a:schemeClr val="accent2">
                <a:lumMod val="20000"/>
                <a:lumOff val="80000"/>
              </a:schemeClr>
            </a:gs>
            <a:gs pos="81000">
              <a:schemeClr val="bg1"/>
            </a:gs>
            <a:gs pos="61000">
              <a:srgbClr val="FFF9E6"/>
            </a:gs>
            <a:gs pos="44000">
              <a:schemeClr val="accent4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7044" y="6159817"/>
            <a:ext cx="4114800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Asia Circular ©2023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2" y="5798212"/>
            <a:ext cx="958522" cy="923263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81160" y="615981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34A18A9-7FB7-40FD-94FC-F57FEA7C26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2F888-37BF-44A3-984C-435BA6B9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306BB-EF36-4274-84F9-106A28643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dirty="0"/>
              <a:t>Edit Master text styles</a:t>
            </a:r>
          </a:p>
          <a:p>
            <a:pPr lvl="1"/>
            <a:r>
              <a:rPr kumimoji="1" lang="en-US" altLang="ja-JP" dirty="0"/>
              <a:t>Second level</a:t>
            </a:r>
          </a:p>
          <a:p>
            <a:pPr lvl="2"/>
            <a:r>
              <a:rPr kumimoji="1" lang="en-US" altLang="ja-JP" dirty="0"/>
              <a:t>Third level</a:t>
            </a:r>
          </a:p>
          <a:p>
            <a:pPr lvl="3"/>
            <a:r>
              <a:rPr kumimoji="1" lang="en-US" altLang="ja-JP" dirty="0"/>
              <a:t>Fourth level</a:t>
            </a:r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4AFEA-C8F3-46CF-AD2D-0965EE0FD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97B4A-D344-476B-93F3-771F94B08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6036-3E6A-40FF-AE70-98310D56F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7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2F888-37BF-44A3-984C-435BA6B9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306BB-EF36-4274-84F9-106A28643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dirty="0"/>
              <a:t>Edit Master text styles</a:t>
            </a:r>
          </a:p>
          <a:p>
            <a:pPr lvl="1"/>
            <a:r>
              <a:rPr kumimoji="1" lang="en-US" altLang="ja-JP" dirty="0"/>
              <a:t>Second level</a:t>
            </a:r>
          </a:p>
          <a:p>
            <a:pPr lvl="2"/>
            <a:r>
              <a:rPr kumimoji="1" lang="en-US" altLang="ja-JP" dirty="0"/>
              <a:t>Third level</a:t>
            </a:r>
          </a:p>
          <a:p>
            <a:pPr lvl="3"/>
            <a:r>
              <a:rPr kumimoji="1" lang="en-US" altLang="ja-JP" dirty="0"/>
              <a:t>Fourth level</a:t>
            </a:r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4AFEA-C8F3-46CF-AD2D-0965EE0FD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1B83B-EE95-4F27-BFDC-37EAE6551D5A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97B4A-D344-476B-93F3-771F94B08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6036-3E6A-40FF-AE70-98310D56F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A18DE5-B284-4ACF-A4E5-29143BF59E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7.png"/><Relationship Id="rId7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7.png"/><Relationship Id="rId7" Type="http://schemas.openxmlformats.org/officeDocument/2006/relationships/image" Target="../media/image5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8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70.png"/><Relationship Id="rId7" Type="http://schemas.openxmlformats.org/officeDocument/2006/relationships/image" Target="../media/image72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26" Type="http://schemas.openxmlformats.org/officeDocument/2006/relationships/image" Target="../media/image34.jpeg"/><Relationship Id="rId3" Type="http://schemas.openxmlformats.org/officeDocument/2006/relationships/image" Target="../media/image11.jpeg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5" Type="http://schemas.openxmlformats.org/officeDocument/2006/relationships/image" Target="../media/image33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Relationship Id="rId27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26" Type="http://schemas.openxmlformats.org/officeDocument/2006/relationships/image" Target="../media/image34.jpeg"/><Relationship Id="rId3" Type="http://schemas.openxmlformats.org/officeDocument/2006/relationships/image" Target="../media/image11.jpeg"/><Relationship Id="rId21" Type="http://schemas.openxmlformats.org/officeDocument/2006/relationships/image" Target="../media/image29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5" Type="http://schemas.openxmlformats.org/officeDocument/2006/relationships/image" Target="../media/image33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image" Target="../media/image32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23" Type="http://schemas.openxmlformats.org/officeDocument/2006/relationships/image" Target="../media/image31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Relationship Id="rId22" Type="http://schemas.openxmlformats.org/officeDocument/2006/relationships/image" Target="../media/image30.jpeg"/><Relationship Id="rId27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DB9B51CB-D455-BE30-08AC-B2105EBC3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Hume City Council: Circular Essentials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18A9-7FB7-40FD-94FC-F57FEA7C260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762" y="1457855"/>
            <a:ext cx="3359217" cy="2031325"/>
          </a:xfrm>
          <a:prstGeom prst="rect">
            <a:avLst/>
          </a:prstGeom>
          <a:gradFill>
            <a:gsLst>
              <a:gs pos="6000">
                <a:schemeClr val="accent2">
                  <a:lumMod val="110000"/>
                  <a:satMod val="105000"/>
                  <a:tint val="67000"/>
                </a:schemeClr>
              </a:gs>
              <a:gs pos="70000">
                <a:schemeClr val="accent4"/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Expressions of interest open now (limit to 40 participants)</a:t>
            </a:r>
          </a:p>
          <a:p>
            <a:pPr algn="ctr"/>
            <a:r>
              <a:rPr lang="en-US" dirty="0"/>
              <a:t>Contact:</a:t>
            </a:r>
          </a:p>
          <a:p>
            <a:pPr algn="ctr"/>
            <a:r>
              <a:rPr lang="en-US" dirty="0"/>
              <a:t>Luis Fernandez</a:t>
            </a:r>
          </a:p>
          <a:p>
            <a:pPr algn="ctr"/>
            <a:r>
              <a:rPr lang="en-US" dirty="0"/>
              <a:t>Hume City Council CE Lead</a:t>
            </a:r>
          </a:p>
          <a:p>
            <a:pPr algn="ctr"/>
            <a:r>
              <a:rPr lang="en-US" u="sng" dirty="0"/>
              <a:t>luisl@hume.vic.gov.au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762" y="3786074"/>
            <a:ext cx="3359217" cy="1754326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2"/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Cost per company</a:t>
            </a:r>
          </a:p>
          <a:p>
            <a:pPr algn="ctr"/>
            <a:r>
              <a:rPr lang="en-US" dirty="0"/>
              <a:t>$1000 for Hume Businesses</a:t>
            </a:r>
          </a:p>
          <a:p>
            <a:pPr algn="ctr"/>
            <a:r>
              <a:rPr lang="en-US" dirty="0"/>
              <a:t>$1500 for non-Hume Businesses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$500 for additional participant from enrolled company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0965" y="2478787"/>
            <a:ext cx="5522762" cy="2800767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24 Jan 2024 		Payment deadline</a:t>
            </a:r>
          </a:p>
          <a:p>
            <a:r>
              <a:rPr lang="en-US" sz="1600" dirty="0">
                <a:solidFill>
                  <a:schemeClr val="bg1"/>
                </a:solidFill>
              </a:rPr>
              <a:t>26 Jan 2024 		Welcome letters</a:t>
            </a:r>
          </a:p>
          <a:p>
            <a:r>
              <a:rPr lang="en-US" sz="1600" dirty="0">
                <a:solidFill>
                  <a:schemeClr val="bg1"/>
                </a:solidFill>
              </a:rPr>
              <a:t>29 Jan – 4 Feb 2024 		Online module 1</a:t>
            </a:r>
          </a:p>
          <a:p>
            <a:r>
              <a:rPr lang="en-US" sz="1600" dirty="0">
                <a:solidFill>
                  <a:schemeClr val="bg1"/>
                </a:solidFill>
              </a:rPr>
              <a:t>5-11 Feb 2024 		Online module 2</a:t>
            </a:r>
          </a:p>
          <a:p>
            <a:r>
              <a:rPr lang="en-US" sz="1600" dirty="0">
                <a:solidFill>
                  <a:schemeClr val="bg1"/>
                </a:solidFill>
              </a:rPr>
              <a:t>12-18 Feb 2024 		Online module 3</a:t>
            </a:r>
          </a:p>
          <a:p>
            <a:r>
              <a:rPr lang="en-US" sz="1600" dirty="0">
                <a:solidFill>
                  <a:schemeClr val="bg1"/>
                </a:solidFill>
              </a:rPr>
              <a:t>19-25 Feb 2024 		Online module 4</a:t>
            </a:r>
          </a:p>
          <a:p>
            <a:r>
              <a:rPr lang="en-US" sz="1600" dirty="0">
                <a:solidFill>
                  <a:schemeClr val="bg1"/>
                </a:solidFill>
              </a:rPr>
              <a:t>26 Feb 2024 		Workshop 1 – </a:t>
            </a:r>
            <a:r>
              <a:rPr lang="en-US" sz="1600" dirty="0" err="1">
                <a:solidFill>
                  <a:schemeClr val="bg1"/>
                </a:solidFill>
              </a:rPr>
              <a:t>Broadmeadows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29 Feb 2024 		Workshop 2 – </a:t>
            </a:r>
            <a:r>
              <a:rPr lang="en-US" sz="1600" dirty="0" err="1">
                <a:solidFill>
                  <a:schemeClr val="bg1"/>
                </a:solidFill>
              </a:rPr>
              <a:t>Broadmeadows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1-7 March			Site visits</a:t>
            </a:r>
          </a:p>
          <a:p>
            <a:r>
              <a:rPr lang="en-US" sz="1600" dirty="0">
                <a:solidFill>
                  <a:schemeClr val="bg1"/>
                </a:solidFill>
              </a:rPr>
              <a:t>8 March 2024 		CE Roadmap Presentations</a:t>
            </a:r>
          </a:p>
          <a:p>
            <a:r>
              <a:rPr lang="en-US" sz="1600" dirty="0">
                <a:solidFill>
                  <a:schemeClr val="bg1"/>
                </a:solidFill>
              </a:rPr>
              <a:t>15 March 2024		Circular Essential Awards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94517" y="1819362"/>
            <a:ext cx="218493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Let Us Know What You Think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16357" y="5489353"/>
            <a:ext cx="370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https://forms.gle/t4N9yyvqJeSJT8As7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713" y="2570593"/>
            <a:ext cx="2390542" cy="24309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0965" y="2104185"/>
            <a:ext cx="218493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Flow of Program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1120" y="6124832"/>
            <a:ext cx="3627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scott.valentine@asiacircular.com</a:t>
            </a:r>
          </a:p>
        </p:txBody>
      </p:sp>
    </p:spTree>
    <p:extLst>
      <p:ext uri="{BB962C8B-B14F-4D97-AF65-F5344CB8AC3E}">
        <p14:creationId xmlns:p14="http://schemas.microsoft.com/office/powerpoint/2010/main" val="41643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CE1F40D1-EE3D-14CF-2471-D2AF3ABC7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6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bottle">
            <a:extLst>
              <a:ext uri="{FF2B5EF4-FFF2-40B4-BE49-F238E27FC236}">
                <a16:creationId xmlns:a16="http://schemas.microsoft.com/office/drawing/2014/main" id="{96686DEE-89E5-0AEF-E72F-4C86E9BA2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2E4960-789D-80A3-C1CA-7B96F909FE0C}"/>
              </a:ext>
            </a:extLst>
          </p:cNvPr>
          <p:cNvSpPr txBox="1"/>
          <p:nvPr/>
        </p:nvSpPr>
        <p:spPr>
          <a:xfrm>
            <a:off x="440871" y="2726871"/>
            <a:ext cx="5655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>
                <a:latin typeface="+mj-lt"/>
              </a:rPr>
              <a:t>Heading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5A9800-7835-EC57-6EDC-ABA4F0DC57B3}"/>
              </a:ext>
            </a:extLst>
          </p:cNvPr>
          <p:cNvGrpSpPr/>
          <p:nvPr/>
        </p:nvGrpSpPr>
        <p:grpSpPr>
          <a:xfrm>
            <a:off x="0" y="2640408"/>
            <a:ext cx="6580094" cy="1321991"/>
            <a:chOff x="0" y="2640409"/>
            <a:chExt cx="6572729" cy="1286132"/>
          </a:xfrm>
          <a:solidFill>
            <a:srgbClr val="7000FF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254D5A-2576-A0E8-BB9C-E1B4D439BD6D}"/>
                </a:ext>
              </a:extLst>
            </p:cNvPr>
            <p:cNvSpPr/>
            <p:nvPr/>
          </p:nvSpPr>
          <p:spPr>
            <a:xfrm>
              <a:off x="0" y="2640409"/>
              <a:ext cx="5970494" cy="1286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923CD53-DFB3-4285-620E-64E1C45A510B}"/>
                </a:ext>
              </a:extLst>
            </p:cNvPr>
            <p:cNvSpPr/>
            <p:nvPr/>
          </p:nvSpPr>
          <p:spPr>
            <a:xfrm>
              <a:off x="5190243" y="2640409"/>
              <a:ext cx="1382486" cy="128613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bg1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DC72C3B-53B3-80DB-2352-733A09E4A663}"/>
              </a:ext>
            </a:extLst>
          </p:cNvPr>
          <p:cNvSpPr/>
          <p:nvPr/>
        </p:nvSpPr>
        <p:spPr>
          <a:xfrm>
            <a:off x="257742" y="2197891"/>
            <a:ext cx="3030582" cy="4349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EBA21F-7E1E-08E4-98F0-82005EE57848}"/>
              </a:ext>
            </a:extLst>
          </p:cNvPr>
          <p:cNvSpPr txBox="1"/>
          <p:nvPr/>
        </p:nvSpPr>
        <p:spPr>
          <a:xfrm>
            <a:off x="440871" y="2618818"/>
            <a:ext cx="5287267" cy="138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700" b="1" dirty="0">
                <a:solidFill>
                  <a:schemeClr val="bg1"/>
                </a:solidFill>
                <a:latin typeface="+mj-lt"/>
              </a:rPr>
              <a:t>Why National Systems of Innovation</a:t>
            </a:r>
          </a:p>
          <a:p>
            <a:r>
              <a:rPr lang="en-AU" sz="2700" b="1" dirty="0">
                <a:solidFill>
                  <a:schemeClr val="bg1"/>
                </a:solidFill>
                <a:latin typeface="+mj-lt"/>
              </a:rPr>
              <a:t>are critical to our transition to a</a:t>
            </a:r>
          </a:p>
          <a:p>
            <a:r>
              <a:rPr lang="en-AU" sz="2700" b="1" dirty="0">
                <a:solidFill>
                  <a:schemeClr val="bg1"/>
                </a:solidFill>
                <a:latin typeface="+mj-lt"/>
              </a:rPr>
              <a:t>Circular Economy</a:t>
            </a:r>
            <a:endParaRPr lang="en-AU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C058C6-D21B-BD4F-31E3-FBF9E642F88D}"/>
              </a:ext>
            </a:extLst>
          </p:cNvPr>
          <p:cNvSpPr txBox="1"/>
          <p:nvPr/>
        </p:nvSpPr>
        <p:spPr>
          <a:xfrm>
            <a:off x="364671" y="2240299"/>
            <a:ext cx="2923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</a:rPr>
              <a:t>21 Nov | 9:10 – 9:45 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7A94F5-7834-62DC-27BC-2863C8A9756D}"/>
              </a:ext>
            </a:extLst>
          </p:cNvPr>
          <p:cNvSpPr/>
          <p:nvPr/>
        </p:nvSpPr>
        <p:spPr>
          <a:xfrm>
            <a:off x="1524000" y="1633419"/>
            <a:ext cx="9144000" cy="8089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FFF553-E9A0-6455-1D75-0C04599ABA8B}"/>
              </a:ext>
            </a:extLst>
          </p:cNvPr>
          <p:cNvSpPr/>
          <p:nvPr/>
        </p:nvSpPr>
        <p:spPr>
          <a:xfrm>
            <a:off x="1524000" y="1633419"/>
            <a:ext cx="9144000" cy="8089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DA05067-0CFC-8100-32EF-612E0F27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84" y="4561579"/>
            <a:ext cx="7944186" cy="132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Prof Linda Godfrey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Manager: Circular Innovation South Africa, DSI/CSIR</a:t>
            </a: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Principal Scientist: Waste &amp; Circular Economy, CSIR</a:t>
            </a:r>
          </a:p>
          <a:p>
            <a:pPr marL="0" marR="0" lvl="0" indent="0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Extraordinary Professor: Waste &amp; Circular Economy, NWU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logo with white text&#10;&#10;Description automatically generated">
            <a:extLst>
              <a:ext uri="{FF2B5EF4-FFF2-40B4-BE49-F238E27FC236}">
                <a16:creationId xmlns:a16="http://schemas.microsoft.com/office/drawing/2014/main" id="{B762EB6E-E9F7-6D5A-D46C-E3EAF6013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525" y="6101754"/>
            <a:ext cx="1303187" cy="66073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DF4456F-82BE-1447-4DEE-13B520DC639D}"/>
              </a:ext>
            </a:extLst>
          </p:cNvPr>
          <p:cNvSpPr/>
          <p:nvPr/>
        </p:nvSpPr>
        <p:spPr>
          <a:xfrm>
            <a:off x="10450995" y="6242698"/>
            <a:ext cx="350039" cy="347550"/>
          </a:xfrm>
          <a:prstGeom prst="ellipse">
            <a:avLst/>
          </a:prstGeom>
          <a:solidFill>
            <a:srgbClr val="17194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D4C1C0E-13E0-FF9F-128B-390749AD4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88" y="6177620"/>
            <a:ext cx="176246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1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2F3-2D47-11A7-26D3-9E5E9055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79" y="1236208"/>
            <a:ext cx="11101552" cy="84976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Introduction</a:t>
            </a:r>
            <a:endParaRPr lang="en-AU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60150-5260-3EC2-93DB-0CCE12BB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86" y="1924997"/>
            <a:ext cx="6106511" cy="390824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</a:pPr>
            <a:r>
              <a:rPr lang="en-US" sz="2400" dirty="0"/>
              <a:t>An initiative of the South African Department of Science &amp; Innovation (i.e., a national / federal government initiative)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Aimed at guiding the </a:t>
            </a:r>
            <a:r>
              <a:rPr lang="en-US" sz="2400" b="1" dirty="0">
                <a:solidFill>
                  <a:schemeClr val="accent1"/>
                </a:solidFill>
              </a:rPr>
              <a:t>strategic direction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chemeClr val="accent1"/>
                </a:solidFill>
              </a:rPr>
              <a:t>investment</a:t>
            </a:r>
            <a:r>
              <a:rPr lang="en-US" sz="2400" dirty="0"/>
              <a:t> in circular economy </a:t>
            </a:r>
            <a:r>
              <a:rPr lang="en-US" sz="2400" b="1" dirty="0">
                <a:solidFill>
                  <a:schemeClr val="accent1"/>
                </a:solidFill>
              </a:rPr>
              <a:t>science, technology and innovation</a:t>
            </a:r>
            <a:r>
              <a:rPr lang="en-US" sz="2400" dirty="0"/>
              <a:t> (STI) within and across universities and science councils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To </a:t>
            </a:r>
            <a:r>
              <a:rPr lang="en-US" sz="2400" b="1" dirty="0">
                <a:solidFill>
                  <a:schemeClr val="accent1"/>
                </a:solidFill>
              </a:rPr>
              <a:t>support</a:t>
            </a:r>
            <a:r>
              <a:rPr lang="en-US" sz="2400" dirty="0"/>
              <a:t> South Africa’s transition to a more circular economy through STI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13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490140B-7B36-83E4-D305-828A93F46F16}"/>
              </a:ext>
            </a:extLst>
          </p:cNvPr>
          <p:cNvSpPr txBox="1">
            <a:spLocks noChangeArrowheads="1"/>
          </p:cNvSpPr>
          <p:nvPr/>
        </p:nvSpPr>
        <p:spPr>
          <a:xfrm>
            <a:off x="887617" y="4910037"/>
            <a:ext cx="3724813" cy="3613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-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None/>
            </a:pPr>
            <a:r>
              <a:rPr lang="en-US" sz="1600" kern="0" dirty="0">
                <a:solidFill>
                  <a:srgbClr val="032C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www.circulareconomy.co.za</a:t>
            </a:r>
          </a:p>
        </p:txBody>
      </p:sp>
      <p:pic>
        <p:nvPicPr>
          <p:cNvPr id="24" name="Picture 23" descr="A logo with colorful circles&#10;&#10;Description automatically generated">
            <a:extLst>
              <a:ext uri="{FF2B5EF4-FFF2-40B4-BE49-F238E27FC236}">
                <a16:creationId xmlns:a16="http://schemas.microsoft.com/office/drawing/2014/main" id="{9279F33C-0094-CA4F-DF4A-5ABECAB19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6" y="2566163"/>
            <a:ext cx="3980963" cy="20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7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2F3-2D47-11A7-26D3-9E5E9055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24" y="2849152"/>
            <a:ext cx="11101552" cy="1159696"/>
          </a:xfrm>
        </p:spPr>
        <p:txBody>
          <a:bodyPr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3200" b="1" dirty="0">
                <a:latin typeface="+mn-lt"/>
              </a:rPr>
              <a:t>UNLOCKING TECHNOLOGY OPPORTUNITIES</a:t>
            </a:r>
            <a:br>
              <a:rPr lang="en-US" sz="3200" b="1" dirty="0">
                <a:latin typeface="+mn-lt"/>
              </a:rPr>
            </a:br>
            <a:r>
              <a:rPr lang="en-US" sz="2800" dirty="0">
                <a:latin typeface="+mn-lt"/>
              </a:rPr>
              <a:t>(Technology development, localization and adaptation)</a:t>
            </a:r>
            <a:endParaRPr lang="en-AU" sz="2800" dirty="0">
              <a:latin typeface="+mn-lt"/>
            </a:endParaRPr>
          </a:p>
        </p:txBody>
      </p:sp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14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</p:spTree>
    <p:extLst>
      <p:ext uri="{BB962C8B-B14F-4D97-AF65-F5344CB8AC3E}">
        <p14:creationId xmlns:p14="http://schemas.microsoft.com/office/powerpoint/2010/main" val="742698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2F3-2D47-11A7-26D3-9E5E9055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79" y="1236208"/>
            <a:ext cx="11101552" cy="84976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Our initial entry point into CE technologies (2015-2023)</a:t>
            </a:r>
            <a:endParaRPr lang="en-AU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60150-5260-3EC2-93DB-0CCE12BB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78" y="2163888"/>
            <a:ext cx="5858125" cy="38918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500" dirty="0"/>
              <a:t>From a waste perspective –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300" dirty="0"/>
              <a:t>8 years of supporting R&amp;D in </a:t>
            </a:r>
            <a:r>
              <a:rPr lang="en-US" sz="2300" b="1" dirty="0">
                <a:solidFill>
                  <a:schemeClr val="accent1"/>
                </a:solidFill>
              </a:rPr>
              <a:t>high-value product recovery </a:t>
            </a:r>
            <a:r>
              <a:rPr lang="en-US" sz="2300" dirty="0"/>
              <a:t>from waste streams (organics, plastic, WEEE, </a:t>
            </a:r>
            <a:r>
              <a:rPr lang="en-US" sz="2300" dirty="0" err="1"/>
              <a:t>tyres</a:t>
            </a:r>
            <a:r>
              <a:rPr lang="en-US" sz="2300" dirty="0"/>
              <a:t>, MSW) in order to incentivize diversion from landfill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300" dirty="0"/>
              <a:t>Funded by national government and all </a:t>
            </a:r>
            <a:r>
              <a:rPr lang="en-US" sz="2300" b="1" dirty="0">
                <a:solidFill>
                  <a:schemeClr val="accent1"/>
                </a:solidFill>
              </a:rPr>
              <a:t>publicly available R&amp;D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300" dirty="0"/>
              <a:t>A number of innovative, exciting projects have emerged &amp; </a:t>
            </a:r>
            <a:r>
              <a:rPr lang="en-US" sz="2300" b="1" dirty="0">
                <a:solidFill>
                  <a:schemeClr val="accent1"/>
                </a:solidFill>
              </a:rPr>
              <a:t>taken to market</a:t>
            </a:r>
          </a:p>
        </p:txBody>
      </p:sp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15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490140B-7B36-83E4-D305-828A93F46F16}"/>
              </a:ext>
            </a:extLst>
          </p:cNvPr>
          <p:cNvSpPr txBox="1">
            <a:spLocks noChangeArrowheads="1"/>
          </p:cNvSpPr>
          <p:nvPr/>
        </p:nvSpPr>
        <p:spPr>
          <a:xfrm>
            <a:off x="7353101" y="5656347"/>
            <a:ext cx="3724813" cy="3613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-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None/>
            </a:pPr>
            <a:r>
              <a:rPr lang="en-US" sz="1600" kern="0" dirty="0">
                <a:solidFill>
                  <a:srgbClr val="032C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www.wasteroadmap.co.za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2155-3DFF-607F-10BA-20BFFE67FB48}"/>
              </a:ext>
            </a:extLst>
          </p:cNvPr>
          <p:cNvSpPr txBox="1"/>
          <p:nvPr/>
        </p:nvSpPr>
        <p:spPr>
          <a:xfrm>
            <a:off x="6549861" y="3537528"/>
            <a:ext cx="15732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ZA" sz="11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Beneficiation of </a:t>
            </a:r>
            <a:r>
              <a:rPr lang="en-ZA" sz="1100" b="1" dirty="0">
                <a:solidFill>
                  <a:srgbClr val="E46C0A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forestry biomass </a:t>
            </a:r>
            <a:r>
              <a:rPr lang="en-ZA" sz="11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waste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39905-0B11-12BF-9F6B-1126D935193E}"/>
              </a:ext>
            </a:extLst>
          </p:cNvPr>
          <p:cNvSpPr txBox="1"/>
          <p:nvPr/>
        </p:nvSpPr>
        <p:spPr>
          <a:xfrm>
            <a:off x="8429250" y="3537529"/>
            <a:ext cx="15732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GB" sz="11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Valorisation of </a:t>
            </a:r>
            <a:r>
              <a:rPr lang="en-GB" sz="1100" b="1" dirty="0">
                <a:solidFill>
                  <a:srgbClr val="E46C0A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waste chicken feathers</a:t>
            </a:r>
          </a:p>
        </p:txBody>
      </p:sp>
      <p:pic>
        <p:nvPicPr>
          <p:cNvPr id="12" name="Picture 2" descr="http://www.wood-energy.info/wp-content/uploads/2013/12/ostatak-33.jpg">
            <a:extLst>
              <a:ext uri="{FF2B5EF4-FFF2-40B4-BE49-F238E27FC236}">
                <a16:creationId xmlns:a16="http://schemas.microsoft.com/office/drawing/2014/main" id="{11C92F3D-0AE9-2D18-EF8F-683533327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861" y="2389943"/>
            <a:ext cx="1573200" cy="112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topnews.in/usa/files/chicken-feathers.jpg">
            <a:extLst>
              <a:ext uri="{FF2B5EF4-FFF2-40B4-BE49-F238E27FC236}">
                <a16:creationId xmlns:a16="http://schemas.microsoft.com/office/drawing/2014/main" id="{6E5C3B44-8FC1-9E2A-70C9-306528D33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9251" y="2388973"/>
            <a:ext cx="1573200" cy="112371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cdn.phys.org/newman/gfx/news/hires/2014/canewaste2.jpg">
            <a:extLst>
              <a:ext uri="{FF2B5EF4-FFF2-40B4-BE49-F238E27FC236}">
                <a16:creationId xmlns:a16="http://schemas.microsoft.com/office/drawing/2014/main" id="{590C208A-CFD0-DD84-8F69-DF56B4DC0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2"/>
          <a:stretch/>
        </p:blipFill>
        <p:spPr bwMode="auto">
          <a:xfrm>
            <a:off x="10309322" y="2386729"/>
            <a:ext cx="1573884" cy="11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9E6381-6DE9-8AAC-BF7E-444E61DFC86A}"/>
              </a:ext>
            </a:extLst>
          </p:cNvPr>
          <p:cNvSpPr txBox="1"/>
          <p:nvPr/>
        </p:nvSpPr>
        <p:spPr>
          <a:xfrm>
            <a:off x="10308640" y="3535284"/>
            <a:ext cx="157388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ZA" sz="11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Conversion of </a:t>
            </a:r>
            <a:r>
              <a:rPr lang="en-ZA" sz="1100" b="1" dirty="0">
                <a:solidFill>
                  <a:srgbClr val="E46C0A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agricultural waste</a:t>
            </a:r>
            <a:r>
              <a:rPr lang="en-ZA" sz="1100" dirty="0">
                <a:solidFill>
                  <a:srgbClr val="E46C0A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en-ZA" sz="11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residues</a:t>
            </a:r>
          </a:p>
        </p:txBody>
      </p:sp>
      <p:pic>
        <p:nvPicPr>
          <p:cNvPr id="16" name="Picture 4" descr="https://newpig.scene7.com/is/image/NewPig/image_usedbatteries1?$Library_Featured_Image$">
            <a:extLst>
              <a:ext uri="{FF2B5EF4-FFF2-40B4-BE49-F238E27FC236}">
                <a16:creationId xmlns:a16="http://schemas.microsoft.com/office/drawing/2014/main" id="{09E4AD1B-D0BC-8F4D-5006-1C6FBA562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8567" y="3975080"/>
            <a:ext cx="1573884" cy="112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maecocycle.net/wp-content/uploads/2015/06/Tubes-In-Stillage.jpg">
            <a:extLst>
              <a:ext uri="{FF2B5EF4-FFF2-40B4-BE49-F238E27FC236}">
                <a16:creationId xmlns:a16="http://schemas.microsoft.com/office/drawing/2014/main" id="{4FB6DEBD-BF03-82B3-7AF5-F58AF35BE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0546" y="3978368"/>
            <a:ext cx="1572515" cy="111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7F3E44-B957-67FE-9981-032C15EEBF21}"/>
              </a:ext>
            </a:extLst>
          </p:cNvPr>
          <p:cNvSpPr txBox="1"/>
          <p:nvPr/>
        </p:nvSpPr>
        <p:spPr>
          <a:xfrm>
            <a:off x="6549178" y="5121780"/>
            <a:ext cx="15738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ZA" sz="11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Recycling REE from </a:t>
            </a:r>
            <a:r>
              <a:rPr lang="en-ZA" sz="1100" b="1" dirty="0">
                <a:solidFill>
                  <a:srgbClr val="E46C0A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fluorescent lamps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35832-605C-D39A-0E52-7DB39C448214}"/>
              </a:ext>
            </a:extLst>
          </p:cNvPr>
          <p:cNvSpPr txBox="1"/>
          <p:nvPr/>
        </p:nvSpPr>
        <p:spPr>
          <a:xfrm>
            <a:off x="8428567" y="5119319"/>
            <a:ext cx="15738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ZA" sz="1100" b="1" dirty="0">
                <a:solidFill>
                  <a:srgbClr val="E46C0A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Lithium-ion battery </a:t>
            </a:r>
            <a:r>
              <a:rPr lang="en-ZA" sz="11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recycling</a:t>
            </a:r>
            <a:endParaRPr lang="en-GB" sz="11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1026" name="Picture 2" descr="Stemming the Tide of Textile Waste - Cornellians | Cornell University">
            <a:extLst>
              <a:ext uri="{FF2B5EF4-FFF2-40B4-BE49-F238E27FC236}">
                <a16:creationId xmlns:a16="http://schemas.microsoft.com/office/drawing/2014/main" id="{C6BA5635-43E4-76A3-CAA7-48C390052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48"/>
          <a:stretch/>
        </p:blipFill>
        <p:spPr bwMode="auto">
          <a:xfrm>
            <a:off x="10307957" y="3969223"/>
            <a:ext cx="1572515" cy="11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B143C4-0F0E-FFCE-A68A-366C1EDA0DFB}"/>
              </a:ext>
            </a:extLst>
          </p:cNvPr>
          <p:cNvSpPr txBox="1"/>
          <p:nvPr/>
        </p:nvSpPr>
        <p:spPr>
          <a:xfrm>
            <a:off x="10307956" y="5126091"/>
            <a:ext cx="157251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ZA" sz="1100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Beneficiation of </a:t>
            </a:r>
            <a:r>
              <a:rPr lang="en-ZA" sz="1100" b="1" dirty="0">
                <a:solidFill>
                  <a:srgbClr val="E46C0A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used textiles</a:t>
            </a:r>
            <a:endParaRPr lang="en-GB" sz="1100" dirty="0"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4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2F3-2D47-11A7-26D3-9E5E9055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24" y="2849152"/>
            <a:ext cx="11101552" cy="1159696"/>
          </a:xfrm>
        </p:spPr>
        <p:txBody>
          <a:bodyPr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3200" b="1" dirty="0">
                <a:latin typeface="+mn-lt"/>
              </a:rPr>
              <a:t>EVIDENCING DECISION-MAKING</a:t>
            </a:r>
            <a:br>
              <a:rPr lang="en-US" sz="3200" b="1" dirty="0">
                <a:latin typeface="+mn-lt"/>
              </a:rPr>
            </a:br>
            <a:r>
              <a:rPr lang="en-US" sz="2800" dirty="0">
                <a:latin typeface="+mn-lt"/>
              </a:rPr>
              <a:t>(Public &amp; Private sector)</a:t>
            </a:r>
            <a:endParaRPr lang="en-AU" sz="2800" dirty="0">
              <a:latin typeface="+mn-lt"/>
            </a:endParaRPr>
          </a:p>
        </p:txBody>
      </p:sp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16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</p:spTree>
    <p:extLst>
      <p:ext uri="{BB962C8B-B14F-4D97-AF65-F5344CB8AC3E}">
        <p14:creationId xmlns:p14="http://schemas.microsoft.com/office/powerpoint/2010/main" val="366250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2F3-2D47-11A7-26D3-9E5E9055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79" y="1236208"/>
            <a:ext cx="11101552" cy="84976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Broadening the CE STI scope (2020 – )</a:t>
            </a:r>
            <a:endParaRPr lang="en-AU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60150-5260-3EC2-93DB-0CCE12BB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06" y="2071085"/>
            <a:ext cx="6626923" cy="39198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500" b="1" dirty="0">
                <a:solidFill>
                  <a:schemeClr val="accent1"/>
                </a:solidFill>
              </a:rPr>
              <a:t>Evidencing</a:t>
            </a:r>
            <a:r>
              <a:rPr lang="en-US" sz="2500" dirty="0"/>
              <a:t> South Africa’s transition to a more sustainable, efficient, and sufficient circular economy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500" dirty="0"/>
              <a:t>Why should South Africa, as a </a:t>
            </a:r>
            <a:r>
              <a:rPr lang="en-US" sz="2500" b="1" dirty="0">
                <a:solidFill>
                  <a:schemeClr val="accent1"/>
                </a:solidFill>
              </a:rPr>
              <a:t>developing country</a:t>
            </a:r>
            <a:r>
              <a:rPr lang="en-US" sz="2500" dirty="0"/>
              <a:t>, transition to a circular economy?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300" dirty="0"/>
              <a:t>Understanding our </a:t>
            </a:r>
            <a:r>
              <a:rPr lang="en-US" sz="2300" b="1" dirty="0">
                <a:solidFill>
                  <a:schemeClr val="accent1"/>
                </a:solidFill>
              </a:rPr>
              <a:t>drivers</a:t>
            </a:r>
            <a:r>
              <a:rPr lang="en-US" sz="2300" dirty="0"/>
              <a:t> behind a CE transition – resource scarcity, climate, jobs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300" dirty="0"/>
              <a:t>The opportunities in various </a:t>
            </a:r>
            <a:r>
              <a:rPr lang="en-US" sz="2300" b="1" dirty="0">
                <a:solidFill>
                  <a:schemeClr val="accent1"/>
                </a:solidFill>
              </a:rPr>
              <a:t>resource-intensive sectors </a:t>
            </a:r>
            <a:r>
              <a:rPr lang="en-US" sz="2300" dirty="0"/>
              <a:t>of the economy</a:t>
            </a:r>
          </a:p>
        </p:txBody>
      </p:sp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17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490140B-7B36-83E4-D305-828A93F46F16}"/>
              </a:ext>
            </a:extLst>
          </p:cNvPr>
          <p:cNvSpPr txBox="1">
            <a:spLocks noChangeArrowheads="1"/>
          </p:cNvSpPr>
          <p:nvPr/>
        </p:nvSpPr>
        <p:spPr>
          <a:xfrm>
            <a:off x="7821798" y="5799240"/>
            <a:ext cx="3724813" cy="3613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-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None/>
            </a:pPr>
            <a:r>
              <a:rPr lang="en-US" sz="1600" kern="0" dirty="0">
                <a:solidFill>
                  <a:srgbClr val="032C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www.circulareconomy.co.za/csir/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0004A3-385C-5349-6E24-188E710522F3}"/>
              </a:ext>
            </a:extLst>
          </p:cNvPr>
          <p:cNvGrpSpPr/>
          <p:nvPr/>
        </p:nvGrpSpPr>
        <p:grpSpPr>
          <a:xfrm>
            <a:off x="7397129" y="1529314"/>
            <a:ext cx="4574154" cy="4140902"/>
            <a:chOff x="3168807" y="315310"/>
            <a:chExt cx="6900327" cy="624674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B5EABDB-E47A-4F0A-9F62-372B8A74F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60" r="30186"/>
            <a:stretch/>
          </p:blipFill>
          <p:spPr>
            <a:xfrm>
              <a:off x="3168807" y="315310"/>
              <a:ext cx="2129663" cy="30209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6F4677-E2F8-3442-463C-1C1DC2683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160" r="30186"/>
            <a:stretch/>
          </p:blipFill>
          <p:spPr>
            <a:xfrm>
              <a:off x="5554139" y="315311"/>
              <a:ext cx="2129663" cy="302095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232254-2A5D-EB68-4AD1-BBA94F0D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160" r="30186"/>
            <a:stretch/>
          </p:blipFill>
          <p:spPr>
            <a:xfrm>
              <a:off x="7939471" y="315310"/>
              <a:ext cx="2129663" cy="302095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89B403B-8E96-9C49-53A4-D9E05DA78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160" r="30186"/>
            <a:stretch/>
          </p:blipFill>
          <p:spPr>
            <a:xfrm>
              <a:off x="7939470" y="3541107"/>
              <a:ext cx="2129663" cy="302095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E56388-B0B0-B501-34D9-21BCD1479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160" r="30186"/>
            <a:stretch/>
          </p:blipFill>
          <p:spPr>
            <a:xfrm>
              <a:off x="5554139" y="3541107"/>
              <a:ext cx="2129663" cy="302095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808ADD2-CB08-61C5-2467-151527409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0160" r="30186"/>
            <a:stretch/>
          </p:blipFill>
          <p:spPr>
            <a:xfrm>
              <a:off x="3168807" y="3541106"/>
              <a:ext cx="2129663" cy="30209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38700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18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4F1FBD-BC9D-EBEB-349F-65A21A201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69" t="25497" r="37586" b="14734"/>
          <a:stretch/>
        </p:blipFill>
        <p:spPr>
          <a:xfrm>
            <a:off x="3796871" y="2068462"/>
            <a:ext cx="6442842" cy="4099035"/>
          </a:xfrm>
          <a:prstGeom prst="rect">
            <a:avLst/>
          </a:prstGeom>
        </p:spPr>
      </p:pic>
      <p:pic>
        <p:nvPicPr>
          <p:cNvPr id="18" name="Picture 1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0869B6E-085F-9E39-2855-AAE55DCF7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15" y="2203339"/>
            <a:ext cx="2503330" cy="3561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203419-EC40-F00F-73BA-C6E19975DDDF}"/>
              </a:ext>
            </a:extLst>
          </p:cNvPr>
          <p:cNvSpPr txBox="1"/>
          <p:nvPr/>
        </p:nvSpPr>
        <p:spPr>
          <a:xfrm>
            <a:off x="504825" y="1506470"/>
            <a:ext cx="10814508" cy="39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Raising awareness 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on circular interventions within resource-intensive sectors of the economy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640C10-406F-EFE3-B1E2-99B3DCB9E88D}"/>
              </a:ext>
            </a:extLst>
          </p:cNvPr>
          <p:cNvSpPr txBox="1"/>
          <p:nvPr/>
        </p:nvSpPr>
        <p:spPr>
          <a:xfrm>
            <a:off x="10026869" y="2887130"/>
            <a:ext cx="1853120" cy="1974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Mapping the level of implementation of circular economy interventions in manufacturing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627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2F3-2D47-11A7-26D3-9E5E9055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24" y="2849152"/>
            <a:ext cx="11101552" cy="1159696"/>
          </a:xfrm>
        </p:spPr>
        <p:txBody>
          <a:bodyPr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3200" b="1" dirty="0">
                <a:latin typeface="+mn-lt"/>
              </a:rPr>
              <a:t>EVIDENCING POLICY DEVELOPMENT AND IMPLEMENTATION</a:t>
            </a:r>
            <a:br>
              <a:rPr lang="en-US" sz="3200" b="1" dirty="0">
                <a:latin typeface="+mn-lt"/>
              </a:rPr>
            </a:br>
            <a:r>
              <a:rPr lang="en-US" sz="2800" dirty="0">
                <a:latin typeface="+mn-lt"/>
              </a:rPr>
              <a:t>(Pre-empting policy needs)</a:t>
            </a:r>
            <a:endParaRPr lang="en-AU" sz="2800" dirty="0">
              <a:latin typeface="+mn-lt"/>
            </a:endParaRPr>
          </a:p>
        </p:txBody>
      </p:sp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19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</p:spTree>
    <p:extLst>
      <p:ext uri="{BB962C8B-B14F-4D97-AF65-F5344CB8AC3E}">
        <p14:creationId xmlns:p14="http://schemas.microsoft.com/office/powerpoint/2010/main" val="2106122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82047971-6224-68B0-0C46-E09C6436A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66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2F3-2D47-11A7-26D3-9E5E9055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79" y="1236208"/>
            <a:ext cx="11101552" cy="84976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Supporting evidence-based policy for a CE</a:t>
            </a:r>
            <a:endParaRPr lang="en-AU" sz="3200" b="1" dirty="0">
              <a:latin typeface="+mn-lt"/>
            </a:endParaRPr>
          </a:p>
        </p:txBody>
      </p:sp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20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69410C-9FCC-4F13-D287-2E8E565E8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88" y="2163888"/>
            <a:ext cx="4943343" cy="35040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C658D-8474-F0E2-06AB-BC9439E0B586}"/>
              </a:ext>
            </a:extLst>
          </p:cNvPr>
          <p:cNvSpPr txBox="1"/>
          <p:nvPr/>
        </p:nvSpPr>
        <p:spPr>
          <a:xfrm>
            <a:off x="7132894" y="5755572"/>
            <a:ext cx="445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2. Building </a:t>
            </a:r>
            <a:r>
              <a:rPr lang="en-GB" sz="16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Circularity into NDCs</a:t>
            </a:r>
            <a:r>
              <a:rPr lang="en-GB" sz="16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GB" sz="1200" i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(piloting the UN Toolbox)</a:t>
            </a:r>
            <a:endParaRPr lang="en-ZA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1DCC4B-F488-91CB-E3E4-EC1234802B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752" b="12442"/>
          <a:stretch/>
        </p:blipFill>
        <p:spPr>
          <a:xfrm>
            <a:off x="263787" y="2438053"/>
            <a:ext cx="2857785" cy="2282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C6227E-2A26-1C0E-A254-5424A9229F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89" b="11661"/>
          <a:stretch/>
        </p:blipFill>
        <p:spPr>
          <a:xfrm>
            <a:off x="3121572" y="2421119"/>
            <a:ext cx="2760039" cy="23032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4FEABF-22A1-ACD0-B773-58EE78546A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727"/>
          <a:stretch/>
        </p:blipFill>
        <p:spPr>
          <a:xfrm>
            <a:off x="-993491" y="4737890"/>
            <a:ext cx="8595361" cy="3460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67834C-0FBD-FF37-501D-A57C7820798F}"/>
              </a:ext>
            </a:extLst>
          </p:cNvPr>
          <p:cNvSpPr txBox="1"/>
          <p:nvPr/>
        </p:nvSpPr>
        <p:spPr>
          <a:xfrm>
            <a:off x="496911" y="5271412"/>
            <a:ext cx="5324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1. Informing national response to </a:t>
            </a:r>
            <a:r>
              <a:rPr lang="en-GB" sz="16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waste plastics </a:t>
            </a:r>
            <a:r>
              <a:rPr lang="en-GB" sz="16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management</a:t>
            </a:r>
          </a:p>
          <a:p>
            <a:pPr algn="ctr"/>
            <a:endParaRPr lang="en-ZA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ZA" sz="1200" i="1" dirty="0">
                <a:latin typeface="Calibri" panose="020F0502020204030204" pitchFamily="34" charset="0"/>
                <a:cs typeface="Calibri" panose="020F0502020204030204" pitchFamily="34" charset="0"/>
              </a:rPr>
              <a:t>(piloting the Oxford / Pew Pathways model for SA)</a:t>
            </a:r>
          </a:p>
        </p:txBody>
      </p:sp>
    </p:spTree>
    <p:extLst>
      <p:ext uri="{BB962C8B-B14F-4D97-AF65-F5344CB8AC3E}">
        <p14:creationId xmlns:p14="http://schemas.microsoft.com/office/powerpoint/2010/main" val="3700304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2F3-2D47-11A7-26D3-9E5E9055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24" y="2849152"/>
            <a:ext cx="11101552" cy="1159696"/>
          </a:xfrm>
        </p:spPr>
        <p:txBody>
          <a:bodyPr>
            <a:noAutofit/>
          </a:bodyPr>
          <a:lstStyle/>
          <a:p>
            <a:pPr algn="ctr">
              <a:lnSpc>
                <a:spcPct val="105000"/>
              </a:lnSpc>
            </a:pPr>
            <a:r>
              <a:rPr lang="en-US" sz="3200" b="1" dirty="0">
                <a:latin typeface="+mn-lt"/>
              </a:rPr>
              <a:t>SUPPORTING BUSINESS TO DE-RISK AND SCALE INTERVENTIONS</a:t>
            </a:r>
            <a:br>
              <a:rPr lang="en-US" sz="3200" b="1" dirty="0">
                <a:latin typeface="+mn-lt"/>
              </a:rPr>
            </a:br>
            <a:r>
              <a:rPr lang="en-US" sz="2800" dirty="0">
                <a:latin typeface="+mn-lt"/>
              </a:rPr>
              <a:t>(Bringing academia closer to business, especially SMEs)</a:t>
            </a:r>
            <a:endParaRPr lang="en-AU" sz="2800" dirty="0">
              <a:latin typeface="+mn-lt"/>
            </a:endParaRPr>
          </a:p>
        </p:txBody>
      </p:sp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21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</p:spTree>
    <p:extLst>
      <p:ext uri="{BB962C8B-B14F-4D97-AF65-F5344CB8AC3E}">
        <p14:creationId xmlns:p14="http://schemas.microsoft.com/office/powerpoint/2010/main" val="4174759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2F3-2D47-11A7-26D3-9E5E9055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79" y="1236208"/>
            <a:ext cx="11101552" cy="84976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Supporting small business – CE Accelerator </a:t>
            </a:r>
            <a:r>
              <a:rPr lang="en-US" sz="3200" b="1" dirty="0" err="1">
                <a:latin typeface="+mn-lt"/>
              </a:rPr>
              <a:t>programmes</a:t>
            </a:r>
            <a:endParaRPr lang="en-AU" sz="3200" b="1" dirty="0">
              <a:latin typeface="+mn-lt"/>
            </a:endParaRPr>
          </a:p>
        </p:txBody>
      </p:sp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22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50E597-311F-075C-39C4-9857F1FBC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4"/>
          <a:stretch/>
        </p:blipFill>
        <p:spPr bwMode="auto">
          <a:xfrm>
            <a:off x="1765401" y="2089835"/>
            <a:ext cx="3728950" cy="2857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0FD6C2CC-4B6F-A27E-F25B-53325F230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87" y="5062338"/>
            <a:ext cx="1428476" cy="44777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4F6CEE20-D5C3-DB86-DE97-FA13E9BF1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01" y="5017424"/>
            <a:ext cx="1532820" cy="492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E99480-04C8-95F4-5246-1279EE062BBD}"/>
              </a:ext>
            </a:extLst>
          </p:cNvPr>
          <p:cNvSpPr txBox="1"/>
          <p:nvPr/>
        </p:nvSpPr>
        <p:spPr>
          <a:xfrm>
            <a:off x="1429146" y="5680500"/>
            <a:ext cx="4401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1400" dirty="0"/>
              <a:t>1. Accelerated implementation of biorefinery technologies</a:t>
            </a:r>
          </a:p>
        </p:txBody>
      </p:sp>
      <p:pic>
        <p:nvPicPr>
          <p:cNvPr id="6" name="Picture 5" descr="A blue and white cover with images of a circular structure&#10;&#10;Description automatically generated">
            <a:extLst>
              <a:ext uri="{FF2B5EF4-FFF2-40B4-BE49-F238E27FC236}">
                <a16:creationId xmlns:a16="http://schemas.microsoft.com/office/drawing/2014/main" id="{1C58E1A3-A7D5-B097-11B3-3949926C0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32" y="2108137"/>
            <a:ext cx="3420283" cy="34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81FFA6-5340-9265-9F54-285396F9EFA4}"/>
              </a:ext>
            </a:extLst>
          </p:cNvPr>
          <p:cNvSpPr txBox="1"/>
          <p:nvPr/>
        </p:nvSpPr>
        <p:spPr>
          <a:xfrm>
            <a:off x="6652762" y="5680500"/>
            <a:ext cx="3528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1400" dirty="0"/>
              <a:t>2. Scaling and de-risking circular interventions</a:t>
            </a:r>
          </a:p>
        </p:txBody>
      </p:sp>
    </p:spTree>
    <p:extLst>
      <p:ext uri="{BB962C8B-B14F-4D97-AF65-F5344CB8AC3E}">
        <p14:creationId xmlns:p14="http://schemas.microsoft.com/office/powerpoint/2010/main" val="499483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D2F3-2D47-11A7-26D3-9E5E9055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79" y="1236208"/>
            <a:ext cx="11101552" cy="84976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Concluding thoughts</a:t>
            </a:r>
            <a:endParaRPr lang="en-AU" sz="32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60150-5260-3EC2-93DB-0CCE12BB3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807" y="2163888"/>
            <a:ext cx="7987861" cy="391178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The circular economy calls for </a:t>
            </a:r>
            <a:r>
              <a:rPr lang="en-US" sz="2400" b="1" dirty="0">
                <a:solidFill>
                  <a:schemeClr val="accent1"/>
                </a:solidFill>
              </a:rPr>
              <a:t>disruption, innovation and system change</a:t>
            </a:r>
            <a:r>
              <a:rPr lang="en-US" sz="2400" dirty="0"/>
              <a:t>, with a strong role for our NSI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Our universities and science councils are crucial to </a:t>
            </a:r>
            <a:r>
              <a:rPr lang="en-US" sz="2400" b="1" dirty="0">
                <a:solidFill>
                  <a:schemeClr val="accent1"/>
                </a:solidFill>
              </a:rPr>
              <a:t>evidencing</a:t>
            </a:r>
            <a:r>
              <a:rPr lang="en-US" sz="2400" dirty="0"/>
              <a:t> our transition; </a:t>
            </a:r>
            <a:r>
              <a:rPr lang="en-US" sz="2400" b="1" dirty="0">
                <a:solidFill>
                  <a:schemeClr val="accent1"/>
                </a:solidFill>
              </a:rPr>
              <a:t>de-risking</a:t>
            </a:r>
            <a:r>
              <a:rPr lang="en-US" sz="2400" dirty="0"/>
              <a:t> CE solutions; and developing </a:t>
            </a:r>
            <a:r>
              <a:rPr lang="en-US" sz="2400" b="1" dirty="0">
                <a:solidFill>
                  <a:schemeClr val="accent1"/>
                </a:solidFill>
              </a:rPr>
              <a:t>new innovative CE solutions </a:t>
            </a:r>
            <a:endParaRPr lang="en-US" sz="24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</a:rPr>
              <a:t>Strategic guidance </a:t>
            </a:r>
            <a:r>
              <a:rPr lang="en-US" sz="2400" dirty="0"/>
              <a:t>and</a:t>
            </a:r>
            <a:r>
              <a:rPr lang="en-US" sz="2400" b="1" dirty="0">
                <a:solidFill>
                  <a:schemeClr val="accent1"/>
                </a:solidFill>
              </a:rPr>
              <a:t> directed funding </a:t>
            </a:r>
            <a:r>
              <a:rPr lang="en-US" sz="2400" dirty="0"/>
              <a:t>from the public and private sectors can ensure that STI remains </a:t>
            </a:r>
            <a:r>
              <a:rPr lang="en-US" sz="2400" b="1" dirty="0">
                <a:solidFill>
                  <a:schemeClr val="accent1"/>
                </a:solidFill>
              </a:rPr>
              <a:t>relevant</a:t>
            </a:r>
            <a:r>
              <a:rPr lang="en-US" sz="2400" dirty="0"/>
              <a:t> to support our transition to a circular, low-carbon economy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9" name="Picture 8" descr="A close up of a drum&#10;&#10;Description automatically generated">
            <a:extLst>
              <a:ext uri="{FF2B5EF4-FFF2-40B4-BE49-F238E27FC236}">
                <a16:creationId xmlns:a16="http://schemas.microsoft.com/office/drawing/2014/main" id="{396C7BDA-87C4-20FA-7A0B-58AB1DFF3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3" b="14671"/>
          <a:stretch/>
        </p:blipFill>
        <p:spPr>
          <a:xfrm>
            <a:off x="0" y="6239731"/>
            <a:ext cx="12192000" cy="618269"/>
          </a:xfrm>
          <a:prstGeom prst="rect">
            <a:avLst/>
          </a:prstGeom>
        </p:spPr>
      </p:pic>
      <p:pic>
        <p:nvPicPr>
          <p:cNvPr id="10" name="Picture 9" descr="A close up of a drum&#10;&#10;Description automatically generated">
            <a:extLst>
              <a:ext uri="{FF2B5EF4-FFF2-40B4-BE49-F238E27FC236}">
                <a16:creationId xmlns:a16="http://schemas.microsoft.com/office/drawing/2014/main" id="{A5D232BC-D3C0-6D94-761D-BDDD771CA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8791"/>
          <a:stretch/>
        </p:blipFill>
        <p:spPr>
          <a:xfrm>
            <a:off x="0" y="-1401"/>
            <a:ext cx="12192000" cy="1159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BF61B-4023-86C5-70AB-A4D6A581B2BB}"/>
              </a:ext>
            </a:extLst>
          </p:cNvPr>
          <p:cNvSpPr/>
          <p:nvPr/>
        </p:nvSpPr>
        <p:spPr>
          <a:xfrm>
            <a:off x="0" y="6239731"/>
            <a:ext cx="12192000" cy="618269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B7F9B2-18B8-3CE7-465D-7C4C213EA83A}"/>
              </a:ext>
            </a:extLst>
          </p:cNvPr>
          <p:cNvSpPr/>
          <p:nvPr/>
        </p:nvSpPr>
        <p:spPr>
          <a:xfrm>
            <a:off x="0" y="-2803"/>
            <a:ext cx="12192000" cy="1161097"/>
          </a:xfrm>
          <a:prstGeom prst="rect">
            <a:avLst/>
          </a:prstGeom>
          <a:solidFill>
            <a:srgbClr val="1D17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9" name="Content Placeholder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853E9B-09FC-AC3F-E3A2-A01FB915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" y="45885"/>
            <a:ext cx="4216777" cy="107177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9666DD-4722-605C-3566-90D824C4018B}"/>
              </a:ext>
            </a:extLst>
          </p:cNvPr>
          <p:cNvSpPr/>
          <p:nvPr/>
        </p:nvSpPr>
        <p:spPr>
          <a:xfrm>
            <a:off x="140356" y="6319045"/>
            <a:ext cx="457200" cy="458784"/>
          </a:xfrm>
          <a:prstGeom prst="ellipse">
            <a:avLst/>
          </a:prstGeom>
          <a:solidFill>
            <a:srgbClr val="032C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C5CDF3D5-EFFE-754D-A79F-DE083A8B8554}" type="slidenum">
              <a:rPr lang="en-US" sz="1400" b="0" smtClean="0">
                <a:solidFill>
                  <a:schemeClr val="bg1"/>
                </a:solidFill>
                <a:latin typeface="Arial"/>
                <a:cs typeface="Arial"/>
              </a:rPr>
              <a:t>23</a:t>
            </a:fld>
            <a:endParaRPr 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A67DDE-5547-A368-155F-4F85DC0F5465}"/>
              </a:ext>
            </a:extLst>
          </p:cNvPr>
          <p:cNvSpPr txBox="1">
            <a:spLocks/>
          </p:cNvSpPr>
          <p:nvPr/>
        </p:nvSpPr>
        <p:spPr>
          <a:xfrm>
            <a:off x="4171740" y="6567856"/>
            <a:ext cx="3556000" cy="289261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900" dirty="0">
                <a:solidFill>
                  <a:schemeClr val="bg1"/>
                </a:solidFill>
              </a:rPr>
              <a:t>© CSIR  2023                        www.csir.co.za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8C7DFD0-8E70-6699-9382-AD737A673E9C}"/>
              </a:ext>
            </a:extLst>
          </p:cNvPr>
          <p:cNvSpPr txBox="1">
            <a:spLocks noChangeArrowheads="1"/>
          </p:cNvSpPr>
          <p:nvPr/>
        </p:nvSpPr>
        <p:spPr>
          <a:xfrm>
            <a:off x="581300" y="4980298"/>
            <a:ext cx="2636570" cy="278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-"/>
              <a:defRPr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ts val="1900"/>
              </a:lnSpc>
              <a:spcBef>
                <a:spcPct val="1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Times" pitchFamily="18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None/>
            </a:pPr>
            <a:r>
              <a:rPr lang="en-US" sz="1600" kern="0" dirty="0">
                <a:solidFill>
                  <a:srgbClr val="032C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www.circulareconomy.co.za</a:t>
            </a:r>
          </a:p>
        </p:txBody>
      </p:sp>
      <p:pic>
        <p:nvPicPr>
          <p:cNvPr id="12" name="Picture 11" descr="A logo with colorful circles&#10;&#10;Description automatically generated">
            <a:extLst>
              <a:ext uri="{FF2B5EF4-FFF2-40B4-BE49-F238E27FC236}">
                <a16:creationId xmlns:a16="http://schemas.microsoft.com/office/drawing/2014/main" id="{41A58BD1-A9CC-285F-658D-147B0E9A5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9" y="3014627"/>
            <a:ext cx="3070884" cy="155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8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C77BFEB4-6C99-24EB-710F-48DBC6C0C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A6911-2452-AB79-B4FE-92FACA109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767" y="2641390"/>
            <a:ext cx="4823637" cy="261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GB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Linda Godfrey</a:t>
            </a:r>
            <a:br>
              <a:rPr lang="en-GB" alt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 | Circular Innovation South Africa | DSI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Scientist | Waste &amp; Circular Economy | CSIR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Extraordinary Professor | North-West University</a:t>
            </a:r>
            <a:b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 	LGodfrey@csir.co.za</a:t>
            </a:r>
            <a:b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Web:	</a:t>
            </a:r>
            <a:r>
              <a:rPr lang="en-GB" altLang="en-US" sz="15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www.circulareconomy.co.za/csir</a:t>
            </a:r>
            <a: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GB" alt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15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www.wasteroadmap.co.za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A84DD-5EE3-7A1D-64A0-85488C713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174" y="5382778"/>
            <a:ext cx="308905" cy="308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5062F1-C32B-FC7B-FBDF-2CFCD3ADF8FF}"/>
              </a:ext>
            </a:extLst>
          </p:cNvPr>
          <p:cNvSpPr txBox="1"/>
          <p:nvPr/>
        </p:nvSpPr>
        <p:spPr>
          <a:xfrm>
            <a:off x="5675439" y="5385528"/>
            <a:ext cx="2340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prof-linda-godfrey-4656616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05713A-30A4-E417-CE3C-8FF7E63835D1}"/>
              </a:ext>
            </a:extLst>
          </p:cNvPr>
          <p:cNvSpPr txBox="1">
            <a:spLocks/>
          </p:cNvSpPr>
          <p:nvPr/>
        </p:nvSpPr>
        <p:spPr>
          <a:xfrm>
            <a:off x="4638417" y="1426770"/>
            <a:ext cx="3254887" cy="948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029" indent="-228029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  <a:lvl2pPr marL="684086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2pPr>
            <a:lvl3pPr marL="1140143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3pPr>
            <a:lvl4pPr marL="1596200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4pPr>
            <a:lvl5pPr marL="2052257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alt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4D1917B-A75D-2D4E-AECA-6D9761782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8" y="6062042"/>
            <a:ext cx="2021722" cy="660730"/>
          </a:xfrm>
          <a:prstGeom prst="rect">
            <a:avLst/>
          </a:prstGeom>
        </p:spPr>
      </p:pic>
      <p:pic>
        <p:nvPicPr>
          <p:cNvPr id="11" name="Picture 10" descr="A logo with white text&#10;&#10;Description automatically generated">
            <a:extLst>
              <a:ext uri="{FF2B5EF4-FFF2-40B4-BE49-F238E27FC236}">
                <a16:creationId xmlns:a16="http://schemas.microsoft.com/office/drawing/2014/main" id="{E5507499-5D95-9FB9-54D3-83BD3A34B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34" y="5979691"/>
            <a:ext cx="1411234" cy="715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4E235A-C6DF-71F9-43E7-B4C28434B2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86" t="459" r="30173" b="537"/>
          <a:stretch/>
        </p:blipFill>
        <p:spPr>
          <a:xfrm>
            <a:off x="466356" y="1364804"/>
            <a:ext cx="2312136" cy="324000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9F77AE-9138-E886-989E-EC12096C7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39" y="1924232"/>
            <a:ext cx="2283343" cy="324000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2C6693-E8DB-559E-750B-B80F63DAFF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89" y="2491401"/>
            <a:ext cx="2287236" cy="324000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835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DB9B51CB-D455-BE30-08AC-B2105EBC3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46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BC85908-00A4-6697-CB7B-72E8AA890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3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87997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International Insights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Exploring the Regenerative Side of </a:t>
            </a:r>
            <a:b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Circular Economy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9158" y="3698868"/>
            <a:ext cx="8593684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Professor Scott Valentine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Professor of Regenerative Planning and Circular Economy, University of Brunei Darussalam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Chairperson, Asia Circular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Chair of Advisory Board, Australia Circular Economy Hub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Member of Standards Australia’s CE ISO Working Group</a:t>
            </a:r>
          </a:p>
        </p:txBody>
      </p:sp>
    </p:spTree>
    <p:extLst>
      <p:ext uri="{BB962C8B-B14F-4D97-AF65-F5344CB8AC3E}">
        <p14:creationId xmlns:p14="http://schemas.microsoft.com/office/powerpoint/2010/main" val="2315454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toshima – One of the Most Liveable Small Cities in the World | Fukuoka 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6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8" name="Picture 28" descr="Protective Medical Mask for Face on a Black Background. Stock Image - Image  of 2019ncov, healthy: 182732225">
            <a:extLst>
              <a:ext uri="{FF2B5EF4-FFF2-40B4-BE49-F238E27FC236}">
                <a16:creationId xmlns:a16="http://schemas.microsoft.com/office/drawing/2014/main" id="{3B1DA9DE-A91E-49C0-B304-0CC0B742B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760" y="331606"/>
            <a:ext cx="1706801" cy="113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GINOYA Craft sake &amp; Beer Kyūdaigakkentoshi｜THE FUKUOKA EXPERIENCE">
            <a:extLst>
              <a:ext uri="{FF2B5EF4-FFF2-40B4-BE49-F238E27FC236}">
                <a16:creationId xmlns:a16="http://schemas.microsoft.com/office/drawing/2014/main" id="{8F7D0A9C-0B0E-4EC9-917D-B414646D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37" y="2767273"/>
            <a:ext cx="1252878" cy="83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urmeric Health Benefits: Surprising health benefits of turmeric you should  know about | - Times of India">
            <a:extLst>
              <a:ext uri="{FF2B5EF4-FFF2-40B4-BE49-F238E27FC236}">
                <a16:creationId xmlns:a16="http://schemas.microsoft.com/office/drawing/2014/main" id="{82C0CCDB-6E91-4AA3-AE80-B0732244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86" y="2767273"/>
            <a:ext cx="1166744" cy="875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ere do tomatoes come from? - SeedChange : SeedChange">
            <a:extLst>
              <a:ext uri="{FF2B5EF4-FFF2-40B4-BE49-F238E27FC236}">
                <a16:creationId xmlns:a16="http://schemas.microsoft.com/office/drawing/2014/main" id="{C60902BE-DC26-429D-94C9-F08D479A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08" y="488704"/>
            <a:ext cx="1236208" cy="82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amboo: Planting, Growing and Buying Bamboo Plants | BBC Gardeners World  Magazine">
            <a:extLst>
              <a:ext uri="{FF2B5EF4-FFF2-40B4-BE49-F238E27FC236}">
                <a16:creationId xmlns:a16="http://schemas.microsoft.com/office/drawing/2014/main" id="{FA31C595-6117-4E13-9442-38308646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848" y="2718394"/>
            <a:ext cx="1236208" cy="923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hashu Pork Ramen – Mike's Mighty Good">
            <a:extLst>
              <a:ext uri="{FF2B5EF4-FFF2-40B4-BE49-F238E27FC236}">
                <a16:creationId xmlns:a16="http://schemas.microsoft.com/office/drawing/2014/main" id="{CE138B80-C5EB-40EE-9658-1F9F7FC9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848" y="4767408"/>
            <a:ext cx="1269609" cy="126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ow to Care for Knitted Items | AllFreeKnitting.com">
            <a:extLst>
              <a:ext uri="{FF2B5EF4-FFF2-40B4-BE49-F238E27FC236}">
                <a16:creationId xmlns:a16="http://schemas.microsoft.com/office/drawing/2014/main" id="{AF4F4DA6-A2CD-4C76-AF87-032CA5A5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03" y="5097276"/>
            <a:ext cx="1253072" cy="83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25 Great Coffee Drinks (with Recipes!) – A Couple Cooks">
            <a:extLst>
              <a:ext uri="{FF2B5EF4-FFF2-40B4-BE49-F238E27FC236}">
                <a16:creationId xmlns:a16="http://schemas.microsoft.com/office/drawing/2014/main" id="{CF38616B-BA01-49D7-8A0A-54404F66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3" y="4850267"/>
            <a:ext cx="1329397" cy="132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Premium Photo | Transparent bottle with essential oil on black background">
            <a:extLst>
              <a:ext uri="{FF2B5EF4-FFF2-40B4-BE49-F238E27FC236}">
                <a16:creationId xmlns:a16="http://schemas.microsoft.com/office/drawing/2014/main" id="{4CAEA439-FF80-43B6-8AC1-F46A73BD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1" y="272114"/>
            <a:ext cx="1387013" cy="923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246955-BE08-4D22-8489-9CAD1E5C59F1}"/>
              </a:ext>
            </a:extLst>
          </p:cNvPr>
          <p:cNvSpPr txBox="1"/>
          <p:nvPr/>
        </p:nvSpPr>
        <p:spPr>
          <a:xfrm>
            <a:off x="432356" y="1332814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Essential oil company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D52FEB-1623-4419-AB3E-E47EFA1B9FF2}"/>
              </a:ext>
            </a:extLst>
          </p:cNvPr>
          <p:cNvSpPr txBox="1"/>
          <p:nvPr/>
        </p:nvSpPr>
        <p:spPr>
          <a:xfrm>
            <a:off x="5182312" y="3799530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Sake brewery,</a:t>
            </a:r>
          </a:p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bakery &amp; cafe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C147C6C-6024-4DB9-B5CE-0A0CBEFC8515}"/>
              </a:ext>
            </a:extLst>
          </p:cNvPr>
          <p:cNvSpPr txBox="1"/>
          <p:nvPr/>
        </p:nvSpPr>
        <p:spPr>
          <a:xfrm>
            <a:off x="356712" y="3838938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Turmeric</a:t>
            </a:r>
          </a:p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farm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90290A-2228-4BF5-98E8-6E09A32142FF}"/>
              </a:ext>
            </a:extLst>
          </p:cNvPr>
          <p:cNvSpPr txBox="1"/>
          <p:nvPr/>
        </p:nvSpPr>
        <p:spPr>
          <a:xfrm>
            <a:off x="5262258" y="1485214"/>
            <a:ext cx="20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Tomato farm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80497D-0E03-4CAE-9741-46586681E7B2}"/>
              </a:ext>
            </a:extLst>
          </p:cNvPr>
          <p:cNvSpPr txBox="1"/>
          <p:nvPr/>
        </p:nvSpPr>
        <p:spPr>
          <a:xfrm>
            <a:off x="10092160" y="1362635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Mask company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A4AD5FC-96C8-457C-A2F3-B1AB5552E042}"/>
              </a:ext>
            </a:extLst>
          </p:cNvPr>
          <p:cNvSpPr txBox="1"/>
          <p:nvPr/>
        </p:nvSpPr>
        <p:spPr>
          <a:xfrm>
            <a:off x="385471" y="6150114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Organic farm</a:t>
            </a:r>
          </a:p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cafe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FF02246-06DF-4C95-9A8B-41CA7CC3824C}"/>
              </a:ext>
            </a:extLst>
          </p:cNvPr>
          <p:cNvSpPr txBox="1"/>
          <p:nvPr/>
        </p:nvSpPr>
        <p:spPr>
          <a:xfrm>
            <a:off x="10254759" y="3799530"/>
            <a:ext cx="1706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Bamboo</a:t>
            </a:r>
          </a:p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plantation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DDD8D86-0DBF-4AED-A39A-7A2C30D59A6E}"/>
              </a:ext>
            </a:extLst>
          </p:cNvPr>
          <p:cNvSpPr txBox="1"/>
          <p:nvPr/>
        </p:nvSpPr>
        <p:spPr>
          <a:xfrm>
            <a:off x="5115039" y="6179664"/>
            <a:ext cx="20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Knitted goods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82CD2F5-364C-406B-AA0F-D2EEF0686287}"/>
              </a:ext>
            </a:extLst>
          </p:cNvPr>
          <p:cNvSpPr txBox="1"/>
          <p:nvPr/>
        </p:nvSpPr>
        <p:spPr>
          <a:xfrm>
            <a:off x="10092160" y="6118636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Ramen </a:t>
            </a:r>
          </a:p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405257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8" name="Picture 28" descr="Protective Medical Mask for Face on a Black Background. Stock Image - Image  of 2019ncov, healthy: 182732225">
            <a:extLst>
              <a:ext uri="{FF2B5EF4-FFF2-40B4-BE49-F238E27FC236}">
                <a16:creationId xmlns:a16="http://schemas.microsoft.com/office/drawing/2014/main" id="{3B1DA9DE-A91E-49C0-B304-0CC0B742B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760" y="331606"/>
            <a:ext cx="1706801" cy="113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GINOYA Craft sake &amp; Beer Kyūdaigakkentoshi｜THE FUKUOKA EXPERIENCE">
            <a:extLst>
              <a:ext uri="{FF2B5EF4-FFF2-40B4-BE49-F238E27FC236}">
                <a16:creationId xmlns:a16="http://schemas.microsoft.com/office/drawing/2014/main" id="{8F7D0A9C-0B0E-4EC9-917D-B414646D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37" y="2885350"/>
            <a:ext cx="1252878" cy="83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urmeric Health Benefits: Surprising health benefits of turmeric you should  know about | - Times of India">
            <a:extLst>
              <a:ext uri="{FF2B5EF4-FFF2-40B4-BE49-F238E27FC236}">
                <a16:creationId xmlns:a16="http://schemas.microsoft.com/office/drawing/2014/main" id="{82C0CCDB-6E91-4AA3-AE80-B0732244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86" y="2885350"/>
            <a:ext cx="1166744" cy="875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ere do tomatoes come from? - SeedChange : SeedChange">
            <a:extLst>
              <a:ext uri="{FF2B5EF4-FFF2-40B4-BE49-F238E27FC236}">
                <a16:creationId xmlns:a16="http://schemas.microsoft.com/office/drawing/2014/main" id="{C60902BE-DC26-429D-94C9-F08D479A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08" y="488704"/>
            <a:ext cx="1236208" cy="82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amboo: Planting, Growing and Buying Bamboo Plants | BBC Gardeners World  Magazine">
            <a:extLst>
              <a:ext uri="{FF2B5EF4-FFF2-40B4-BE49-F238E27FC236}">
                <a16:creationId xmlns:a16="http://schemas.microsoft.com/office/drawing/2014/main" id="{FA31C595-6117-4E13-9442-38308646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056" y="2885350"/>
            <a:ext cx="1236208" cy="923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hashu Pork Ramen – Mike's Mighty Good">
            <a:extLst>
              <a:ext uri="{FF2B5EF4-FFF2-40B4-BE49-F238E27FC236}">
                <a16:creationId xmlns:a16="http://schemas.microsoft.com/office/drawing/2014/main" id="{CE138B80-C5EB-40EE-9658-1F9F7FC9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655" y="5115370"/>
            <a:ext cx="1269609" cy="126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ow to Care for Knitted Items | AllFreeKnitting.com">
            <a:extLst>
              <a:ext uri="{FF2B5EF4-FFF2-40B4-BE49-F238E27FC236}">
                <a16:creationId xmlns:a16="http://schemas.microsoft.com/office/drawing/2014/main" id="{AF4F4DA6-A2CD-4C76-AF87-032CA5A5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10" y="5445238"/>
            <a:ext cx="1253072" cy="83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25 Great Coffee Drinks (with Recipes!) – A Couple Cooks">
            <a:extLst>
              <a:ext uri="{FF2B5EF4-FFF2-40B4-BE49-F238E27FC236}">
                <a16:creationId xmlns:a16="http://schemas.microsoft.com/office/drawing/2014/main" id="{CF38616B-BA01-49D7-8A0A-54404F66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8" y="5198295"/>
            <a:ext cx="1329397" cy="132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Premium Photo | Transparent bottle with essential oil on black background">
            <a:extLst>
              <a:ext uri="{FF2B5EF4-FFF2-40B4-BE49-F238E27FC236}">
                <a16:creationId xmlns:a16="http://schemas.microsoft.com/office/drawing/2014/main" id="{4CAEA439-FF80-43B6-8AC1-F46A73BD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1" y="272114"/>
            <a:ext cx="1387013" cy="923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B2E016-2CC0-4096-8DCB-E359348E2EA8}"/>
              </a:ext>
            </a:extLst>
          </p:cNvPr>
          <p:cNvCxnSpPr>
            <a:cxnSpLocks/>
          </p:cNvCxnSpPr>
          <p:nvPr/>
        </p:nvCxnSpPr>
        <p:spPr>
          <a:xfrm flipV="1">
            <a:off x="2031730" y="3303040"/>
            <a:ext cx="3507207" cy="1983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4" name="Picture 10" descr="3,800+ Chicken Curry Sauce Stock Photos, Pictures &amp; Royalty-Free Images -  iStock">
            <a:extLst>
              <a:ext uri="{FF2B5EF4-FFF2-40B4-BE49-F238E27FC236}">
                <a16:creationId xmlns:a16="http://schemas.microsoft.com/office/drawing/2014/main" id="{9409564A-B41E-4F17-95BA-5426DD98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22" y="1976117"/>
            <a:ext cx="1654420" cy="1102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DF3047-FD3E-41E6-A5DF-727A8E373855}"/>
              </a:ext>
            </a:extLst>
          </p:cNvPr>
          <p:cNvCxnSpPr/>
          <p:nvPr/>
        </p:nvCxnSpPr>
        <p:spPr>
          <a:xfrm>
            <a:off x="3785333" y="2990169"/>
            <a:ext cx="0" cy="31287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6" name="Picture 12" descr="3,960 Turmeric Flower Stock Photos - Free &amp; Royalty-Free Stock Photos from  Dreamstime">
            <a:extLst>
              <a:ext uri="{FF2B5EF4-FFF2-40B4-BE49-F238E27FC236}">
                <a16:creationId xmlns:a16="http://schemas.microsoft.com/office/drawing/2014/main" id="{13EAB8AC-4D49-415F-8672-8F8821C3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1" y="1573797"/>
            <a:ext cx="1269609" cy="95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0B6D02-84EF-42EC-958C-625435B1CA6A}"/>
              </a:ext>
            </a:extLst>
          </p:cNvPr>
          <p:cNvCxnSpPr>
            <a:stCxn id="5144" idx="2"/>
            <a:endCxn id="5124" idx="0"/>
          </p:cNvCxnSpPr>
          <p:nvPr/>
        </p:nvCxnSpPr>
        <p:spPr>
          <a:xfrm>
            <a:off x="1448358" y="1196051"/>
            <a:ext cx="0" cy="168929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72543-776F-407E-BECB-352AA26BE06E}"/>
              </a:ext>
            </a:extLst>
          </p:cNvPr>
          <p:cNvCxnSpPr>
            <a:stCxn id="5124" idx="2"/>
            <a:endCxn id="5142" idx="0"/>
          </p:cNvCxnSpPr>
          <p:nvPr/>
        </p:nvCxnSpPr>
        <p:spPr>
          <a:xfrm flipH="1">
            <a:off x="1448357" y="3760408"/>
            <a:ext cx="1" cy="143788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FC7920-6A5C-43B8-B68F-66A18DFB60A9}"/>
              </a:ext>
            </a:extLst>
          </p:cNvPr>
          <p:cNvCxnSpPr>
            <a:cxnSpLocks/>
          </p:cNvCxnSpPr>
          <p:nvPr/>
        </p:nvCxnSpPr>
        <p:spPr>
          <a:xfrm flipV="1">
            <a:off x="6165376" y="1313992"/>
            <a:ext cx="32936" cy="157368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56ED31-8C10-494B-8F6B-4B2E8E8BB806}"/>
              </a:ext>
            </a:extLst>
          </p:cNvPr>
          <p:cNvCxnSpPr>
            <a:stCxn id="6154" idx="0"/>
          </p:cNvCxnSpPr>
          <p:nvPr/>
        </p:nvCxnSpPr>
        <p:spPr>
          <a:xfrm flipV="1">
            <a:off x="3857332" y="1311664"/>
            <a:ext cx="1681605" cy="66445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BE7ECA-CD02-4D41-B7BF-C24C167D467A}"/>
              </a:ext>
            </a:extLst>
          </p:cNvPr>
          <p:cNvCxnSpPr>
            <a:cxnSpLocks/>
          </p:cNvCxnSpPr>
          <p:nvPr/>
        </p:nvCxnSpPr>
        <p:spPr>
          <a:xfrm flipH="1" flipV="1">
            <a:off x="1086187" y="2050694"/>
            <a:ext cx="355263" cy="670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59408E-14EE-4B3D-BD98-1831A95993E9}"/>
              </a:ext>
            </a:extLst>
          </p:cNvPr>
          <p:cNvCxnSpPr>
            <a:stCxn id="5128" idx="3"/>
            <a:endCxn id="5148" idx="1"/>
          </p:cNvCxnSpPr>
          <p:nvPr/>
        </p:nvCxnSpPr>
        <p:spPr>
          <a:xfrm flipV="1">
            <a:off x="6816416" y="900184"/>
            <a:ext cx="3438344" cy="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D541C3-504C-4B72-9D5C-7FC00679E4F7}"/>
              </a:ext>
            </a:extLst>
          </p:cNvPr>
          <p:cNvCxnSpPr>
            <a:cxnSpLocks/>
            <a:stCxn id="5148" idx="2"/>
            <a:endCxn id="5132" idx="0"/>
          </p:cNvCxnSpPr>
          <p:nvPr/>
        </p:nvCxnSpPr>
        <p:spPr>
          <a:xfrm flipH="1">
            <a:off x="11108160" y="1468762"/>
            <a:ext cx="1" cy="1416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AE1549-3155-4285-8F70-D6AE1E044104}"/>
              </a:ext>
            </a:extLst>
          </p:cNvPr>
          <p:cNvCxnSpPr>
            <a:stCxn id="5134" idx="0"/>
            <a:endCxn id="5132" idx="2"/>
          </p:cNvCxnSpPr>
          <p:nvPr/>
        </p:nvCxnSpPr>
        <p:spPr>
          <a:xfrm flipV="1">
            <a:off x="11091460" y="3809287"/>
            <a:ext cx="16700" cy="130608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02CC514-B1B2-4618-B3CC-AAF218EF6D1B}"/>
              </a:ext>
            </a:extLst>
          </p:cNvPr>
          <p:cNvCxnSpPr>
            <a:stCxn id="5122" idx="3"/>
            <a:endCxn id="5132" idx="1"/>
          </p:cNvCxnSpPr>
          <p:nvPr/>
        </p:nvCxnSpPr>
        <p:spPr>
          <a:xfrm>
            <a:off x="6791815" y="3303041"/>
            <a:ext cx="3698241" cy="4427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9AD5333-5F96-4FF6-A440-83C2C4DC4F0E}"/>
              </a:ext>
            </a:extLst>
          </p:cNvPr>
          <p:cNvCxnSpPr>
            <a:cxnSpLocks/>
          </p:cNvCxnSpPr>
          <p:nvPr/>
        </p:nvCxnSpPr>
        <p:spPr>
          <a:xfrm flipH="1" flipV="1">
            <a:off x="6790240" y="3303041"/>
            <a:ext cx="3664840" cy="244713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A724D7-2533-43C7-968E-E593D8167B81}"/>
              </a:ext>
            </a:extLst>
          </p:cNvPr>
          <p:cNvCxnSpPr>
            <a:cxnSpLocks/>
            <a:stCxn id="5142" idx="3"/>
            <a:endCxn id="5136" idx="1"/>
          </p:cNvCxnSpPr>
          <p:nvPr/>
        </p:nvCxnSpPr>
        <p:spPr>
          <a:xfrm flipV="1">
            <a:off x="2113055" y="5862929"/>
            <a:ext cx="3420255" cy="6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0B73D8D-9037-41EA-9B7A-28A77DE3E561}"/>
              </a:ext>
            </a:extLst>
          </p:cNvPr>
          <p:cNvCxnSpPr>
            <a:cxnSpLocks/>
          </p:cNvCxnSpPr>
          <p:nvPr/>
        </p:nvCxnSpPr>
        <p:spPr>
          <a:xfrm flipV="1">
            <a:off x="6786382" y="3345382"/>
            <a:ext cx="3703674" cy="251561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AC98586-4C4E-4A4D-A544-781AA3FB535F}"/>
              </a:ext>
            </a:extLst>
          </p:cNvPr>
          <p:cNvCxnSpPr>
            <a:cxnSpLocks/>
            <a:stCxn id="5122" idx="2"/>
            <a:endCxn id="5136" idx="0"/>
          </p:cNvCxnSpPr>
          <p:nvPr/>
        </p:nvCxnSpPr>
        <p:spPr>
          <a:xfrm flipH="1">
            <a:off x="6159846" y="3720731"/>
            <a:ext cx="5530" cy="172450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EF4FFB2-C79A-4C53-AF38-3DC901DDC545}"/>
              </a:ext>
            </a:extLst>
          </p:cNvPr>
          <p:cNvCxnSpPr>
            <a:cxnSpLocks/>
          </p:cNvCxnSpPr>
          <p:nvPr/>
        </p:nvCxnSpPr>
        <p:spPr>
          <a:xfrm>
            <a:off x="1886680" y="3700625"/>
            <a:ext cx="3703674" cy="174474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3" name="Straight Connector 5122">
            <a:extLst>
              <a:ext uri="{FF2B5EF4-FFF2-40B4-BE49-F238E27FC236}">
                <a16:creationId xmlns:a16="http://schemas.microsoft.com/office/drawing/2014/main" id="{9AA40CB0-9598-4A30-ADA4-89FE5BF3BB63}"/>
              </a:ext>
            </a:extLst>
          </p:cNvPr>
          <p:cNvCxnSpPr>
            <a:cxnSpLocks/>
          </p:cNvCxnSpPr>
          <p:nvPr/>
        </p:nvCxnSpPr>
        <p:spPr>
          <a:xfrm>
            <a:off x="1448357" y="272114"/>
            <a:ext cx="9659803" cy="5949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8" name="Picture 14" descr="Homemade Thai Curry Powder Recipe - Vegan with Gusto">
            <a:extLst>
              <a:ext uri="{FF2B5EF4-FFF2-40B4-BE49-F238E27FC236}">
                <a16:creationId xmlns:a16="http://schemas.microsoft.com/office/drawing/2014/main" id="{BF539A87-A51A-4241-858D-F8D79855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3" y="4165583"/>
            <a:ext cx="938480" cy="6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526FE95C-9202-4788-8AF0-3B1C118EC989}"/>
              </a:ext>
            </a:extLst>
          </p:cNvPr>
          <p:cNvCxnSpPr>
            <a:cxnSpLocks/>
            <a:stCxn id="6158" idx="3"/>
          </p:cNvCxnSpPr>
          <p:nvPr/>
        </p:nvCxnSpPr>
        <p:spPr>
          <a:xfrm>
            <a:off x="1244343" y="4478410"/>
            <a:ext cx="18731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0" name="Picture 16" descr="Bamboo Yarn Images – Parcourir 6,172 le catalogue de photos, vecteurs et  vidéos | Adobe Stock">
            <a:extLst>
              <a:ext uri="{FF2B5EF4-FFF2-40B4-BE49-F238E27FC236}">
                <a16:creationId xmlns:a16="http://schemas.microsoft.com/office/drawing/2014/main" id="{00CF565A-2965-4A25-AA73-7D6013DC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473" y="4105316"/>
            <a:ext cx="1239612" cy="826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4647EFCB-01DF-4EEC-85C1-97E56E1F0314}"/>
              </a:ext>
            </a:extLst>
          </p:cNvPr>
          <p:cNvCxnSpPr>
            <a:cxnSpLocks/>
            <a:endCxn id="6160" idx="3"/>
          </p:cNvCxnSpPr>
          <p:nvPr/>
        </p:nvCxnSpPr>
        <p:spPr>
          <a:xfrm flipH="1" flipV="1">
            <a:off x="7831085" y="4518520"/>
            <a:ext cx="482895" cy="30875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7" name="Straight Connector 5136">
            <a:extLst>
              <a:ext uri="{FF2B5EF4-FFF2-40B4-BE49-F238E27FC236}">
                <a16:creationId xmlns:a16="http://schemas.microsoft.com/office/drawing/2014/main" id="{3E4255A4-90A6-402C-9B54-01498BC92C95}"/>
              </a:ext>
            </a:extLst>
          </p:cNvPr>
          <p:cNvCxnSpPr>
            <a:cxnSpLocks/>
          </p:cNvCxnSpPr>
          <p:nvPr/>
        </p:nvCxnSpPr>
        <p:spPr>
          <a:xfrm>
            <a:off x="10388851" y="1677842"/>
            <a:ext cx="743880" cy="1117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9" name="Straight Connector 5138">
            <a:extLst>
              <a:ext uri="{FF2B5EF4-FFF2-40B4-BE49-F238E27FC236}">
                <a16:creationId xmlns:a16="http://schemas.microsoft.com/office/drawing/2014/main" id="{6BE24920-7E03-40DD-9B9D-9592E8628CF7}"/>
              </a:ext>
            </a:extLst>
          </p:cNvPr>
          <p:cNvCxnSpPr>
            <a:cxnSpLocks/>
          </p:cNvCxnSpPr>
          <p:nvPr/>
        </p:nvCxnSpPr>
        <p:spPr>
          <a:xfrm>
            <a:off x="9900808" y="900184"/>
            <a:ext cx="0" cy="28961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1" name="Straight Connector 5140">
            <a:extLst>
              <a:ext uri="{FF2B5EF4-FFF2-40B4-BE49-F238E27FC236}">
                <a16:creationId xmlns:a16="http://schemas.microsoft.com/office/drawing/2014/main" id="{CCE56142-4746-4CDF-95C7-AFAE27BA12A0}"/>
              </a:ext>
            </a:extLst>
          </p:cNvPr>
          <p:cNvCxnSpPr>
            <a:cxnSpLocks/>
          </p:cNvCxnSpPr>
          <p:nvPr/>
        </p:nvCxnSpPr>
        <p:spPr>
          <a:xfrm flipV="1">
            <a:off x="9555709" y="331606"/>
            <a:ext cx="9205" cy="100113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5" name="Straight Connector 5144">
            <a:extLst>
              <a:ext uri="{FF2B5EF4-FFF2-40B4-BE49-F238E27FC236}">
                <a16:creationId xmlns:a16="http://schemas.microsoft.com/office/drawing/2014/main" id="{38721A26-F3B6-4F06-ABCE-D437E5BFBEBF}"/>
              </a:ext>
            </a:extLst>
          </p:cNvPr>
          <p:cNvCxnSpPr>
            <a:cxnSpLocks/>
          </p:cNvCxnSpPr>
          <p:nvPr/>
        </p:nvCxnSpPr>
        <p:spPr>
          <a:xfrm flipV="1">
            <a:off x="1813835" y="3698707"/>
            <a:ext cx="3766373" cy="176663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4" name="Picture 20" descr="Miso | Origins, Ingredients, Uses, &amp; Health Benefits | Britannica">
            <a:extLst>
              <a:ext uri="{FF2B5EF4-FFF2-40B4-BE49-F238E27FC236}">
                <a16:creationId xmlns:a16="http://schemas.microsoft.com/office/drawing/2014/main" id="{7A684ECB-EFD7-434C-BE87-12B2177C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564" y="5269780"/>
            <a:ext cx="1253072" cy="892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47" name="Straight Connector 5146">
            <a:extLst>
              <a:ext uri="{FF2B5EF4-FFF2-40B4-BE49-F238E27FC236}">
                <a16:creationId xmlns:a16="http://schemas.microsoft.com/office/drawing/2014/main" id="{34067C6E-E130-4AA7-AECC-03287EB4AA92}"/>
              </a:ext>
            </a:extLst>
          </p:cNvPr>
          <p:cNvCxnSpPr>
            <a:cxnSpLocks/>
            <a:stCxn id="6164" idx="3"/>
          </p:cNvCxnSpPr>
          <p:nvPr/>
        </p:nvCxnSpPr>
        <p:spPr>
          <a:xfrm flipV="1">
            <a:off x="9246636" y="5215569"/>
            <a:ext cx="406275" cy="50063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6" name="Picture 22" descr="The Red Eye Tomato Beer - GaijinPot">
            <a:extLst>
              <a:ext uri="{FF2B5EF4-FFF2-40B4-BE49-F238E27FC236}">
                <a16:creationId xmlns:a16="http://schemas.microsoft.com/office/drawing/2014/main" id="{36B12FA1-1180-4788-8F93-75374036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36" y="1751865"/>
            <a:ext cx="1117178" cy="628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0" name="Straight Connector 5149">
            <a:extLst>
              <a:ext uri="{FF2B5EF4-FFF2-40B4-BE49-F238E27FC236}">
                <a16:creationId xmlns:a16="http://schemas.microsoft.com/office/drawing/2014/main" id="{38EA26B6-88C5-4030-87CE-32887ED784C1}"/>
              </a:ext>
            </a:extLst>
          </p:cNvPr>
          <p:cNvCxnSpPr>
            <a:cxnSpLocks/>
            <a:stCxn id="6166" idx="3"/>
          </p:cNvCxnSpPr>
          <p:nvPr/>
        </p:nvCxnSpPr>
        <p:spPr>
          <a:xfrm>
            <a:off x="5942414" y="2066176"/>
            <a:ext cx="22943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8" name="Picture 24" descr="craft show | Craft booth displays, Craft fair booth display, Craft fairs  booth">
            <a:extLst>
              <a:ext uri="{FF2B5EF4-FFF2-40B4-BE49-F238E27FC236}">
                <a16:creationId xmlns:a16="http://schemas.microsoft.com/office/drawing/2014/main" id="{9703485E-1A10-425F-8C6C-4E12236CA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21" y="4933315"/>
            <a:ext cx="877408" cy="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2" name="Straight Connector 5151">
            <a:extLst>
              <a:ext uri="{FF2B5EF4-FFF2-40B4-BE49-F238E27FC236}">
                <a16:creationId xmlns:a16="http://schemas.microsoft.com/office/drawing/2014/main" id="{6077A093-9691-41BF-A51B-40ACB2A6938F}"/>
              </a:ext>
            </a:extLst>
          </p:cNvPr>
          <p:cNvCxnSpPr>
            <a:cxnSpLocks/>
            <a:stCxn id="75" idx="4"/>
          </p:cNvCxnSpPr>
          <p:nvPr/>
        </p:nvCxnSpPr>
        <p:spPr>
          <a:xfrm>
            <a:off x="2100221" y="5115370"/>
            <a:ext cx="45471" cy="15780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72" name="Picture 28" descr="Turmeric plant (Curcuma longa) 3x rhizome Plants Delivered to your door |  eBay">
            <a:extLst>
              <a:ext uri="{FF2B5EF4-FFF2-40B4-BE49-F238E27FC236}">
                <a16:creationId xmlns:a16="http://schemas.microsoft.com/office/drawing/2014/main" id="{E39E9133-C02F-42D5-A46A-94F6472F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25" y="382439"/>
            <a:ext cx="609426" cy="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4" name="Straight Connector 5153">
            <a:extLst>
              <a:ext uri="{FF2B5EF4-FFF2-40B4-BE49-F238E27FC236}">
                <a16:creationId xmlns:a16="http://schemas.microsoft.com/office/drawing/2014/main" id="{8D71BE37-0AB6-4FDB-857C-E27CD51F0919}"/>
              </a:ext>
            </a:extLst>
          </p:cNvPr>
          <p:cNvCxnSpPr>
            <a:stCxn id="5124" idx="0"/>
          </p:cNvCxnSpPr>
          <p:nvPr/>
        </p:nvCxnSpPr>
        <p:spPr>
          <a:xfrm flipV="1">
            <a:off x="1448358" y="1007732"/>
            <a:ext cx="1581764" cy="187761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6" name="Straight Connector 5155">
            <a:extLst>
              <a:ext uri="{FF2B5EF4-FFF2-40B4-BE49-F238E27FC236}">
                <a16:creationId xmlns:a16="http://schemas.microsoft.com/office/drawing/2014/main" id="{C652FA11-D009-4613-9965-5C67338E44D2}"/>
              </a:ext>
            </a:extLst>
          </p:cNvPr>
          <p:cNvCxnSpPr>
            <a:stCxn id="6172" idx="3"/>
          </p:cNvCxnSpPr>
          <p:nvPr/>
        </p:nvCxnSpPr>
        <p:spPr>
          <a:xfrm flipV="1">
            <a:off x="3744751" y="301860"/>
            <a:ext cx="1109747" cy="38550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28" descr="Turmeric plant (Curcuma longa) 3x rhizome Plants Delivered to your door |  eBay">
            <a:extLst>
              <a:ext uri="{FF2B5EF4-FFF2-40B4-BE49-F238E27FC236}">
                <a16:creationId xmlns:a16="http://schemas.microsoft.com/office/drawing/2014/main" id="{1319F096-38A6-4CDE-9834-261724A2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26" y="3612894"/>
            <a:ext cx="609426" cy="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8" name="Straight Connector 5157">
            <a:extLst>
              <a:ext uri="{FF2B5EF4-FFF2-40B4-BE49-F238E27FC236}">
                <a16:creationId xmlns:a16="http://schemas.microsoft.com/office/drawing/2014/main" id="{FFCDD5E3-FC8E-4A79-91B8-E90053709372}"/>
              </a:ext>
            </a:extLst>
          </p:cNvPr>
          <p:cNvCxnSpPr>
            <a:cxnSpLocks/>
            <a:stCxn id="115" idx="1"/>
          </p:cNvCxnSpPr>
          <p:nvPr/>
        </p:nvCxnSpPr>
        <p:spPr>
          <a:xfrm flipH="1">
            <a:off x="2810878" y="3917819"/>
            <a:ext cx="485148" cy="2078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74" name="Picture 30" descr="Buy Ask Bamboo Craft Unique Handmade Coffee Mug, 4-Piece, 250 ml, Brown  Online at Low Prices in India - Amazon.in">
            <a:extLst>
              <a:ext uri="{FF2B5EF4-FFF2-40B4-BE49-F238E27FC236}">
                <a16:creationId xmlns:a16="http://schemas.microsoft.com/office/drawing/2014/main" id="{F5F53BC6-5554-4E9E-BE41-9EAD55D2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97" y="6172642"/>
            <a:ext cx="550701" cy="650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60" name="Straight Connector 5159">
            <a:extLst>
              <a:ext uri="{FF2B5EF4-FFF2-40B4-BE49-F238E27FC236}">
                <a16:creationId xmlns:a16="http://schemas.microsoft.com/office/drawing/2014/main" id="{6A50B7FE-F41A-4FF6-94F7-76B8F40384F4}"/>
              </a:ext>
            </a:extLst>
          </p:cNvPr>
          <p:cNvCxnSpPr>
            <a:stCxn id="6174" idx="1"/>
            <a:endCxn id="5142" idx="3"/>
          </p:cNvCxnSpPr>
          <p:nvPr/>
        </p:nvCxnSpPr>
        <p:spPr>
          <a:xfrm flipH="1" flipV="1">
            <a:off x="2113055" y="5862994"/>
            <a:ext cx="1246342" cy="63509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2" name="Straight Connector 5161">
            <a:extLst>
              <a:ext uri="{FF2B5EF4-FFF2-40B4-BE49-F238E27FC236}">
                <a16:creationId xmlns:a16="http://schemas.microsoft.com/office/drawing/2014/main" id="{F871571C-25D7-4FB6-8243-4DAA26F1E97A}"/>
              </a:ext>
            </a:extLst>
          </p:cNvPr>
          <p:cNvCxnSpPr>
            <a:stCxn id="6174" idx="3"/>
          </p:cNvCxnSpPr>
          <p:nvPr/>
        </p:nvCxnSpPr>
        <p:spPr>
          <a:xfrm flipV="1">
            <a:off x="3910098" y="6475561"/>
            <a:ext cx="5502667" cy="2253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4" name="Straight Connector 5163">
            <a:extLst>
              <a:ext uri="{FF2B5EF4-FFF2-40B4-BE49-F238E27FC236}">
                <a16:creationId xmlns:a16="http://schemas.microsoft.com/office/drawing/2014/main" id="{0CDFBA0C-9C55-465B-906B-80B408AAB5DC}"/>
              </a:ext>
            </a:extLst>
          </p:cNvPr>
          <p:cNvCxnSpPr/>
          <p:nvPr/>
        </p:nvCxnSpPr>
        <p:spPr>
          <a:xfrm flipV="1">
            <a:off x="9412765" y="3801949"/>
            <a:ext cx="1077291" cy="267621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76" name="Picture 32" descr="Recipes for Tom: Takenoko bamboo shoots">
            <a:extLst>
              <a:ext uri="{FF2B5EF4-FFF2-40B4-BE49-F238E27FC236}">
                <a16:creationId xmlns:a16="http://schemas.microsoft.com/office/drawing/2014/main" id="{685DE73A-9C08-4054-9BC8-0A5EDBC0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40" y="4125707"/>
            <a:ext cx="861897" cy="64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66" name="Straight Connector 5165">
            <a:extLst>
              <a:ext uri="{FF2B5EF4-FFF2-40B4-BE49-F238E27FC236}">
                <a16:creationId xmlns:a16="http://schemas.microsoft.com/office/drawing/2014/main" id="{B24D9E1F-6991-4523-B96C-EC7ED8958C88}"/>
              </a:ext>
            </a:extLst>
          </p:cNvPr>
          <p:cNvCxnSpPr>
            <a:stCxn id="6176" idx="1"/>
          </p:cNvCxnSpPr>
          <p:nvPr/>
        </p:nvCxnSpPr>
        <p:spPr>
          <a:xfrm flipH="1">
            <a:off x="11099468" y="4448919"/>
            <a:ext cx="151972" cy="54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78" name="Picture 34" descr="Vegan Tomato Ramen – Mike's Mighty Good">
            <a:extLst>
              <a:ext uri="{FF2B5EF4-FFF2-40B4-BE49-F238E27FC236}">
                <a16:creationId xmlns:a16="http://schemas.microsoft.com/office/drawing/2014/main" id="{BDDAF28E-6232-47A0-8E50-29A8C206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96" y="1189799"/>
            <a:ext cx="1785883" cy="992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68" name="Straight Connector 5167">
            <a:extLst>
              <a:ext uri="{FF2B5EF4-FFF2-40B4-BE49-F238E27FC236}">
                <a16:creationId xmlns:a16="http://schemas.microsoft.com/office/drawing/2014/main" id="{B479616B-0040-4DE2-9A50-513F1F335A35}"/>
              </a:ext>
            </a:extLst>
          </p:cNvPr>
          <p:cNvCxnSpPr>
            <a:cxnSpLocks/>
            <a:stCxn id="6178" idx="2"/>
          </p:cNvCxnSpPr>
          <p:nvPr/>
        </p:nvCxnSpPr>
        <p:spPr>
          <a:xfrm>
            <a:off x="8395838" y="2182034"/>
            <a:ext cx="163527" cy="65227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80" name="Picture 36" descr="KINKA IZAKAYA TO on Twitter: &quot;Today's special drink! 'Bamboo Sake' Start  your week off with Bamboo Sake! $25 Bamboo Sake on Mondays only  #dailydrinkspecial #kinkaizakayato #kinkaizakaya https://t.co/Tr2Oyp5KLN&quot; /  Twitter">
            <a:extLst>
              <a:ext uri="{FF2B5EF4-FFF2-40B4-BE49-F238E27FC236}">
                <a16:creationId xmlns:a16="http://schemas.microsoft.com/office/drawing/2014/main" id="{7CAE7F60-FC80-4C8C-B5C4-E54904CAD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83" y="3446603"/>
            <a:ext cx="935453" cy="6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70" name="Straight Connector 5169">
            <a:extLst>
              <a:ext uri="{FF2B5EF4-FFF2-40B4-BE49-F238E27FC236}">
                <a16:creationId xmlns:a16="http://schemas.microsoft.com/office/drawing/2014/main" id="{CC4DBA7D-1E50-4ED8-B69A-D22CFEB24607}"/>
              </a:ext>
            </a:extLst>
          </p:cNvPr>
          <p:cNvCxnSpPr>
            <a:stCxn id="6180" idx="0"/>
          </p:cNvCxnSpPr>
          <p:nvPr/>
        </p:nvCxnSpPr>
        <p:spPr>
          <a:xfrm flipH="1" flipV="1">
            <a:off x="8533909" y="3312960"/>
            <a:ext cx="1" cy="13364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E827BE7-3B0B-4E7A-9330-07A44236346F}"/>
              </a:ext>
            </a:extLst>
          </p:cNvPr>
          <p:cNvCxnSpPr>
            <a:stCxn id="6168" idx="1"/>
          </p:cNvCxnSpPr>
          <p:nvPr/>
        </p:nvCxnSpPr>
        <p:spPr>
          <a:xfrm flipH="1">
            <a:off x="2810878" y="5372706"/>
            <a:ext cx="404743" cy="49022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" descr="Japanese Floral Face Mask by Artprink | Society6">
            <a:extLst>
              <a:ext uri="{FF2B5EF4-FFF2-40B4-BE49-F238E27FC236}">
                <a16:creationId xmlns:a16="http://schemas.microsoft.com/office/drawing/2014/main" id="{65926018-6A84-43F9-94BA-98A27DB8A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285" y="1058260"/>
            <a:ext cx="1107621" cy="1107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酒粕風味のミルフィーユベーグル | ベーグルレシピ | 国産小麦・天然酵母使用の手作りベーグル【AFFIDAMENTO BAGEL】">
            <a:extLst>
              <a:ext uri="{FF2B5EF4-FFF2-40B4-BE49-F238E27FC236}">
                <a16:creationId xmlns:a16="http://schemas.microsoft.com/office/drawing/2014/main" id="{75E9C3CD-8B5D-4D3E-93EF-C569A34B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95" y="3904957"/>
            <a:ext cx="1238452" cy="12104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3694E3F-CC5C-4AC7-B914-43DDAB49AF79}"/>
              </a:ext>
            </a:extLst>
          </p:cNvPr>
          <p:cNvCxnSpPr>
            <a:cxnSpLocks/>
          </p:cNvCxnSpPr>
          <p:nvPr/>
        </p:nvCxnSpPr>
        <p:spPr>
          <a:xfrm>
            <a:off x="6857687" y="1312580"/>
            <a:ext cx="4233773" cy="380370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0" name="Picture 10" descr="Tomato Leaf Fragrance Oil - CandleScience">
            <a:extLst>
              <a:ext uri="{FF2B5EF4-FFF2-40B4-BE49-F238E27FC236}">
                <a16:creationId xmlns:a16="http://schemas.microsoft.com/office/drawing/2014/main" id="{FB66FA6D-88C2-4F64-B8C3-AE3680AA1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63" y="629973"/>
            <a:ext cx="540422" cy="540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FD9FA6A-B2FB-472D-A434-F93D840281BD}"/>
              </a:ext>
            </a:extLst>
          </p:cNvPr>
          <p:cNvCxnSpPr>
            <a:cxnSpLocks/>
          </p:cNvCxnSpPr>
          <p:nvPr/>
        </p:nvCxnSpPr>
        <p:spPr>
          <a:xfrm>
            <a:off x="5880910" y="4569072"/>
            <a:ext cx="27893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4" descr="Wine Bottle Sweater | The Green Head">
            <a:extLst>
              <a:ext uri="{FF2B5EF4-FFF2-40B4-BE49-F238E27FC236}">
                <a16:creationId xmlns:a16="http://schemas.microsoft.com/office/drawing/2014/main" id="{E8DC249B-A9CD-4C86-92D5-3A0C0427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80" y="4074349"/>
            <a:ext cx="857376" cy="857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Bamboo Leaves">
            <a:extLst>
              <a:ext uri="{FF2B5EF4-FFF2-40B4-BE49-F238E27FC236}">
                <a16:creationId xmlns:a16="http://schemas.microsoft.com/office/drawing/2014/main" id="{3CBED36C-FBED-4DF4-AEF3-D3268992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791" y="1857355"/>
            <a:ext cx="695040" cy="69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9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8" name="Picture 28" descr="Protective Medical Mask for Face on a Black Background. Stock Image - Image  of 2019ncov, healthy: 182732225">
            <a:extLst>
              <a:ext uri="{FF2B5EF4-FFF2-40B4-BE49-F238E27FC236}">
                <a16:creationId xmlns:a16="http://schemas.microsoft.com/office/drawing/2014/main" id="{3B1DA9DE-A91E-49C0-B304-0CC0B742B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760" y="331606"/>
            <a:ext cx="1706801" cy="113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GINOYA Craft sake &amp; Beer Kyūdaigakkentoshi｜THE FUKUOKA EXPERIENCE">
            <a:extLst>
              <a:ext uri="{FF2B5EF4-FFF2-40B4-BE49-F238E27FC236}">
                <a16:creationId xmlns:a16="http://schemas.microsoft.com/office/drawing/2014/main" id="{8F7D0A9C-0B0E-4EC9-917D-B414646D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37" y="2767273"/>
            <a:ext cx="1252878" cy="83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urmeric Health Benefits: Surprising health benefits of turmeric you should  know about | - Times of India">
            <a:extLst>
              <a:ext uri="{FF2B5EF4-FFF2-40B4-BE49-F238E27FC236}">
                <a16:creationId xmlns:a16="http://schemas.microsoft.com/office/drawing/2014/main" id="{82C0CCDB-6E91-4AA3-AE80-B0732244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86" y="2767273"/>
            <a:ext cx="1166744" cy="875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ere do tomatoes come from? - SeedChange : SeedChange">
            <a:extLst>
              <a:ext uri="{FF2B5EF4-FFF2-40B4-BE49-F238E27FC236}">
                <a16:creationId xmlns:a16="http://schemas.microsoft.com/office/drawing/2014/main" id="{C60902BE-DC26-429D-94C9-F08D479A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08" y="488704"/>
            <a:ext cx="1236208" cy="82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amboo: Planting, Growing and Buying Bamboo Plants | BBC Gardeners World  Magazine">
            <a:extLst>
              <a:ext uri="{FF2B5EF4-FFF2-40B4-BE49-F238E27FC236}">
                <a16:creationId xmlns:a16="http://schemas.microsoft.com/office/drawing/2014/main" id="{FA31C595-6117-4E13-9442-38308646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848" y="2718394"/>
            <a:ext cx="1236208" cy="923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hashu Pork Ramen – Mike's Mighty Good">
            <a:extLst>
              <a:ext uri="{FF2B5EF4-FFF2-40B4-BE49-F238E27FC236}">
                <a16:creationId xmlns:a16="http://schemas.microsoft.com/office/drawing/2014/main" id="{CE138B80-C5EB-40EE-9658-1F9F7FC9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848" y="4767408"/>
            <a:ext cx="1269609" cy="126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ow to Care for Knitted Items | AllFreeKnitting.com">
            <a:extLst>
              <a:ext uri="{FF2B5EF4-FFF2-40B4-BE49-F238E27FC236}">
                <a16:creationId xmlns:a16="http://schemas.microsoft.com/office/drawing/2014/main" id="{AF4F4DA6-A2CD-4C76-AF87-032CA5A5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03" y="5097276"/>
            <a:ext cx="1253072" cy="83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25 Great Coffee Drinks (with Recipes!) – A Couple Cooks">
            <a:extLst>
              <a:ext uri="{FF2B5EF4-FFF2-40B4-BE49-F238E27FC236}">
                <a16:creationId xmlns:a16="http://schemas.microsoft.com/office/drawing/2014/main" id="{CF38616B-BA01-49D7-8A0A-54404F66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3" y="4850267"/>
            <a:ext cx="1329397" cy="132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Premium Photo | Transparent bottle with essential oil on black background">
            <a:extLst>
              <a:ext uri="{FF2B5EF4-FFF2-40B4-BE49-F238E27FC236}">
                <a16:creationId xmlns:a16="http://schemas.microsoft.com/office/drawing/2014/main" id="{4CAEA439-FF80-43B6-8AC1-F46A73BD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1" y="272114"/>
            <a:ext cx="1387013" cy="923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246955-BE08-4D22-8489-9CAD1E5C59F1}"/>
              </a:ext>
            </a:extLst>
          </p:cNvPr>
          <p:cNvSpPr txBox="1"/>
          <p:nvPr/>
        </p:nvSpPr>
        <p:spPr>
          <a:xfrm>
            <a:off x="432356" y="1332814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Essential oil company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9D52FEB-1623-4419-AB3E-E47EFA1B9FF2}"/>
              </a:ext>
            </a:extLst>
          </p:cNvPr>
          <p:cNvSpPr txBox="1"/>
          <p:nvPr/>
        </p:nvSpPr>
        <p:spPr>
          <a:xfrm>
            <a:off x="5182312" y="3799530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Sake brewery,</a:t>
            </a:r>
          </a:p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bakery &amp; cafe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C147C6C-6024-4DB9-B5CE-0A0CBEFC8515}"/>
              </a:ext>
            </a:extLst>
          </p:cNvPr>
          <p:cNvSpPr txBox="1"/>
          <p:nvPr/>
        </p:nvSpPr>
        <p:spPr>
          <a:xfrm>
            <a:off x="356712" y="3838938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Turmeric</a:t>
            </a:r>
          </a:p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farm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90290A-2228-4BF5-98E8-6E09A32142FF}"/>
              </a:ext>
            </a:extLst>
          </p:cNvPr>
          <p:cNvSpPr txBox="1"/>
          <p:nvPr/>
        </p:nvSpPr>
        <p:spPr>
          <a:xfrm>
            <a:off x="5262258" y="1485214"/>
            <a:ext cx="20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Tomato farm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80497D-0E03-4CAE-9741-46586681E7B2}"/>
              </a:ext>
            </a:extLst>
          </p:cNvPr>
          <p:cNvSpPr txBox="1"/>
          <p:nvPr/>
        </p:nvSpPr>
        <p:spPr>
          <a:xfrm>
            <a:off x="10092160" y="1362635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Mask company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A4AD5FC-96C8-457C-A2F3-B1AB5552E042}"/>
              </a:ext>
            </a:extLst>
          </p:cNvPr>
          <p:cNvSpPr txBox="1"/>
          <p:nvPr/>
        </p:nvSpPr>
        <p:spPr>
          <a:xfrm>
            <a:off x="385471" y="6150114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Organic farm</a:t>
            </a:r>
          </a:p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cafe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FF02246-06DF-4C95-9A8B-41CA7CC3824C}"/>
              </a:ext>
            </a:extLst>
          </p:cNvPr>
          <p:cNvSpPr txBox="1"/>
          <p:nvPr/>
        </p:nvSpPr>
        <p:spPr>
          <a:xfrm>
            <a:off x="10254759" y="3799530"/>
            <a:ext cx="1706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Bamboo</a:t>
            </a:r>
          </a:p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plantation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DDD8D86-0DBF-4AED-A39A-7A2C30D59A6E}"/>
              </a:ext>
            </a:extLst>
          </p:cNvPr>
          <p:cNvSpPr txBox="1"/>
          <p:nvPr/>
        </p:nvSpPr>
        <p:spPr>
          <a:xfrm>
            <a:off x="5115039" y="6179664"/>
            <a:ext cx="203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Knitted goods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82CD2F5-364C-406B-AA0F-D2EEF0686287}"/>
              </a:ext>
            </a:extLst>
          </p:cNvPr>
          <p:cNvSpPr txBox="1"/>
          <p:nvPr/>
        </p:nvSpPr>
        <p:spPr>
          <a:xfrm>
            <a:off x="10092160" y="6118636"/>
            <a:ext cx="203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Ramen </a:t>
            </a:r>
          </a:p>
          <a:p>
            <a:pPr algn="ctr"/>
            <a:r>
              <a:rPr lang="en-US" altLang="ja-JP" sz="2000" b="1" dirty="0">
                <a:solidFill>
                  <a:srgbClr val="89893D"/>
                </a:solidFill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1595874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8" name="Picture 28" descr="Protective Medical Mask for Face on a Black Background. Stock Image - Image  of 2019ncov, healthy: 182732225">
            <a:extLst>
              <a:ext uri="{FF2B5EF4-FFF2-40B4-BE49-F238E27FC236}">
                <a16:creationId xmlns:a16="http://schemas.microsoft.com/office/drawing/2014/main" id="{3B1DA9DE-A91E-49C0-B304-0CC0B742B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760" y="331606"/>
            <a:ext cx="1706801" cy="113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GINOYA Craft sake &amp; Beer Kyūdaigakkentoshi｜THE FUKUOKA EXPERIENCE">
            <a:extLst>
              <a:ext uri="{FF2B5EF4-FFF2-40B4-BE49-F238E27FC236}">
                <a16:creationId xmlns:a16="http://schemas.microsoft.com/office/drawing/2014/main" id="{8F7D0A9C-0B0E-4EC9-917D-B414646D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37" y="2885350"/>
            <a:ext cx="1252878" cy="83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urmeric Health Benefits: Surprising health benefits of turmeric you should  know about | - Times of India">
            <a:extLst>
              <a:ext uri="{FF2B5EF4-FFF2-40B4-BE49-F238E27FC236}">
                <a16:creationId xmlns:a16="http://schemas.microsoft.com/office/drawing/2014/main" id="{82C0CCDB-6E91-4AA3-AE80-B0732244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86" y="2885350"/>
            <a:ext cx="1166744" cy="875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ere do tomatoes come from? - SeedChange : SeedChange">
            <a:extLst>
              <a:ext uri="{FF2B5EF4-FFF2-40B4-BE49-F238E27FC236}">
                <a16:creationId xmlns:a16="http://schemas.microsoft.com/office/drawing/2014/main" id="{C60902BE-DC26-429D-94C9-F08D479A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08" y="488704"/>
            <a:ext cx="1236208" cy="82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amboo: Planting, Growing and Buying Bamboo Plants | BBC Gardeners World  Magazine">
            <a:extLst>
              <a:ext uri="{FF2B5EF4-FFF2-40B4-BE49-F238E27FC236}">
                <a16:creationId xmlns:a16="http://schemas.microsoft.com/office/drawing/2014/main" id="{FA31C595-6117-4E13-9442-38308646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056" y="2885350"/>
            <a:ext cx="1236208" cy="923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hashu Pork Ramen – Mike's Mighty Good">
            <a:extLst>
              <a:ext uri="{FF2B5EF4-FFF2-40B4-BE49-F238E27FC236}">
                <a16:creationId xmlns:a16="http://schemas.microsoft.com/office/drawing/2014/main" id="{CE138B80-C5EB-40EE-9658-1F9F7FC9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655" y="5115370"/>
            <a:ext cx="1269609" cy="126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ow to Care for Knitted Items | AllFreeKnitting.com">
            <a:extLst>
              <a:ext uri="{FF2B5EF4-FFF2-40B4-BE49-F238E27FC236}">
                <a16:creationId xmlns:a16="http://schemas.microsoft.com/office/drawing/2014/main" id="{AF4F4DA6-A2CD-4C76-AF87-032CA5A5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10" y="5445238"/>
            <a:ext cx="1253072" cy="83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25 Great Coffee Drinks (with Recipes!) – A Couple Cooks">
            <a:extLst>
              <a:ext uri="{FF2B5EF4-FFF2-40B4-BE49-F238E27FC236}">
                <a16:creationId xmlns:a16="http://schemas.microsoft.com/office/drawing/2014/main" id="{CF38616B-BA01-49D7-8A0A-54404F66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8" y="5198295"/>
            <a:ext cx="1329397" cy="132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Premium Photo | Transparent bottle with essential oil on black background">
            <a:extLst>
              <a:ext uri="{FF2B5EF4-FFF2-40B4-BE49-F238E27FC236}">
                <a16:creationId xmlns:a16="http://schemas.microsoft.com/office/drawing/2014/main" id="{4CAEA439-FF80-43B6-8AC1-F46A73BD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1" y="272114"/>
            <a:ext cx="1387013" cy="923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B2E016-2CC0-4096-8DCB-E359348E2EA8}"/>
              </a:ext>
            </a:extLst>
          </p:cNvPr>
          <p:cNvCxnSpPr>
            <a:cxnSpLocks/>
          </p:cNvCxnSpPr>
          <p:nvPr/>
        </p:nvCxnSpPr>
        <p:spPr>
          <a:xfrm flipV="1">
            <a:off x="2031730" y="3303040"/>
            <a:ext cx="3507207" cy="1983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4" name="Picture 10" descr="3,800+ Chicken Curry Sauce Stock Photos, Pictures &amp; Royalty-Free Images -  iStock">
            <a:extLst>
              <a:ext uri="{FF2B5EF4-FFF2-40B4-BE49-F238E27FC236}">
                <a16:creationId xmlns:a16="http://schemas.microsoft.com/office/drawing/2014/main" id="{9409564A-B41E-4F17-95BA-5426DD98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22" y="1976117"/>
            <a:ext cx="1654420" cy="1102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DF3047-FD3E-41E6-A5DF-727A8E373855}"/>
              </a:ext>
            </a:extLst>
          </p:cNvPr>
          <p:cNvCxnSpPr/>
          <p:nvPr/>
        </p:nvCxnSpPr>
        <p:spPr>
          <a:xfrm>
            <a:off x="3785333" y="2990169"/>
            <a:ext cx="0" cy="31287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6" name="Picture 12" descr="3,960 Turmeric Flower Stock Photos - Free &amp; Royalty-Free Stock Photos from  Dreamstime">
            <a:extLst>
              <a:ext uri="{FF2B5EF4-FFF2-40B4-BE49-F238E27FC236}">
                <a16:creationId xmlns:a16="http://schemas.microsoft.com/office/drawing/2014/main" id="{13EAB8AC-4D49-415F-8672-8F8821C3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1" y="1573797"/>
            <a:ext cx="1269609" cy="95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0B6D02-84EF-42EC-958C-625435B1CA6A}"/>
              </a:ext>
            </a:extLst>
          </p:cNvPr>
          <p:cNvCxnSpPr>
            <a:stCxn id="5144" idx="2"/>
            <a:endCxn id="5124" idx="0"/>
          </p:cNvCxnSpPr>
          <p:nvPr/>
        </p:nvCxnSpPr>
        <p:spPr>
          <a:xfrm>
            <a:off x="1448358" y="1196051"/>
            <a:ext cx="0" cy="168929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072543-776F-407E-BECB-352AA26BE06E}"/>
              </a:ext>
            </a:extLst>
          </p:cNvPr>
          <p:cNvCxnSpPr>
            <a:stCxn id="5124" idx="2"/>
            <a:endCxn id="5142" idx="0"/>
          </p:cNvCxnSpPr>
          <p:nvPr/>
        </p:nvCxnSpPr>
        <p:spPr>
          <a:xfrm flipH="1">
            <a:off x="1448357" y="3760408"/>
            <a:ext cx="1" cy="143788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FC7920-6A5C-43B8-B68F-66A18DFB60A9}"/>
              </a:ext>
            </a:extLst>
          </p:cNvPr>
          <p:cNvCxnSpPr>
            <a:cxnSpLocks/>
          </p:cNvCxnSpPr>
          <p:nvPr/>
        </p:nvCxnSpPr>
        <p:spPr>
          <a:xfrm flipV="1">
            <a:off x="6165376" y="1313992"/>
            <a:ext cx="32936" cy="157368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56ED31-8C10-494B-8F6B-4B2E8E8BB806}"/>
              </a:ext>
            </a:extLst>
          </p:cNvPr>
          <p:cNvCxnSpPr>
            <a:stCxn id="6154" idx="0"/>
          </p:cNvCxnSpPr>
          <p:nvPr/>
        </p:nvCxnSpPr>
        <p:spPr>
          <a:xfrm flipV="1">
            <a:off x="3857332" y="1311664"/>
            <a:ext cx="1681605" cy="66445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BE7ECA-CD02-4D41-B7BF-C24C167D467A}"/>
              </a:ext>
            </a:extLst>
          </p:cNvPr>
          <p:cNvCxnSpPr>
            <a:cxnSpLocks/>
          </p:cNvCxnSpPr>
          <p:nvPr/>
        </p:nvCxnSpPr>
        <p:spPr>
          <a:xfrm flipH="1" flipV="1">
            <a:off x="1086187" y="2050694"/>
            <a:ext cx="355263" cy="670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59408E-14EE-4B3D-BD98-1831A95993E9}"/>
              </a:ext>
            </a:extLst>
          </p:cNvPr>
          <p:cNvCxnSpPr>
            <a:stCxn id="5128" idx="3"/>
            <a:endCxn id="5148" idx="1"/>
          </p:cNvCxnSpPr>
          <p:nvPr/>
        </p:nvCxnSpPr>
        <p:spPr>
          <a:xfrm flipV="1">
            <a:off x="6816416" y="900184"/>
            <a:ext cx="3438344" cy="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D541C3-504C-4B72-9D5C-7FC00679E4F7}"/>
              </a:ext>
            </a:extLst>
          </p:cNvPr>
          <p:cNvCxnSpPr>
            <a:cxnSpLocks/>
            <a:stCxn id="5148" idx="2"/>
            <a:endCxn id="5132" idx="0"/>
          </p:cNvCxnSpPr>
          <p:nvPr/>
        </p:nvCxnSpPr>
        <p:spPr>
          <a:xfrm flipH="1">
            <a:off x="11108160" y="1468762"/>
            <a:ext cx="1" cy="1416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AE1549-3155-4285-8F70-D6AE1E044104}"/>
              </a:ext>
            </a:extLst>
          </p:cNvPr>
          <p:cNvCxnSpPr>
            <a:stCxn id="5134" idx="0"/>
            <a:endCxn id="5132" idx="2"/>
          </p:cNvCxnSpPr>
          <p:nvPr/>
        </p:nvCxnSpPr>
        <p:spPr>
          <a:xfrm flipV="1">
            <a:off x="11091460" y="3809287"/>
            <a:ext cx="16700" cy="130608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02CC514-B1B2-4618-B3CC-AAF218EF6D1B}"/>
              </a:ext>
            </a:extLst>
          </p:cNvPr>
          <p:cNvCxnSpPr>
            <a:stCxn id="5122" idx="3"/>
            <a:endCxn id="5132" idx="1"/>
          </p:cNvCxnSpPr>
          <p:nvPr/>
        </p:nvCxnSpPr>
        <p:spPr>
          <a:xfrm>
            <a:off x="6791815" y="3303041"/>
            <a:ext cx="3698241" cy="4427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9AD5333-5F96-4FF6-A440-83C2C4DC4F0E}"/>
              </a:ext>
            </a:extLst>
          </p:cNvPr>
          <p:cNvCxnSpPr>
            <a:cxnSpLocks/>
          </p:cNvCxnSpPr>
          <p:nvPr/>
        </p:nvCxnSpPr>
        <p:spPr>
          <a:xfrm flipH="1" flipV="1">
            <a:off x="6790240" y="3303041"/>
            <a:ext cx="3664840" cy="244713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A724D7-2533-43C7-968E-E593D8167B81}"/>
              </a:ext>
            </a:extLst>
          </p:cNvPr>
          <p:cNvCxnSpPr>
            <a:cxnSpLocks/>
            <a:stCxn id="5142" idx="3"/>
            <a:endCxn id="5136" idx="1"/>
          </p:cNvCxnSpPr>
          <p:nvPr/>
        </p:nvCxnSpPr>
        <p:spPr>
          <a:xfrm flipV="1">
            <a:off x="2113055" y="5862929"/>
            <a:ext cx="3420255" cy="6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0B73D8D-9037-41EA-9B7A-28A77DE3E561}"/>
              </a:ext>
            </a:extLst>
          </p:cNvPr>
          <p:cNvCxnSpPr>
            <a:cxnSpLocks/>
          </p:cNvCxnSpPr>
          <p:nvPr/>
        </p:nvCxnSpPr>
        <p:spPr>
          <a:xfrm flipV="1">
            <a:off x="6786382" y="3345382"/>
            <a:ext cx="3703674" cy="251561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AC98586-4C4E-4A4D-A544-781AA3FB535F}"/>
              </a:ext>
            </a:extLst>
          </p:cNvPr>
          <p:cNvCxnSpPr>
            <a:cxnSpLocks/>
            <a:stCxn id="5122" idx="2"/>
            <a:endCxn id="5136" idx="0"/>
          </p:cNvCxnSpPr>
          <p:nvPr/>
        </p:nvCxnSpPr>
        <p:spPr>
          <a:xfrm flipH="1">
            <a:off x="6159846" y="3720731"/>
            <a:ext cx="5530" cy="172450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EF4FFB2-C79A-4C53-AF38-3DC901DDC545}"/>
              </a:ext>
            </a:extLst>
          </p:cNvPr>
          <p:cNvCxnSpPr>
            <a:cxnSpLocks/>
          </p:cNvCxnSpPr>
          <p:nvPr/>
        </p:nvCxnSpPr>
        <p:spPr>
          <a:xfrm>
            <a:off x="1886680" y="3700625"/>
            <a:ext cx="3703674" cy="174474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3" name="Straight Connector 5122">
            <a:extLst>
              <a:ext uri="{FF2B5EF4-FFF2-40B4-BE49-F238E27FC236}">
                <a16:creationId xmlns:a16="http://schemas.microsoft.com/office/drawing/2014/main" id="{9AA40CB0-9598-4A30-ADA4-89FE5BF3BB63}"/>
              </a:ext>
            </a:extLst>
          </p:cNvPr>
          <p:cNvCxnSpPr>
            <a:cxnSpLocks/>
          </p:cNvCxnSpPr>
          <p:nvPr/>
        </p:nvCxnSpPr>
        <p:spPr>
          <a:xfrm>
            <a:off x="1448357" y="272114"/>
            <a:ext cx="9659803" cy="5949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8" name="Picture 14" descr="Homemade Thai Curry Powder Recipe - Vegan with Gusto">
            <a:extLst>
              <a:ext uri="{FF2B5EF4-FFF2-40B4-BE49-F238E27FC236}">
                <a16:creationId xmlns:a16="http://schemas.microsoft.com/office/drawing/2014/main" id="{BF539A87-A51A-4241-858D-F8D79855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3" y="4165583"/>
            <a:ext cx="938480" cy="62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526FE95C-9202-4788-8AF0-3B1C118EC989}"/>
              </a:ext>
            </a:extLst>
          </p:cNvPr>
          <p:cNvCxnSpPr>
            <a:cxnSpLocks/>
            <a:stCxn id="6158" idx="3"/>
          </p:cNvCxnSpPr>
          <p:nvPr/>
        </p:nvCxnSpPr>
        <p:spPr>
          <a:xfrm>
            <a:off x="1244343" y="4478410"/>
            <a:ext cx="18731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0" name="Picture 16" descr="Bamboo Yarn Images – Parcourir 6,172 le catalogue de photos, vecteurs et  vidéos | Adobe Stock">
            <a:extLst>
              <a:ext uri="{FF2B5EF4-FFF2-40B4-BE49-F238E27FC236}">
                <a16:creationId xmlns:a16="http://schemas.microsoft.com/office/drawing/2014/main" id="{00CF565A-2965-4A25-AA73-7D6013DC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473" y="4105316"/>
            <a:ext cx="1239612" cy="826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4647EFCB-01DF-4EEC-85C1-97E56E1F0314}"/>
              </a:ext>
            </a:extLst>
          </p:cNvPr>
          <p:cNvCxnSpPr>
            <a:cxnSpLocks/>
            <a:endCxn id="6160" idx="3"/>
          </p:cNvCxnSpPr>
          <p:nvPr/>
        </p:nvCxnSpPr>
        <p:spPr>
          <a:xfrm flipH="1" flipV="1">
            <a:off x="7831085" y="4518520"/>
            <a:ext cx="482895" cy="30875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7" name="Straight Connector 5136">
            <a:extLst>
              <a:ext uri="{FF2B5EF4-FFF2-40B4-BE49-F238E27FC236}">
                <a16:creationId xmlns:a16="http://schemas.microsoft.com/office/drawing/2014/main" id="{3E4255A4-90A6-402C-9B54-01498BC92C95}"/>
              </a:ext>
            </a:extLst>
          </p:cNvPr>
          <p:cNvCxnSpPr>
            <a:cxnSpLocks/>
          </p:cNvCxnSpPr>
          <p:nvPr/>
        </p:nvCxnSpPr>
        <p:spPr>
          <a:xfrm>
            <a:off x="10388851" y="1677842"/>
            <a:ext cx="743880" cy="1117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9" name="Straight Connector 5138">
            <a:extLst>
              <a:ext uri="{FF2B5EF4-FFF2-40B4-BE49-F238E27FC236}">
                <a16:creationId xmlns:a16="http://schemas.microsoft.com/office/drawing/2014/main" id="{6BE24920-7E03-40DD-9B9D-9592E8628CF7}"/>
              </a:ext>
            </a:extLst>
          </p:cNvPr>
          <p:cNvCxnSpPr>
            <a:cxnSpLocks/>
          </p:cNvCxnSpPr>
          <p:nvPr/>
        </p:nvCxnSpPr>
        <p:spPr>
          <a:xfrm>
            <a:off x="9900808" y="900184"/>
            <a:ext cx="0" cy="28961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1" name="Straight Connector 5140">
            <a:extLst>
              <a:ext uri="{FF2B5EF4-FFF2-40B4-BE49-F238E27FC236}">
                <a16:creationId xmlns:a16="http://schemas.microsoft.com/office/drawing/2014/main" id="{CCE56142-4746-4CDF-95C7-AFAE27BA12A0}"/>
              </a:ext>
            </a:extLst>
          </p:cNvPr>
          <p:cNvCxnSpPr>
            <a:cxnSpLocks/>
          </p:cNvCxnSpPr>
          <p:nvPr/>
        </p:nvCxnSpPr>
        <p:spPr>
          <a:xfrm flipV="1">
            <a:off x="9555709" y="331606"/>
            <a:ext cx="9205" cy="100113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5" name="Straight Connector 5144">
            <a:extLst>
              <a:ext uri="{FF2B5EF4-FFF2-40B4-BE49-F238E27FC236}">
                <a16:creationId xmlns:a16="http://schemas.microsoft.com/office/drawing/2014/main" id="{38721A26-F3B6-4F06-ABCE-D437E5BFBEBF}"/>
              </a:ext>
            </a:extLst>
          </p:cNvPr>
          <p:cNvCxnSpPr>
            <a:cxnSpLocks/>
          </p:cNvCxnSpPr>
          <p:nvPr/>
        </p:nvCxnSpPr>
        <p:spPr>
          <a:xfrm flipV="1">
            <a:off x="1813835" y="3698707"/>
            <a:ext cx="3766373" cy="176663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4" name="Picture 20" descr="Miso | Origins, Ingredients, Uses, &amp; Health Benefits | Britannica">
            <a:extLst>
              <a:ext uri="{FF2B5EF4-FFF2-40B4-BE49-F238E27FC236}">
                <a16:creationId xmlns:a16="http://schemas.microsoft.com/office/drawing/2014/main" id="{7A684ECB-EFD7-434C-BE87-12B2177C9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564" y="5269780"/>
            <a:ext cx="1253072" cy="892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47" name="Straight Connector 5146">
            <a:extLst>
              <a:ext uri="{FF2B5EF4-FFF2-40B4-BE49-F238E27FC236}">
                <a16:creationId xmlns:a16="http://schemas.microsoft.com/office/drawing/2014/main" id="{34067C6E-E130-4AA7-AECC-03287EB4AA92}"/>
              </a:ext>
            </a:extLst>
          </p:cNvPr>
          <p:cNvCxnSpPr>
            <a:cxnSpLocks/>
            <a:stCxn id="6164" idx="3"/>
          </p:cNvCxnSpPr>
          <p:nvPr/>
        </p:nvCxnSpPr>
        <p:spPr>
          <a:xfrm flipV="1">
            <a:off x="9246636" y="5215569"/>
            <a:ext cx="406275" cy="50063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6" name="Picture 22" descr="The Red Eye Tomato Beer - GaijinPot">
            <a:extLst>
              <a:ext uri="{FF2B5EF4-FFF2-40B4-BE49-F238E27FC236}">
                <a16:creationId xmlns:a16="http://schemas.microsoft.com/office/drawing/2014/main" id="{36B12FA1-1180-4788-8F93-75374036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36" y="1751865"/>
            <a:ext cx="1117178" cy="628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0" name="Straight Connector 5149">
            <a:extLst>
              <a:ext uri="{FF2B5EF4-FFF2-40B4-BE49-F238E27FC236}">
                <a16:creationId xmlns:a16="http://schemas.microsoft.com/office/drawing/2014/main" id="{38EA26B6-88C5-4030-87CE-32887ED784C1}"/>
              </a:ext>
            </a:extLst>
          </p:cNvPr>
          <p:cNvCxnSpPr>
            <a:cxnSpLocks/>
            <a:stCxn id="6166" idx="3"/>
          </p:cNvCxnSpPr>
          <p:nvPr/>
        </p:nvCxnSpPr>
        <p:spPr>
          <a:xfrm>
            <a:off x="5942414" y="2066176"/>
            <a:ext cx="22943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8" name="Picture 24" descr="craft show | Craft booth displays, Craft fair booth display, Craft fairs  booth">
            <a:extLst>
              <a:ext uri="{FF2B5EF4-FFF2-40B4-BE49-F238E27FC236}">
                <a16:creationId xmlns:a16="http://schemas.microsoft.com/office/drawing/2014/main" id="{9703485E-1A10-425F-8C6C-4E12236CA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21" y="4933315"/>
            <a:ext cx="877408" cy="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2" name="Straight Connector 5151">
            <a:extLst>
              <a:ext uri="{FF2B5EF4-FFF2-40B4-BE49-F238E27FC236}">
                <a16:creationId xmlns:a16="http://schemas.microsoft.com/office/drawing/2014/main" id="{6077A093-9691-41BF-A51B-40ACB2A6938F}"/>
              </a:ext>
            </a:extLst>
          </p:cNvPr>
          <p:cNvCxnSpPr>
            <a:cxnSpLocks/>
            <a:stCxn id="75" idx="4"/>
          </p:cNvCxnSpPr>
          <p:nvPr/>
        </p:nvCxnSpPr>
        <p:spPr>
          <a:xfrm>
            <a:off x="2100221" y="5115370"/>
            <a:ext cx="45471" cy="15780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72" name="Picture 28" descr="Turmeric plant (Curcuma longa) 3x rhizome Plants Delivered to your door |  eBay">
            <a:extLst>
              <a:ext uri="{FF2B5EF4-FFF2-40B4-BE49-F238E27FC236}">
                <a16:creationId xmlns:a16="http://schemas.microsoft.com/office/drawing/2014/main" id="{E39E9133-C02F-42D5-A46A-94F6472F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25" y="382439"/>
            <a:ext cx="609426" cy="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4" name="Straight Connector 5153">
            <a:extLst>
              <a:ext uri="{FF2B5EF4-FFF2-40B4-BE49-F238E27FC236}">
                <a16:creationId xmlns:a16="http://schemas.microsoft.com/office/drawing/2014/main" id="{8D71BE37-0AB6-4FDB-857C-E27CD51F0919}"/>
              </a:ext>
            </a:extLst>
          </p:cNvPr>
          <p:cNvCxnSpPr>
            <a:stCxn id="5124" idx="0"/>
          </p:cNvCxnSpPr>
          <p:nvPr/>
        </p:nvCxnSpPr>
        <p:spPr>
          <a:xfrm flipV="1">
            <a:off x="1448358" y="1007732"/>
            <a:ext cx="1581764" cy="187761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6" name="Straight Connector 5155">
            <a:extLst>
              <a:ext uri="{FF2B5EF4-FFF2-40B4-BE49-F238E27FC236}">
                <a16:creationId xmlns:a16="http://schemas.microsoft.com/office/drawing/2014/main" id="{C652FA11-D009-4613-9965-5C67338E44D2}"/>
              </a:ext>
            </a:extLst>
          </p:cNvPr>
          <p:cNvCxnSpPr>
            <a:stCxn id="6172" idx="3"/>
          </p:cNvCxnSpPr>
          <p:nvPr/>
        </p:nvCxnSpPr>
        <p:spPr>
          <a:xfrm flipV="1">
            <a:off x="3744751" y="301860"/>
            <a:ext cx="1109747" cy="38550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28" descr="Turmeric plant (Curcuma longa) 3x rhizome Plants Delivered to your door |  eBay">
            <a:extLst>
              <a:ext uri="{FF2B5EF4-FFF2-40B4-BE49-F238E27FC236}">
                <a16:creationId xmlns:a16="http://schemas.microsoft.com/office/drawing/2014/main" id="{1319F096-38A6-4CDE-9834-261724A2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26" y="3612894"/>
            <a:ext cx="609426" cy="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58" name="Straight Connector 5157">
            <a:extLst>
              <a:ext uri="{FF2B5EF4-FFF2-40B4-BE49-F238E27FC236}">
                <a16:creationId xmlns:a16="http://schemas.microsoft.com/office/drawing/2014/main" id="{FFCDD5E3-FC8E-4A79-91B8-E90053709372}"/>
              </a:ext>
            </a:extLst>
          </p:cNvPr>
          <p:cNvCxnSpPr>
            <a:cxnSpLocks/>
            <a:stCxn id="115" idx="1"/>
          </p:cNvCxnSpPr>
          <p:nvPr/>
        </p:nvCxnSpPr>
        <p:spPr>
          <a:xfrm flipH="1">
            <a:off x="2810878" y="3917819"/>
            <a:ext cx="485148" cy="2078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74" name="Picture 30" descr="Buy Ask Bamboo Craft Unique Handmade Coffee Mug, 4-Piece, 250 ml, Brown  Online at Low Prices in India - Amazon.in">
            <a:extLst>
              <a:ext uri="{FF2B5EF4-FFF2-40B4-BE49-F238E27FC236}">
                <a16:creationId xmlns:a16="http://schemas.microsoft.com/office/drawing/2014/main" id="{F5F53BC6-5554-4E9E-BE41-9EAD55D2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97" y="6172642"/>
            <a:ext cx="550701" cy="650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60" name="Straight Connector 5159">
            <a:extLst>
              <a:ext uri="{FF2B5EF4-FFF2-40B4-BE49-F238E27FC236}">
                <a16:creationId xmlns:a16="http://schemas.microsoft.com/office/drawing/2014/main" id="{6A50B7FE-F41A-4FF6-94F7-76B8F40384F4}"/>
              </a:ext>
            </a:extLst>
          </p:cNvPr>
          <p:cNvCxnSpPr>
            <a:stCxn id="6174" idx="1"/>
            <a:endCxn id="5142" idx="3"/>
          </p:cNvCxnSpPr>
          <p:nvPr/>
        </p:nvCxnSpPr>
        <p:spPr>
          <a:xfrm flipH="1" flipV="1">
            <a:off x="2113055" y="5862994"/>
            <a:ext cx="1246342" cy="63509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2" name="Straight Connector 5161">
            <a:extLst>
              <a:ext uri="{FF2B5EF4-FFF2-40B4-BE49-F238E27FC236}">
                <a16:creationId xmlns:a16="http://schemas.microsoft.com/office/drawing/2014/main" id="{F871571C-25D7-4FB6-8243-4DAA26F1E97A}"/>
              </a:ext>
            </a:extLst>
          </p:cNvPr>
          <p:cNvCxnSpPr>
            <a:stCxn id="6174" idx="3"/>
          </p:cNvCxnSpPr>
          <p:nvPr/>
        </p:nvCxnSpPr>
        <p:spPr>
          <a:xfrm flipV="1">
            <a:off x="3910098" y="6475561"/>
            <a:ext cx="5502667" cy="2253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4" name="Straight Connector 5163">
            <a:extLst>
              <a:ext uri="{FF2B5EF4-FFF2-40B4-BE49-F238E27FC236}">
                <a16:creationId xmlns:a16="http://schemas.microsoft.com/office/drawing/2014/main" id="{0CDFBA0C-9C55-465B-906B-80B408AAB5DC}"/>
              </a:ext>
            </a:extLst>
          </p:cNvPr>
          <p:cNvCxnSpPr/>
          <p:nvPr/>
        </p:nvCxnSpPr>
        <p:spPr>
          <a:xfrm flipV="1">
            <a:off x="9412765" y="3801949"/>
            <a:ext cx="1077291" cy="267621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76" name="Picture 32" descr="Recipes for Tom: Takenoko bamboo shoots">
            <a:extLst>
              <a:ext uri="{FF2B5EF4-FFF2-40B4-BE49-F238E27FC236}">
                <a16:creationId xmlns:a16="http://schemas.microsoft.com/office/drawing/2014/main" id="{685DE73A-9C08-4054-9BC8-0A5EDBC0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40" y="4125707"/>
            <a:ext cx="861897" cy="64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66" name="Straight Connector 5165">
            <a:extLst>
              <a:ext uri="{FF2B5EF4-FFF2-40B4-BE49-F238E27FC236}">
                <a16:creationId xmlns:a16="http://schemas.microsoft.com/office/drawing/2014/main" id="{B24D9E1F-6991-4523-B96C-EC7ED8958C88}"/>
              </a:ext>
            </a:extLst>
          </p:cNvPr>
          <p:cNvCxnSpPr>
            <a:stCxn id="6176" idx="1"/>
          </p:cNvCxnSpPr>
          <p:nvPr/>
        </p:nvCxnSpPr>
        <p:spPr>
          <a:xfrm flipH="1">
            <a:off x="11099468" y="4448919"/>
            <a:ext cx="151972" cy="54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78" name="Picture 34" descr="Vegan Tomato Ramen – Mike's Mighty Good">
            <a:extLst>
              <a:ext uri="{FF2B5EF4-FFF2-40B4-BE49-F238E27FC236}">
                <a16:creationId xmlns:a16="http://schemas.microsoft.com/office/drawing/2014/main" id="{BDDAF28E-6232-47A0-8E50-29A8C206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96" y="1189799"/>
            <a:ext cx="1785883" cy="992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68" name="Straight Connector 5167">
            <a:extLst>
              <a:ext uri="{FF2B5EF4-FFF2-40B4-BE49-F238E27FC236}">
                <a16:creationId xmlns:a16="http://schemas.microsoft.com/office/drawing/2014/main" id="{B479616B-0040-4DE2-9A50-513F1F335A35}"/>
              </a:ext>
            </a:extLst>
          </p:cNvPr>
          <p:cNvCxnSpPr>
            <a:cxnSpLocks/>
            <a:stCxn id="6178" idx="2"/>
          </p:cNvCxnSpPr>
          <p:nvPr/>
        </p:nvCxnSpPr>
        <p:spPr>
          <a:xfrm>
            <a:off x="8395838" y="2182034"/>
            <a:ext cx="163527" cy="65227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80" name="Picture 36" descr="KINKA IZAKAYA TO on Twitter: &quot;Today's special drink! 'Bamboo Sake' Start  your week off with Bamboo Sake! $25 Bamboo Sake on Mondays only  #dailydrinkspecial #kinkaizakayato #kinkaizakaya https://t.co/Tr2Oyp5KLN&quot; /  Twitter">
            <a:extLst>
              <a:ext uri="{FF2B5EF4-FFF2-40B4-BE49-F238E27FC236}">
                <a16:creationId xmlns:a16="http://schemas.microsoft.com/office/drawing/2014/main" id="{7CAE7F60-FC80-4C8C-B5C4-E54904CAD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83" y="3446603"/>
            <a:ext cx="935453" cy="6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70" name="Straight Connector 5169">
            <a:extLst>
              <a:ext uri="{FF2B5EF4-FFF2-40B4-BE49-F238E27FC236}">
                <a16:creationId xmlns:a16="http://schemas.microsoft.com/office/drawing/2014/main" id="{CC4DBA7D-1E50-4ED8-B69A-D22CFEB24607}"/>
              </a:ext>
            </a:extLst>
          </p:cNvPr>
          <p:cNvCxnSpPr>
            <a:stCxn id="6180" idx="0"/>
          </p:cNvCxnSpPr>
          <p:nvPr/>
        </p:nvCxnSpPr>
        <p:spPr>
          <a:xfrm flipH="1" flipV="1">
            <a:off x="8533909" y="3312960"/>
            <a:ext cx="1" cy="13364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E827BE7-3B0B-4E7A-9330-07A44236346F}"/>
              </a:ext>
            </a:extLst>
          </p:cNvPr>
          <p:cNvCxnSpPr>
            <a:stCxn id="6168" idx="1"/>
          </p:cNvCxnSpPr>
          <p:nvPr/>
        </p:nvCxnSpPr>
        <p:spPr>
          <a:xfrm flipH="1">
            <a:off x="2810878" y="5372706"/>
            <a:ext cx="404743" cy="49022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" descr="Japanese Floral Face Mask by Artprink | Society6">
            <a:extLst>
              <a:ext uri="{FF2B5EF4-FFF2-40B4-BE49-F238E27FC236}">
                <a16:creationId xmlns:a16="http://schemas.microsoft.com/office/drawing/2014/main" id="{65926018-6A84-43F9-94BA-98A27DB8A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285" y="1058260"/>
            <a:ext cx="1107621" cy="1107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酒粕風味のミルフィーユベーグル | ベーグルレシピ | 国産小麦・天然酵母使用の手作りベーグル【AFFIDAMENTO BAGEL】">
            <a:extLst>
              <a:ext uri="{FF2B5EF4-FFF2-40B4-BE49-F238E27FC236}">
                <a16:creationId xmlns:a16="http://schemas.microsoft.com/office/drawing/2014/main" id="{75E9C3CD-8B5D-4D3E-93EF-C569A34B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95" y="3904957"/>
            <a:ext cx="1238452" cy="12104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3694E3F-CC5C-4AC7-B914-43DDAB49AF79}"/>
              </a:ext>
            </a:extLst>
          </p:cNvPr>
          <p:cNvCxnSpPr>
            <a:cxnSpLocks/>
          </p:cNvCxnSpPr>
          <p:nvPr/>
        </p:nvCxnSpPr>
        <p:spPr>
          <a:xfrm>
            <a:off x="6857687" y="1312580"/>
            <a:ext cx="4233773" cy="380370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0" name="Picture 10" descr="Tomato Leaf Fragrance Oil - CandleScience">
            <a:extLst>
              <a:ext uri="{FF2B5EF4-FFF2-40B4-BE49-F238E27FC236}">
                <a16:creationId xmlns:a16="http://schemas.microsoft.com/office/drawing/2014/main" id="{FB66FA6D-88C2-4F64-B8C3-AE3680AA1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63" y="629973"/>
            <a:ext cx="540422" cy="540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FD9FA6A-B2FB-472D-A434-F93D840281BD}"/>
              </a:ext>
            </a:extLst>
          </p:cNvPr>
          <p:cNvCxnSpPr>
            <a:cxnSpLocks/>
          </p:cNvCxnSpPr>
          <p:nvPr/>
        </p:nvCxnSpPr>
        <p:spPr>
          <a:xfrm>
            <a:off x="5880910" y="4569072"/>
            <a:ext cx="27893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4" descr="Wine Bottle Sweater | The Green Head">
            <a:extLst>
              <a:ext uri="{FF2B5EF4-FFF2-40B4-BE49-F238E27FC236}">
                <a16:creationId xmlns:a16="http://schemas.microsoft.com/office/drawing/2014/main" id="{E8DC249B-A9CD-4C86-92D5-3A0C04272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80" y="4074349"/>
            <a:ext cx="857376" cy="857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Bamboo Leaves">
            <a:extLst>
              <a:ext uri="{FF2B5EF4-FFF2-40B4-BE49-F238E27FC236}">
                <a16:creationId xmlns:a16="http://schemas.microsoft.com/office/drawing/2014/main" id="{3CBED36C-FBED-4DF4-AEF3-D32689929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791" y="1857355"/>
            <a:ext cx="695040" cy="69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2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11">
            <a:extLst>
              <a:ext uri="{FF2B5EF4-FFF2-40B4-BE49-F238E27FC236}">
                <a16:creationId xmlns:a16="http://schemas.microsoft.com/office/drawing/2014/main" id="{229A8C69-FB8D-45ED-B254-8DF911DC3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4727"/>
            <a:ext cx="5685272" cy="3611349"/>
          </a:xfrm>
          <a:prstGeom prst="rect">
            <a:avLst/>
          </a:prstGeom>
        </p:spPr>
      </p:pic>
      <p:pic>
        <p:nvPicPr>
          <p:cNvPr id="5" name="図 8">
            <a:extLst>
              <a:ext uri="{FF2B5EF4-FFF2-40B4-BE49-F238E27FC236}">
                <a16:creationId xmlns:a16="http://schemas.microsoft.com/office/drawing/2014/main" id="{62B80BC0-DDC9-4FE7-B3A3-D3E2D24BE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685272" cy="3611347"/>
          </a:xfrm>
          <a:prstGeom prst="rect">
            <a:avLst/>
          </a:prstGeom>
        </p:spPr>
      </p:pic>
      <p:pic>
        <p:nvPicPr>
          <p:cNvPr id="8" name="Picture 2" descr="Sake brewery, Suginoya | Japan KYUSHU Tourist ジャパン九州ツーリスト株式会社">
            <a:extLst>
              <a:ext uri="{FF2B5EF4-FFF2-40B4-BE49-F238E27FC236}">
                <a16:creationId xmlns:a16="http://schemas.microsoft.com/office/drawing/2014/main" id="{2CDA6057-EAE8-4EEF-9103-4882FC1A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272" y="2638887"/>
            <a:ext cx="6622843" cy="478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12">
            <a:extLst>
              <a:ext uri="{FF2B5EF4-FFF2-40B4-BE49-F238E27FC236}">
                <a16:creationId xmlns:a16="http://schemas.microsoft.com/office/drawing/2014/main" id="{388F5550-C96E-4893-BC8B-D51A9DD16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-49704"/>
            <a:ext cx="6502400" cy="367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343DD0-CC8D-4D10-AC14-9EA187AB0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84" y="161013"/>
            <a:ext cx="8714631" cy="65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iversified Document" ma:contentTypeID="0x01010073819C8729A6B244A74FF75370EE82A9007D045E350A8D5949838F151DEF715F4B" ma:contentTypeVersion="41" ma:contentTypeDescription="Create a new document." ma:contentTypeScope="" ma:versionID="4306beffe66cc07c087277d1ef32148a">
  <xsd:schema xmlns:xsd="http://www.w3.org/2001/XMLSchema" xmlns:xs="http://www.w3.org/2001/XMLSchema" xmlns:p="http://schemas.microsoft.com/office/2006/metadata/properties" xmlns:ns2="6679147d-f3e0-4428-9f88-abb34dc925f6" xmlns:ns3="1b027b9a-e7d1-4268-878d-a88f88110877" xmlns:ns4="77342a18-84af-4da7-9c4b-8f6747e69445" xmlns:ns5="f62c8c10-1917-4985-9c93-94928b0307e3" targetNamespace="http://schemas.microsoft.com/office/2006/metadata/properties" ma:root="true" ma:fieldsID="10d3c44efdf5e36dd88a32810ed3437a" ns2:_="" ns3:_="" ns4:_="" ns5:_="">
    <xsd:import namespace="6679147d-f3e0-4428-9f88-abb34dc925f6"/>
    <xsd:import namespace="1b027b9a-e7d1-4268-878d-a88f88110877"/>
    <xsd:import namespace="77342a18-84af-4da7-9c4b-8f6747e69445"/>
    <xsd:import namespace="f62c8c10-1917-4985-9c93-94928b0307e3"/>
    <xsd:element name="properties">
      <xsd:complexType>
        <xsd:sequence>
          <xsd:element name="documentManagement">
            <xsd:complexType>
              <xsd:all>
                <xsd:element ref="ns2:i5aaf5fcc6894645b65c7a29c6476a19" minOccurs="0"/>
                <xsd:element ref="ns3:TaxCatchAll" minOccurs="0"/>
                <xsd:element ref="ns3:TaxCatchAllLabel" minOccurs="0"/>
                <xsd:element ref="ns4:a5dd2779d0f74165b3ee02b306aad3bb" minOccurs="0"/>
                <xsd:element ref="ns4:k0a51cf79e604745857a03ab6484fba4" minOccurs="0"/>
                <xsd:element ref="ns3:Contact" minOccurs="0"/>
                <xsd:element ref="ns5:MediaServiceMetadata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5:MediaServiceDateTaken" minOccurs="0"/>
                <xsd:element ref="ns5:MediaServiceLocation" minOccurs="0"/>
                <xsd:element ref="ns3:SharedWithUsers" minOccurs="0"/>
                <xsd:element ref="ns3:SharedWithDetails" minOccurs="0"/>
                <xsd:element ref="ns5:lcf76f155ced4ddcb4097134ff3c332f" minOccurs="0"/>
                <xsd:element ref="ns5:MediaLengthInSeconds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9147d-f3e0-4428-9f88-abb34dc925f6" elementFormDefault="qualified">
    <xsd:import namespace="http://schemas.microsoft.com/office/2006/documentManagement/types"/>
    <xsd:import namespace="http://schemas.microsoft.com/office/infopath/2007/PartnerControls"/>
    <xsd:element name="i5aaf5fcc6894645b65c7a29c6476a19" ma:index="8" nillable="true" ma:taxonomy="true" ma:internalName="i5aaf5fcc6894645b65c7a29c6476a19" ma:taxonomyFieldName="Brand" ma:displayName="Brand" ma:readOnly="false" ma:default="" ma:fieldId="{25aaf5fc-c689-4645-b65c-7a29c6476a19}" ma:taxonomyMulti="true" ma:sspId="21816827-90af-4176-b580-c8d076dcbe51" ma:termSetId="7c654c6d-e322-4e75-8a8d-4f71d8428da7" ma:anchorId="d5f9dc94-0ec1-4665-8c2b-3b56d2f9355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027b9a-e7d1-4268-878d-a88f88110877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77250342-1222-4875-af4e-90186ed2b46c}" ma:internalName="TaxCatchAll" ma:showField="CatchAllData" ma:web="1b027b9a-e7d1-4268-878d-a88f881108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77250342-1222-4875-af4e-90186ed2b46c}" ma:internalName="TaxCatchAllLabel" ma:readOnly="true" ma:showField="CatchAllDataLabel" ma:web="1b027b9a-e7d1-4268-878d-a88f881108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ntact" ma:index="16" nillable="true" ma:displayName="Contact" ma:list="UserInfo" ma:SharePointGroup="0" ma:internalName="Contact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42a18-84af-4da7-9c4b-8f6747e69445" elementFormDefault="qualified">
    <xsd:import namespace="http://schemas.microsoft.com/office/2006/documentManagement/types"/>
    <xsd:import namespace="http://schemas.microsoft.com/office/infopath/2007/PartnerControls"/>
    <xsd:element name="a5dd2779d0f74165b3ee02b306aad3bb" ma:index="12" nillable="true" ma:taxonomy="true" ma:internalName="a5dd2779d0f74165b3ee02b306aad3bb" ma:taxonomyFieldName="OrganisationalStructure" ma:displayName="Organisational Structure" ma:readOnly="false" ma:default="" ma:fieldId="{a5dd2779-d0f7-4165-b3ee-02b306aad3bb}" ma:taxonomyMulti="true" ma:sspId="21816827-90af-4176-b580-c8d076dcbe51" ma:termSetId="0c1ca506-f094-4db0-885f-b72b4350c0ab" ma:anchorId="da7978d5-6df2-4861-9cf8-8b7cb2c6de12" ma:open="false" ma:isKeyword="false">
      <xsd:complexType>
        <xsd:sequence>
          <xsd:element ref="pc:Terms" minOccurs="0" maxOccurs="1"/>
        </xsd:sequence>
      </xsd:complexType>
    </xsd:element>
    <xsd:element name="k0a51cf79e604745857a03ab6484fba4" ma:index="14" nillable="true" ma:taxonomy="true" ma:internalName="k0a51cf79e604745857a03ab6484fba4" ma:taxonomyFieldName="Topics" ma:displayName="Topics" ma:readOnly="false" ma:default="" ma:fieldId="{40a51cf7-9e60-4745-857a-03ab6484fba4}" ma:taxonomyMulti="true" ma:sspId="21816827-90af-4176-b580-c8d076dcbe51" ma:termSetId="0f7400d8-9815-4b86-9061-782a112a3da8" ma:anchorId="6fc0f917-655d-443a-8df2-cf833bcdadce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2c8c10-1917-4985-9c93-94928b0307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21816827-90af-4176-b580-c8d076dcbe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3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08A25C-4BE2-47F0-A15B-7916D2C45D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79147d-f3e0-4428-9f88-abb34dc925f6"/>
    <ds:schemaRef ds:uri="1b027b9a-e7d1-4268-878d-a88f88110877"/>
    <ds:schemaRef ds:uri="77342a18-84af-4da7-9c4b-8f6747e69445"/>
    <ds:schemaRef ds:uri="f62c8c10-1917-4985-9c93-94928b0307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A3FBE6-4A4B-439A-9F25-BDE555B7D2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959</Words>
  <Application>Microsoft Office PowerPoint</Application>
  <PresentationFormat>Widescreen</PresentationFormat>
  <Paragraphs>141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游ゴシック</vt:lpstr>
      <vt:lpstr>游ゴシック Light</vt:lpstr>
      <vt:lpstr>Arial</vt:lpstr>
      <vt:lpstr>Calibri</vt:lpstr>
      <vt:lpstr>Calibri Light</vt:lpstr>
      <vt:lpstr>KPMG Extralight</vt:lpstr>
      <vt:lpstr>Times</vt:lpstr>
      <vt:lpstr>Office Theme</vt:lpstr>
      <vt:lpstr>1_Office Theme</vt:lpstr>
      <vt:lpstr>2_Office Theme</vt:lpstr>
      <vt:lpstr>think-cell Slide</vt:lpstr>
      <vt:lpstr>PowerPoint Presentation</vt:lpstr>
      <vt:lpstr>PowerPoint Presentation</vt:lpstr>
      <vt:lpstr>International Insights Exploring the Regenerative Side of  The Circular Economy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Hume City Council: Circular Essentials</vt:lpstr>
      <vt:lpstr>PowerPoint Presentation</vt:lpstr>
      <vt:lpstr>PowerPoint Presentation</vt:lpstr>
      <vt:lpstr>Introduction</vt:lpstr>
      <vt:lpstr>UNLOCKING TECHNOLOGY OPPORTUNITIES (Technology development, localization and adaptation)</vt:lpstr>
      <vt:lpstr>Our initial entry point into CE technologies (2015-2023)</vt:lpstr>
      <vt:lpstr>EVIDENCING DECISION-MAKING (Public &amp; Private sector)</vt:lpstr>
      <vt:lpstr>Broadening the CE STI scope (2020 – )</vt:lpstr>
      <vt:lpstr>PowerPoint Presentation</vt:lpstr>
      <vt:lpstr>EVIDENCING POLICY DEVELOPMENT AND IMPLEMENTATION (Pre-empting policy needs)</vt:lpstr>
      <vt:lpstr>Supporting evidence-based policy for a CE</vt:lpstr>
      <vt:lpstr>SUPPORTING BUSINESS TO DE-RISK AND SCALE INTERVENTIONS (Bringing academia closer to business, especially SMEs)</vt:lpstr>
      <vt:lpstr>Supporting small business – CE Accelerator programmes</vt:lpstr>
      <vt:lpstr>Concluding thoughts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Toby Timms</cp:lastModifiedBy>
  <cp:revision>29</cp:revision>
  <dcterms:created xsi:type="dcterms:W3CDTF">2023-10-06T00:26:15Z</dcterms:created>
  <dcterms:modified xsi:type="dcterms:W3CDTF">2023-11-29T01:27:28Z</dcterms:modified>
</cp:coreProperties>
</file>