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6" r:id="rId5"/>
    <p:sldId id="308" r:id="rId6"/>
    <p:sldId id="265" r:id="rId7"/>
    <p:sldId id="2134804840" r:id="rId8"/>
    <p:sldId id="2134804832" r:id="rId9"/>
    <p:sldId id="2134804827" r:id="rId10"/>
    <p:sldId id="2134804828" r:id="rId11"/>
    <p:sldId id="2134804835" r:id="rId12"/>
    <p:sldId id="2134804836" r:id="rId13"/>
    <p:sldId id="2134804845" r:id="rId14"/>
    <p:sldId id="2134804847" r:id="rId15"/>
    <p:sldId id="2134804839" r:id="rId16"/>
    <p:sldId id="330" r:id="rId17"/>
    <p:sldId id="259" r:id="rId18"/>
    <p:sldId id="2134804848" r:id="rId19"/>
    <p:sldId id="260" r:id="rId20"/>
    <p:sldId id="258" r:id="rId21"/>
    <p:sldId id="2134804842" r:id="rId22"/>
    <p:sldId id="264" r:id="rId23"/>
    <p:sldId id="261" r:id="rId24"/>
    <p:sldId id="2134804846" r:id="rId25"/>
    <p:sldId id="2134804823" r:id="rId26"/>
    <p:sldId id="2134804819" r:id="rId27"/>
    <p:sldId id="2134804843" r:id="rId28"/>
    <p:sldId id="2134804825" r:id="rId29"/>
    <p:sldId id="2134804844" r:id="rId30"/>
    <p:sldId id="2134804841" r:id="rId31"/>
    <p:sldId id="2134804838" r:id="rId32"/>
    <p:sldId id="2134804831" r:id="rId33"/>
    <p:sldId id="2134804821" r:id="rId34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0304AA-2584-1401-BB2F-603952F6D9E6}" name="Abigail Bloom" initials="AB" userId="S::abigail.bloom@edgeimpact.global::fc2a37c7-3aa3-4311-9ec6-c7ee94726b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5B3"/>
    <a:srgbClr val="467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79056" autoAdjust="0"/>
  </p:normalViewPr>
  <p:slideViewPr>
    <p:cSldViewPr snapToGrid="0">
      <p:cViewPr varScale="1">
        <p:scale>
          <a:sx n="84" d="100"/>
          <a:sy n="84" d="100"/>
        </p:scale>
        <p:origin x="15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66589-5CD2-4C1A-AC2E-811DC9FA4DAB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AF15758C-770E-4E8E-9A04-BE930C025428}">
      <dgm:prSet phldrT="[Text]"/>
      <dgm:spPr/>
      <dgm:t>
        <a:bodyPr/>
        <a:lstStyle/>
        <a:p>
          <a:r>
            <a:rPr lang="en-AU"/>
            <a:t>Waste reduction</a:t>
          </a:r>
        </a:p>
      </dgm:t>
    </dgm:pt>
    <dgm:pt modelId="{8F44F2B9-EACD-439C-8C5F-9F6D5441C96F}" type="parTrans" cxnId="{B7048978-108F-4183-A391-572851C3F053}">
      <dgm:prSet/>
      <dgm:spPr/>
      <dgm:t>
        <a:bodyPr/>
        <a:lstStyle/>
        <a:p>
          <a:endParaRPr lang="en-AU"/>
        </a:p>
      </dgm:t>
    </dgm:pt>
    <dgm:pt modelId="{EA8B5CC9-F609-4D16-9BD2-A365AB4A26C5}" type="sibTrans" cxnId="{B7048978-108F-4183-A391-572851C3F053}">
      <dgm:prSet/>
      <dgm:spPr/>
      <dgm:t>
        <a:bodyPr/>
        <a:lstStyle/>
        <a:p>
          <a:endParaRPr lang="en-AU"/>
        </a:p>
      </dgm:t>
    </dgm:pt>
    <dgm:pt modelId="{D70285E3-66CE-40E3-B387-ECFFE7A3AB3D}">
      <dgm:prSet phldrT="[Text]"/>
      <dgm:spPr/>
      <dgm:t>
        <a:bodyPr/>
        <a:lstStyle/>
        <a:p>
          <a:r>
            <a:rPr lang="en-AU"/>
            <a:t>Reuse materials</a:t>
          </a:r>
        </a:p>
      </dgm:t>
    </dgm:pt>
    <dgm:pt modelId="{61964A3F-75C8-4E7E-92A2-0C665DE93F17}" type="parTrans" cxnId="{C6626D44-E047-4B22-AAAC-77BD5155DF35}">
      <dgm:prSet/>
      <dgm:spPr/>
      <dgm:t>
        <a:bodyPr/>
        <a:lstStyle/>
        <a:p>
          <a:endParaRPr lang="en-AU"/>
        </a:p>
      </dgm:t>
    </dgm:pt>
    <dgm:pt modelId="{332585C0-2991-4662-8D33-2AF0A85D6BAD}" type="sibTrans" cxnId="{C6626D44-E047-4B22-AAAC-77BD5155DF35}">
      <dgm:prSet/>
      <dgm:spPr/>
      <dgm:t>
        <a:bodyPr/>
        <a:lstStyle/>
        <a:p>
          <a:endParaRPr lang="en-AU"/>
        </a:p>
      </dgm:t>
    </dgm:pt>
    <dgm:pt modelId="{1ABCC917-D0DE-4CE2-B83E-892C541A5A3F}">
      <dgm:prSet phldrT="[Text]"/>
      <dgm:spPr/>
      <dgm:t>
        <a:bodyPr/>
        <a:lstStyle/>
        <a:p>
          <a:r>
            <a:rPr lang="en-AU"/>
            <a:t>Reduce GHG emissions</a:t>
          </a:r>
        </a:p>
      </dgm:t>
    </dgm:pt>
    <dgm:pt modelId="{E1FCE861-F253-4D46-A867-15C10DBDFD27}" type="parTrans" cxnId="{8D89924E-5D04-4DD7-B2AC-0D913185C51C}">
      <dgm:prSet/>
      <dgm:spPr/>
      <dgm:t>
        <a:bodyPr/>
        <a:lstStyle/>
        <a:p>
          <a:endParaRPr lang="en-AU"/>
        </a:p>
      </dgm:t>
    </dgm:pt>
    <dgm:pt modelId="{391249E8-3DAD-4720-BE2F-4B07BC88D943}" type="sibTrans" cxnId="{8D89924E-5D04-4DD7-B2AC-0D913185C51C}">
      <dgm:prSet/>
      <dgm:spPr/>
      <dgm:t>
        <a:bodyPr/>
        <a:lstStyle/>
        <a:p>
          <a:endParaRPr lang="en-AU"/>
        </a:p>
      </dgm:t>
    </dgm:pt>
    <dgm:pt modelId="{FA0B7E9F-BE33-4370-8EC3-B5428CF4CACE}">
      <dgm:prSet phldrT="[Text]"/>
      <dgm:spPr/>
      <dgm:t>
        <a:bodyPr/>
        <a:lstStyle/>
        <a:p>
          <a:endParaRPr lang="en-AU"/>
        </a:p>
      </dgm:t>
    </dgm:pt>
    <dgm:pt modelId="{9E162BB4-AAED-4827-8D53-4D6A57F2CF06}" type="parTrans" cxnId="{86E63FDA-7E4B-45AC-889D-5962A5004B05}">
      <dgm:prSet/>
      <dgm:spPr/>
      <dgm:t>
        <a:bodyPr/>
        <a:lstStyle/>
        <a:p>
          <a:endParaRPr lang="en-AU"/>
        </a:p>
      </dgm:t>
    </dgm:pt>
    <dgm:pt modelId="{33E6750E-1A3F-48AF-AC2F-388A4014AC41}" type="sibTrans" cxnId="{86E63FDA-7E4B-45AC-889D-5962A5004B05}">
      <dgm:prSet/>
      <dgm:spPr/>
      <dgm:t>
        <a:bodyPr/>
        <a:lstStyle/>
        <a:p>
          <a:endParaRPr lang="en-AU"/>
        </a:p>
      </dgm:t>
    </dgm:pt>
    <dgm:pt modelId="{CC19ABAA-42AC-4C0F-860C-92CA1CA51862}" type="pres">
      <dgm:prSet presAssocID="{E4366589-5CD2-4C1A-AC2E-811DC9FA4D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AA40942-ABD0-42D5-A44D-0712266E0138}" type="pres">
      <dgm:prSet presAssocID="{AF15758C-770E-4E8E-9A04-BE930C025428}" presName="gear1" presStyleLbl="node1" presStyleIdx="0" presStyleCnt="3" custScaleX="79545" custScaleY="78018">
        <dgm:presLayoutVars>
          <dgm:chMax val="1"/>
          <dgm:bulletEnabled val="1"/>
        </dgm:presLayoutVars>
      </dgm:prSet>
      <dgm:spPr/>
    </dgm:pt>
    <dgm:pt modelId="{62943E5D-37DA-435A-9E0F-2385D3CC19D5}" type="pres">
      <dgm:prSet presAssocID="{AF15758C-770E-4E8E-9A04-BE930C025428}" presName="gear1srcNode" presStyleLbl="node1" presStyleIdx="0" presStyleCnt="3"/>
      <dgm:spPr/>
    </dgm:pt>
    <dgm:pt modelId="{82D2AB04-BDB8-4F05-BF52-283E113F6E63}" type="pres">
      <dgm:prSet presAssocID="{AF15758C-770E-4E8E-9A04-BE930C025428}" presName="gear1dstNode" presStyleLbl="node1" presStyleIdx="0" presStyleCnt="3"/>
      <dgm:spPr/>
    </dgm:pt>
    <dgm:pt modelId="{740F2800-3365-43DA-83C2-9EAA8221DFF5}" type="pres">
      <dgm:prSet presAssocID="{D70285E3-66CE-40E3-B387-ECFFE7A3AB3D}" presName="gear2" presStyleLbl="node1" presStyleIdx="1" presStyleCnt="3">
        <dgm:presLayoutVars>
          <dgm:chMax val="1"/>
          <dgm:bulletEnabled val="1"/>
        </dgm:presLayoutVars>
      </dgm:prSet>
      <dgm:spPr/>
    </dgm:pt>
    <dgm:pt modelId="{F58CFF46-394A-44FC-820B-97A216637FC1}" type="pres">
      <dgm:prSet presAssocID="{D70285E3-66CE-40E3-B387-ECFFE7A3AB3D}" presName="gear2srcNode" presStyleLbl="node1" presStyleIdx="1" presStyleCnt="3"/>
      <dgm:spPr/>
    </dgm:pt>
    <dgm:pt modelId="{B4251796-C302-4AA2-A670-35DDA8BBD9F0}" type="pres">
      <dgm:prSet presAssocID="{D70285E3-66CE-40E3-B387-ECFFE7A3AB3D}" presName="gear2dstNode" presStyleLbl="node1" presStyleIdx="1" presStyleCnt="3"/>
      <dgm:spPr/>
    </dgm:pt>
    <dgm:pt modelId="{04D06738-58BD-4CC3-95CF-3EEF039C0CC5}" type="pres">
      <dgm:prSet presAssocID="{1ABCC917-D0DE-4CE2-B83E-892C541A5A3F}" presName="gear3" presStyleLbl="node1" presStyleIdx="2" presStyleCnt="3"/>
      <dgm:spPr/>
    </dgm:pt>
    <dgm:pt modelId="{5DAD72D3-BF6E-4139-9A26-BFF383E58ABE}" type="pres">
      <dgm:prSet presAssocID="{1ABCC917-D0DE-4CE2-B83E-892C541A5A3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99E49AF-2518-4C84-A056-5A085C0A2CF4}" type="pres">
      <dgm:prSet presAssocID="{1ABCC917-D0DE-4CE2-B83E-892C541A5A3F}" presName="gear3srcNode" presStyleLbl="node1" presStyleIdx="2" presStyleCnt="3"/>
      <dgm:spPr/>
    </dgm:pt>
    <dgm:pt modelId="{5097914A-6195-40A2-B1B6-096970616382}" type="pres">
      <dgm:prSet presAssocID="{1ABCC917-D0DE-4CE2-B83E-892C541A5A3F}" presName="gear3dstNode" presStyleLbl="node1" presStyleIdx="2" presStyleCnt="3"/>
      <dgm:spPr/>
    </dgm:pt>
    <dgm:pt modelId="{6A910790-A5DF-48DC-9957-AF8AAB82D827}" type="pres">
      <dgm:prSet presAssocID="{EA8B5CC9-F609-4D16-9BD2-A365AB4A26C5}" presName="connector1" presStyleLbl="sibTrans2D1" presStyleIdx="0" presStyleCnt="3" custLinFactNeighborX="-9854" custLinFactNeighborY="3462"/>
      <dgm:spPr/>
    </dgm:pt>
    <dgm:pt modelId="{C9B731C2-F41E-4FEE-8E7B-DBBCF5C8F1E2}" type="pres">
      <dgm:prSet presAssocID="{332585C0-2991-4662-8D33-2AF0A85D6BAD}" presName="connector2" presStyleLbl="sibTrans2D1" presStyleIdx="1" presStyleCnt="3"/>
      <dgm:spPr/>
    </dgm:pt>
    <dgm:pt modelId="{47469E00-1C52-4391-B117-313CB921DCCC}" type="pres">
      <dgm:prSet presAssocID="{391249E8-3DAD-4720-BE2F-4B07BC88D943}" presName="connector3" presStyleLbl="sibTrans2D1" presStyleIdx="2" presStyleCnt="3"/>
      <dgm:spPr/>
    </dgm:pt>
  </dgm:ptLst>
  <dgm:cxnLst>
    <dgm:cxn modelId="{5C1CDC02-A626-4963-ABEF-6763F2D68D7C}" type="presOf" srcId="{332585C0-2991-4662-8D33-2AF0A85D6BAD}" destId="{C9B731C2-F41E-4FEE-8E7B-DBBCF5C8F1E2}" srcOrd="0" destOrd="0" presId="urn:microsoft.com/office/officeart/2005/8/layout/gear1"/>
    <dgm:cxn modelId="{E3DE440D-36B0-4E4B-956D-7074D27A2B1E}" type="presOf" srcId="{1ABCC917-D0DE-4CE2-B83E-892C541A5A3F}" destId="{5DAD72D3-BF6E-4139-9A26-BFF383E58ABE}" srcOrd="1" destOrd="0" presId="urn:microsoft.com/office/officeart/2005/8/layout/gear1"/>
    <dgm:cxn modelId="{E0A1C00E-968F-4EE3-9E16-4C74E8D4BBEC}" type="presOf" srcId="{1ABCC917-D0DE-4CE2-B83E-892C541A5A3F}" destId="{A99E49AF-2518-4C84-A056-5A085C0A2CF4}" srcOrd="2" destOrd="0" presId="urn:microsoft.com/office/officeart/2005/8/layout/gear1"/>
    <dgm:cxn modelId="{241C5B2C-3430-40C8-AB52-45F435B9454A}" type="presOf" srcId="{1ABCC917-D0DE-4CE2-B83E-892C541A5A3F}" destId="{5097914A-6195-40A2-B1B6-096970616382}" srcOrd="3" destOrd="0" presId="urn:microsoft.com/office/officeart/2005/8/layout/gear1"/>
    <dgm:cxn modelId="{8E9A9A3D-71C4-4562-B73E-E8167233D839}" type="presOf" srcId="{AF15758C-770E-4E8E-9A04-BE930C025428}" destId="{9AA40942-ABD0-42D5-A44D-0712266E0138}" srcOrd="0" destOrd="0" presId="urn:microsoft.com/office/officeart/2005/8/layout/gear1"/>
    <dgm:cxn modelId="{C6626D44-E047-4B22-AAAC-77BD5155DF35}" srcId="{E4366589-5CD2-4C1A-AC2E-811DC9FA4DAB}" destId="{D70285E3-66CE-40E3-B387-ECFFE7A3AB3D}" srcOrd="1" destOrd="0" parTransId="{61964A3F-75C8-4E7E-92A2-0C665DE93F17}" sibTransId="{332585C0-2991-4662-8D33-2AF0A85D6BAD}"/>
    <dgm:cxn modelId="{D9787148-EB94-4134-BC18-25ED19A5E061}" type="presOf" srcId="{D70285E3-66CE-40E3-B387-ECFFE7A3AB3D}" destId="{F58CFF46-394A-44FC-820B-97A216637FC1}" srcOrd="1" destOrd="0" presId="urn:microsoft.com/office/officeart/2005/8/layout/gear1"/>
    <dgm:cxn modelId="{8D89924E-5D04-4DD7-B2AC-0D913185C51C}" srcId="{E4366589-5CD2-4C1A-AC2E-811DC9FA4DAB}" destId="{1ABCC917-D0DE-4CE2-B83E-892C541A5A3F}" srcOrd="2" destOrd="0" parTransId="{E1FCE861-F253-4D46-A867-15C10DBDFD27}" sibTransId="{391249E8-3DAD-4720-BE2F-4B07BC88D943}"/>
    <dgm:cxn modelId="{B7048978-108F-4183-A391-572851C3F053}" srcId="{E4366589-5CD2-4C1A-AC2E-811DC9FA4DAB}" destId="{AF15758C-770E-4E8E-9A04-BE930C025428}" srcOrd="0" destOrd="0" parTransId="{8F44F2B9-EACD-439C-8C5F-9F6D5441C96F}" sibTransId="{EA8B5CC9-F609-4D16-9BD2-A365AB4A26C5}"/>
    <dgm:cxn modelId="{C65F8A87-349A-4D29-BC95-D3DF304775A5}" type="presOf" srcId="{D70285E3-66CE-40E3-B387-ECFFE7A3AB3D}" destId="{B4251796-C302-4AA2-A670-35DDA8BBD9F0}" srcOrd="2" destOrd="0" presId="urn:microsoft.com/office/officeart/2005/8/layout/gear1"/>
    <dgm:cxn modelId="{52D6588B-EF6D-4857-8C3A-E7A7F666CFF9}" type="presOf" srcId="{EA8B5CC9-F609-4D16-9BD2-A365AB4A26C5}" destId="{6A910790-A5DF-48DC-9957-AF8AAB82D827}" srcOrd="0" destOrd="0" presId="urn:microsoft.com/office/officeart/2005/8/layout/gear1"/>
    <dgm:cxn modelId="{BF6E9DA9-C4ED-4026-A69B-BD62F7AD2D1C}" type="presOf" srcId="{391249E8-3DAD-4720-BE2F-4B07BC88D943}" destId="{47469E00-1C52-4391-B117-313CB921DCCC}" srcOrd="0" destOrd="0" presId="urn:microsoft.com/office/officeart/2005/8/layout/gear1"/>
    <dgm:cxn modelId="{CB7264C6-840A-4AD7-BA8E-324A8761B0C0}" type="presOf" srcId="{AF15758C-770E-4E8E-9A04-BE930C025428}" destId="{82D2AB04-BDB8-4F05-BF52-283E113F6E63}" srcOrd="2" destOrd="0" presId="urn:microsoft.com/office/officeart/2005/8/layout/gear1"/>
    <dgm:cxn modelId="{DEF4EFC7-79DC-456F-9FB7-987317881179}" type="presOf" srcId="{D70285E3-66CE-40E3-B387-ECFFE7A3AB3D}" destId="{740F2800-3365-43DA-83C2-9EAA8221DFF5}" srcOrd="0" destOrd="0" presId="urn:microsoft.com/office/officeart/2005/8/layout/gear1"/>
    <dgm:cxn modelId="{11D18FC9-5EF0-4DD3-B16B-646B5F6727A3}" type="presOf" srcId="{E4366589-5CD2-4C1A-AC2E-811DC9FA4DAB}" destId="{CC19ABAA-42AC-4C0F-860C-92CA1CA51862}" srcOrd="0" destOrd="0" presId="urn:microsoft.com/office/officeart/2005/8/layout/gear1"/>
    <dgm:cxn modelId="{453C50CC-D1CB-4E8B-9549-DC224EA92300}" type="presOf" srcId="{1ABCC917-D0DE-4CE2-B83E-892C541A5A3F}" destId="{04D06738-58BD-4CC3-95CF-3EEF039C0CC5}" srcOrd="0" destOrd="0" presId="urn:microsoft.com/office/officeart/2005/8/layout/gear1"/>
    <dgm:cxn modelId="{86E63FDA-7E4B-45AC-889D-5962A5004B05}" srcId="{E4366589-5CD2-4C1A-AC2E-811DC9FA4DAB}" destId="{FA0B7E9F-BE33-4370-8EC3-B5428CF4CACE}" srcOrd="3" destOrd="0" parTransId="{9E162BB4-AAED-4827-8D53-4D6A57F2CF06}" sibTransId="{33E6750E-1A3F-48AF-AC2F-388A4014AC41}"/>
    <dgm:cxn modelId="{B27457E1-752C-4D96-9818-44C742D4EB9E}" type="presOf" srcId="{AF15758C-770E-4E8E-9A04-BE930C025428}" destId="{62943E5D-37DA-435A-9E0F-2385D3CC19D5}" srcOrd="1" destOrd="0" presId="urn:microsoft.com/office/officeart/2005/8/layout/gear1"/>
    <dgm:cxn modelId="{94EF3830-EEA4-4F60-BCB8-1EEEB4687631}" type="presParOf" srcId="{CC19ABAA-42AC-4C0F-860C-92CA1CA51862}" destId="{9AA40942-ABD0-42D5-A44D-0712266E0138}" srcOrd="0" destOrd="0" presId="urn:microsoft.com/office/officeart/2005/8/layout/gear1"/>
    <dgm:cxn modelId="{8FA2A2DC-07EC-4317-8C83-ACD964F7AD81}" type="presParOf" srcId="{CC19ABAA-42AC-4C0F-860C-92CA1CA51862}" destId="{62943E5D-37DA-435A-9E0F-2385D3CC19D5}" srcOrd="1" destOrd="0" presId="urn:microsoft.com/office/officeart/2005/8/layout/gear1"/>
    <dgm:cxn modelId="{08A2CDD5-537F-4C80-8D79-F3AA1BCF486E}" type="presParOf" srcId="{CC19ABAA-42AC-4C0F-860C-92CA1CA51862}" destId="{82D2AB04-BDB8-4F05-BF52-283E113F6E63}" srcOrd="2" destOrd="0" presId="urn:microsoft.com/office/officeart/2005/8/layout/gear1"/>
    <dgm:cxn modelId="{D871617F-9DD6-4694-88C5-1B5B337C6C27}" type="presParOf" srcId="{CC19ABAA-42AC-4C0F-860C-92CA1CA51862}" destId="{740F2800-3365-43DA-83C2-9EAA8221DFF5}" srcOrd="3" destOrd="0" presId="urn:microsoft.com/office/officeart/2005/8/layout/gear1"/>
    <dgm:cxn modelId="{A4220214-053C-4FE8-B63B-C2707F1E3C50}" type="presParOf" srcId="{CC19ABAA-42AC-4C0F-860C-92CA1CA51862}" destId="{F58CFF46-394A-44FC-820B-97A216637FC1}" srcOrd="4" destOrd="0" presId="urn:microsoft.com/office/officeart/2005/8/layout/gear1"/>
    <dgm:cxn modelId="{4B88AA06-2998-4940-9078-F0830613B26E}" type="presParOf" srcId="{CC19ABAA-42AC-4C0F-860C-92CA1CA51862}" destId="{B4251796-C302-4AA2-A670-35DDA8BBD9F0}" srcOrd="5" destOrd="0" presId="urn:microsoft.com/office/officeart/2005/8/layout/gear1"/>
    <dgm:cxn modelId="{8AE79858-AE14-4904-9CF8-69B1A97778D6}" type="presParOf" srcId="{CC19ABAA-42AC-4C0F-860C-92CA1CA51862}" destId="{04D06738-58BD-4CC3-95CF-3EEF039C0CC5}" srcOrd="6" destOrd="0" presId="urn:microsoft.com/office/officeart/2005/8/layout/gear1"/>
    <dgm:cxn modelId="{B7267232-2A86-43A0-8E01-ABC939B19096}" type="presParOf" srcId="{CC19ABAA-42AC-4C0F-860C-92CA1CA51862}" destId="{5DAD72D3-BF6E-4139-9A26-BFF383E58ABE}" srcOrd="7" destOrd="0" presId="urn:microsoft.com/office/officeart/2005/8/layout/gear1"/>
    <dgm:cxn modelId="{EBBB7B11-724D-443A-8746-22B77F58B649}" type="presParOf" srcId="{CC19ABAA-42AC-4C0F-860C-92CA1CA51862}" destId="{A99E49AF-2518-4C84-A056-5A085C0A2CF4}" srcOrd="8" destOrd="0" presId="urn:microsoft.com/office/officeart/2005/8/layout/gear1"/>
    <dgm:cxn modelId="{437F9FC5-C71F-4AA2-A866-D87019FE8563}" type="presParOf" srcId="{CC19ABAA-42AC-4C0F-860C-92CA1CA51862}" destId="{5097914A-6195-40A2-B1B6-096970616382}" srcOrd="9" destOrd="0" presId="urn:microsoft.com/office/officeart/2005/8/layout/gear1"/>
    <dgm:cxn modelId="{C665D271-27B1-41BE-A9E7-44A5C44D9EF6}" type="presParOf" srcId="{CC19ABAA-42AC-4C0F-860C-92CA1CA51862}" destId="{6A910790-A5DF-48DC-9957-AF8AAB82D827}" srcOrd="10" destOrd="0" presId="urn:microsoft.com/office/officeart/2005/8/layout/gear1"/>
    <dgm:cxn modelId="{86651CBF-DD34-4C67-9D02-8D95FE1917CD}" type="presParOf" srcId="{CC19ABAA-42AC-4C0F-860C-92CA1CA51862}" destId="{C9B731C2-F41E-4FEE-8E7B-DBBCF5C8F1E2}" srcOrd="11" destOrd="0" presId="urn:microsoft.com/office/officeart/2005/8/layout/gear1"/>
    <dgm:cxn modelId="{CDEB288C-4DC8-41D8-8C9B-FBA489553B51}" type="presParOf" srcId="{CC19ABAA-42AC-4C0F-860C-92CA1CA51862}" destId="{47469E00-1C52-4391-B117-313CB921DCC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66589-5CD2-4C1A-AC2E-811DC9FA4DAB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1ABCC917-D0DE-4CE2-B83E-892C541A5A3F}">
      <dgm:prSet phldrT="[Text]"/>
      <dgm:spPr>
        <a:solidFill>
          <a:schemeClr val="accent6"/>
        </a:solidFill>
      </dgm:spPr>
      <dgm:t>
        <a:bodyPr/>
        <a:lstStyle/>
        <a:p>
          <a:r>
            <a:rPr lang="en-AU"/>
            <a:t>Reduce biodiversity loss</a:t>
          </a:r>
        </a:p>
      </dgm:t>
    </dgm:pt>
    <dgm:pt modelId="{E1FCE861-F253-4D46-A867-15C10DBDFD27}" type="parTrans" cxnId="{8D89924E-5D04-4DD7-B2AC-0D913185C51C}">
      <dgm:prSet/>
      <dgm:spPr/>
      <dgm:t>
        <a:bodyPr/>
        <a:lstStyle/>
        <a:p>
          <a:endParaRPr lang="en-AU"/>
        </a:p>
      </dgm:t>
    </dgm:pt>
    <dgm:pt modelId="{391249E8-3DAD-4720-BE2F-4B07BC88D943}" type="sibTrans" cxnId="{8D89924E-5D04-4DD7-B2AC-0D913185C51C}">
      <dgm:prSet/>
      <dgm:spPr>
        <a:solidFill>
          <a:schemeClr val="accent6"/>
        </a:solidFill>
      </dgm:spPr>
      <dgm:t>
        <a:bodyPr/>
        <a:lstStyle/>
        <a:p>
          <a:endParaRPr lang="en-AU"/>
        </a:p>
      </dgm:t>
    </dgm:pt>
    <dgm:pt modelId="{CC19ABAA-42AC-4C0F-860C-92CA1CA51862}" type="pres">
      <dgm:prSet presAssocID="{E4366589-5CD2-4C1A-AC2E-811DC9FA4D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EF278A-0510-4623-8BD6-52B7A20D7AD7}" type="pres">
      <dgm:prSet presAssocID="{1ABCC917-D0DE-4CE2-B83E-892C541A5A3F}" presName="gear1" presStyleLbl="node1" presStyleIdx="0" presStyleCnt="1" custScaleX="92172" custScaleY="88681" custLinFactNeighborX="82351" custLinFactNeighborY="25137">
        <dgm:presLayoutVars>
          <dgm:chMax val="1"/>
          <dgm:bulletEnabled val="1"/>
        </dgm:presLayoutVars>
      </dgm:prSet>
      <dgm:spPr/>
    </dgm:pt>
    <dgm:pt modelId="{100D5E6D-00D7-4155-ADF8-D2C363C777B7}" type="pres">
      <dgm:prSet presAssocID="{1ABCC917-D0DE-4CE2-B83E-892C541A5A3F}" presName="gear1srcNode" presStyleLbl="node1" presStyleIdx="0" presStyleCnt="1"/>
      <dgm:spPr/>
    </dgm:pt>
    <dgm:pt modelId="{C7EA9E93-D32C-4ED1-B012-B556902EADA6}" type="pres">
      <dgm:prSet presAssocID="{1ABCC917-D0DE-4CE2-B83E-892C541A5A3F}" presName="gear1dstNode" presStyleLbl="node1" presStyleIdx="0" presStyleCnt="1"/>
      <dgm:spPr/>
    </dgm:pt>
    <dgm:pt modelId="{B6EA14E0-886C-4698-B554-65743A10537B}" type="pres">
      <dgm:prSet presAssocID="{391249E8-3DAD-4720-BE2F-4B07BC88D943}" presName="connector1" presStyleLbl="sibTrans2D1" presStyleIdx="0" presStyleCnt="1" custAng="11834658" custLinFactNeighborX="50426" custLinFactNeighborY="25058"/>
      <dgm:spPr/>
    </dgm:pt>
  </dgm:ptLst>
  <dgm:cxnLst>
    <dgm:cxn modelId="{9C639812-9267-4160-853F-3B8CE9553E4D}" type="presOf" srcId="{1ABCC917-D0DE-4CE2-B83E-892C541A5A3F}" destId="{C7EA9E93-D32C-4ED1-B012-B556902EADA6}" srcOrd="2" destOrd="0" presId="urn:microsoft.com/office/officeart/2005/8/layout/gear1"/>
    <dgm:cxn modelId="{74BA8427-610F-4C9B-AD0B-2C65E578C91B}" type="presOf" srcId="{1ABCC917-D0DE-4CE2-B83E-892C541A5A3F}" destId="{D1EF278A-0510-4623-8BD6-52B7A20D7AD7}" srcOrd="0" destOrd="0" presId="urn:microsoft.com/office/officeart/2005/8/layout/gear1"/>
    <dgm:cxn modelId="{8D89924E-5D04-4DD7-B2AC-0D913185C51C}" srcId="{E4366589-5CD2-4C1A-AC2E-811DC9FA4DAB}" destId="{1ABCC917-D0DE-4CE2-B83E-892C541A5A3F}" srcOrd="0" destOrd="0" parTransId="{E1FCE861-F253-4D46-A867-15C10DBDFD27}" sibTransId="{391249E8-3DAD-4720-BE2F-4B07BC88D943}"/>
    <dgm:cxn modelId="{08D2E685-C3A7-414D-99E6-02125CCC2782}" type="presOf" srcId="{1ABCC917-D0DE-4CE2-B83E-892C541A5A3F}" destId="{100D5E6D-00D7-4155-ADF8-D2C363C777B7}" srcOrd="1" destOrd="0" presId="urn:microsoft.com/office/officeart/2005/8/layout/gear1"/>
    <dgm:cxn modelId="{E66F96A0-F171-42F0-B58C-67A9C34191A0}" type="presOf" srcId="{391249E8-3DAD-4720-BE2F-4B07BC88D943}" destId="{B6EA14E0-886C-4698-B554-65743A10537B}" srcOrd="0" destOrd="0" presId="urn:microsoft.com/office/officeart/2005/8/layout/gear1"/>
    <dgm:cxn modelId="{11D18FC9-5EF0-4DD3-B16B-646B5F6727A3}" type="presOf" srcId="{E4366589-5CD2-4C1A-AC2E-811DC9FA4DAB}" destId="{CC19ABAA-42AC-4C0F-860C-92CA1CA51862}" srcOrd="0" destOrd="0" presId="urn:microsoft.com/office/officeart/2005/8/layout/gear1"/>
    <dgm:cxn modelId="{7AEAC803-A493-48E2-B7C5-2CF07F65F38B}" type="presParOf" srcId="{CC19ABAA-42AC-4C0F-860C-92CA1CA51862}" destId="{D1EF278A-0510-4623-8BD6-52B7A20D7AD7}" srcOrd="0" destOrd="0" presId="urn:microsoft.com/office/officeart/2005/8/layout/gear1"/>
    <dgm:cxn modelId="{68C0B8B4-FE01-4A7D-82E4-1BA49A9F17C8}" type="presParOf" srcId="{CC19ABAA-42AC-4C0F-860C-92CA1CA51862}" destId="{100D5E6D-00D7-4155-ADF8-D2C363C777B7}" srcOrd="1" destOrd="0" presId="urn:microsoft.com/office/officeart/2005/8/layout/gear1"/>
    <dgm:cxn modelId="{F233ECBA-CB30-49B8-9E49-C69C80FA2115}" type="presParOf" srcId="{CC19ABAA-42AC-4C0F-860C-92CA1CA51862}" destId="{C7EA9E93-D32C-4ED1-B012-B556902EADA6}" srcOrd="2" destOrd="0" presId="urn:microsoft.com/office/officeart/2005/8/layout/gear1"/>
    <dgm:cxn modelId="{D25E3019-C74C-43E3-9A06-31A44907DDDB}" type="presParOf" srcId="{CC19ABAA-42AC-4C0F-860C-92CA1CA51862}" destId="{B6EA14E0-886C-4698-B554-65743A10537B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821FE9-F22F-4487-A5E5-36EE8618E32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D091EFE-D663-4E41-BAA8-BFBF3926068E}">
      <dgm:prSet phldrT="[Text]"/>
      <dgm:spPr/>
      <dgm:t>
        <a:bodyPr/>
        <a:lstStyle/>
        <a:p>
          <a:r>
            <a:rPr lang="en-US"/>
            <a:t>Commitment</a:t>
          </a:r>
          <a:endParaRPr lang="en-AU"/>
        </a:p>
      </dgm:t>
    </dgm:pt>
    <dgm:pt modelId="{CCCBD1AF-C6D1-46E6-9EC9-D7338714BC7B}" type="parTrans" cxnId="{A22C9DF8-46F8-4DE8-86FB-DC49954756BB}">
      <dgm:prSet/>
      <dgm:spPr/>
      <dgm:t>
        <a:bodyPr/>
        <a:lstStyle/>
        <a:p>
          <a:endParaRPr lang="en-AU"/>
        </a:p>
      </dgm:t>
    </dgm:pt>
    <dgm:pt modelId="{D70B16E0-3219-49B1-9FAB-135F68C9EFA1}" type="sibTrans" cxnId="{A22C9DF8-46F8-4DE8-86FB-DC49954756BB}">
      <dgm:prSet/>
      <dgm:spPr/>
      <dgm:t>
        <a:bodyPr/>
        <a:lstStyle/>
        <a:p>
          <a:endParaRPr lang="en-AU"/>
        </a:p>
      </dgm:t>
    </dgm:pt>
    <dgm:pt modelId="{76618585-F78D-421B-AAB9-523D2AC3184E}">
      <dgm:prSet phldrT="[Text]"/>
      <dgm:spPr/>
      <dgm:t>
        <a:bodyPr/>
        <a:lstStyle/>
        <a:p>
          <a:r>
            <a:rPr lang="en-US"/>
            <a:t>Key Enablers </a:t>
          </a:r>
          <a:endParaRPr lang="en-AU"/>
        </a:p>
      </dgm:t>
    </dgm:pt>
    <dgm:pt modelId="{CFCA70E8-936C-4D0A-92F8-FAD888E1C07B}" type="parTrans" cxnId="{B06A52F7-6800-4DFB-8F96-401380F474BC}">
      <dgm:prSet/>
      <dgm:spPr/>
      <dgm:t>
        <a:bodyPr/>
        <a:lstStyle/>
        <a:p>
          <a:endParaRPr lang="en-AU"/>
        </a:p>
      </dgm:t>
    </dgm:pt>
    <dgm:pt modelId="{78E45351-1E7F-45BB-915F-F288930DCE02}" type="sibTrans" cxnId="{B06A52F7-6800-4DFB-8F96-401380F474BC}">
      <dgm:prSet/>
      <dgm:spPr/>
      <dgm:t>
        <a:bodyPr/>
        <a:lstStyle/>
        <a:p>
          <a:endParaRPr lang="en-AU"/>
        </a:p>
      </dgm:t>
    </dgm:pt>
    <dgm:pt modelId="{244FADC1-2850-4919-A29B-A7C19C367342}">
      <dgm:prSet phldrT="[Text]"/>
      <dgm:spPr/>
      <dgm:t>
        <a:bodyPr/>
        <a:lstStyle/>
        <a:p>
          <a:r>
            <a:rPr lang="en-US"/>
            <a:t>Procurement Process </a:t>
          </a:r>
        </a:p>
      </dgm:t>
    </dgm:pt>
    <dgm:pt modelId="{52FCC437-7DDB-492E-807D-001F4A5BFC5C}" type="parTrans" cxnId="{17D277E7-56D6-4B8D-A45D-CB551950A934}">
      <dgm:prSet/>
      <dgm:spPr/>
      <dgm:t>
        <a:bodyPr/>
        <a:lstStyle/>
        <a:p>
          <a:endParaRPr lang="en-AU"/>
        </a:p>
      </dgm:t>
    </dgm:pt>
    <dgm:pt modelId="{BC388CD8-D904-40F8-80FD-F59A07AC46D2}" type="sibTrans" cxnId="{17D277E7-56D6-4B8D-A45D-CB551950A934}">
      <dgm:prSet/>
      <dgm:spPr/>
      <dgm:t>
        <a:bodyPr/>
        <a:lstStyle/>
        <a:p>
          <a:endParaRPr lang="en-AU"/>
        </a:p>
      </dgm:t>
    </dgm:pt>
    <dgm:pt modelId="{AEA8B210-7EB7-4BE7-AD1A-38F3A7164673}">
      <dgm:prSet/>
      <dgm:spPr/>
      <dgm:t>
        <a:bodyPr/>
        <a:lstStyle/>
        <a:p>
          <a:r>
            <a:rPr lang="en-US"/>
            <a:t>Fundamentals </a:t>
          </a:r>
          <a:endParaRPr lang="en-AU"/>
        </a:p>
      </dgm:t>
    </dgm:pt>
    <dgm:pt modelId="{9DDEEE22-7F72-43D6-BE4B-CF254AA07D1E}" type="parTrans" cxnId="{8FAF14B8-F286-4FDB-819F-843F7DD8A441}">
      <dgm:prSet/>
      <dgm:spPr/>
      <dgm:t>
        <a:bodyPr/>
        <a:lstStyle/>
        <a:p>
          <a:endParaRPr lang="en-AU"/>
        </a:p>
      </dgm:t>
    </dgm:pt>
    <dgm:pt modelId="{44E89D82-0EDA-4A83-96E8-32C58356A03F}" type="sibTrans" cxnId="{8FAF14B8-F286-4FDB-819F-843F7DD8A441}">
      <dgm:prSet/>
      <dgm:spPr/>
      <dgm:t>
        <a:bodyPr/>
        <a:lstStyle/>
        <a:p>
          <a:endParaRPr lang="en-AU"/>
        </a:p>
      </dgm:t>
    </dgm:pt>
    <dgm:pt modelId="{7910B00C-EB53-4ED6-BE27-E2352A90390B}">
      <dgm:prSet/>
      <dgm:spPr/>
      <dgm:t>
        <a:bodyPr/>
        <a:lstStyle/>
        <a:p>
          <a:r>
            <a:rPr lang="en-US"/>
            <a:t>Policy &amp; Strategy</a:t>
          </a:r>
          <a:endParaRPr lang="en-AU"/>
        </a:p>
      </dgm:t>
    </dgm:pt>
    <dgm:pt modelId="{0EB65F00-316B-40E0-9623-423CE19A2430}" type="parTrans" cxnId="{FB7AB6D7-85CF-4D24-B1B5-3C3F84B870B5}">
      <dgm:prSet/>
      <dgm:spPr/>
      <dgm:t>
        <a:bodyPr/>
        <a:lstStyle/>
        <a:p>
          <a:endParaRPr lang="en-AU"/>
        </a:p>
      </dgm:t>
    </dgm:pt>
    <dgm:pt modelId="{ED9A092D-AD4B-4155-9977-1C19CD83E6D2}" type="sibTrans" cxnId="{FB7AB6D7-85CF-4D24-B1B5-3C3F84B870B5}">
      <dgm:prSet/>
      <dgm:spPr/>
      <dgm:t>
        <a:bodyPr/>
        <a:lstStyle/>
        <a:p>
          <a:endParaRPr lang="en-AU"/>
        </a:p>
      </dgm:t>
    </dgm:pt>
    <dgm:pt modelId="{56945090-5158-4663-87C0-4621A9958F7E}">
      <dgm:prSet/>
      <dgm:spPr/>
      <dgm:t>
        <a:bodyPr/>
        <a:lstStyle/>
        <a:p>
          <a:r>
            <a:rPr lang="en-US"/>
            <a:t>Reporting &amp; Regulation</a:t>
          </a:r>
          <a:endParaRPr lang="en-AU"/>
        </a:p>
      </dgm:t>
    </dgm:pt>
    <dgm:pt modelId="{6C86ABC5-DDFB-40A8-BDF8-E8E8500A9E5D}" type="parTrans" cxnId="{D221E433-3E75-4411-8E8E-DCF2800563F1}">
      <dgm:prSet/>
      <dgm:spPr/>
      <dgm:t>
        <a:bodyPr/>
        <a:lstStyle/>
        <a:p>
          <a:endParaRPr lang="en-AU"/>
        </a:p>
      </dgm:t>
    </dgm:pt>
    <dgm:pt modelId="{5AC2D66A-C1CA-4EF8-AA56-FE16D6790FB9}" type="sibTrans" cxnId="{D221E433-3E75-4411-8E8E-DCF2800563F1}">
      <dgm:prSet/>
      <dgm:spPr/>
      <dgm:t>
        <a:bodyPr/>
        <a:lstStyle/>
        <a:p>
          <a:endParaRPr lang="en-AU"/>
        </a:p>
      </dgm:t>
    </dgm:pt>
    <dgm:pt modelId="{290A68A4-A220-42CB-87DE-E90517BE4658}">
      <dgm:prSet/>
      <dgm:spPr/>
      <dgm:t>
        <a:bodyPr/>
        <a:lstStyle/>
        <a:p>
          <a:r>
            <a:rPr lang="en-US"/>
            <a:t>Footprint</a:t>
          </a:r>
          <a:endParaRPr lang="en-AU"/>
        </a:p>
      </dgm:t>
    </dgm:pt>
    <dgm:pt modelId="{C2642A77-C396-45C6-9E99-633A3105D266}" type="parTrans" cxnId="{EEFE95DB-C725-4E65-A8D6-8979701F7E51}">
      <dgm:prSet/>
      <dgm:spPr/>
      <dgm:t>
        <a:bodyPr/>
        <a:lstStyle/>
        <a:p>
          <a:endParaRPr lang="en-AU"/>
        </a:p>
      </dgm:t>
    </dgm:pt>
    <dgm:pt modelId="{49CBBC60-957C-44A6-85E3-121644433F28}" type="sibTrans" cxnId="{EEFE95DB-C725-4E65-A8D6-8979701F7E51}">
      <dgm:prSet/>
      <dgm:spPr/>
      <dgm:t>
        <a:bodyPr/>
        <a:lstStyle/>
        <a:p>
          <a:endParaRPr lang="en-AU"/>
        </a:p>
      </dgm:t>
    </dgm:pt>
    <dgm:pt modelId="{2CEAC5D7-8768-4267-B829-D63D3C4FC2F1}" type="pres">
      <dgm:prSet presAssocID="{C9821FE9-F22F-4487-A5E5-36EE8618E329}" presName="Name0" presStyleCnt="0">
        <dgm:presLayoutVars>
          <dgm:chMax val="7"/>
          <dgm:chPref val="7"/>
          <dgm:dir/>
        </dgm:presLayoutVars>
      </dgm:prSet>
      <dgm:spPr/>
    </dgm:pt>
    <dgm:pt modelId="{3BD7A0F9-9701-4E1F-8547-D97004D926A2}" type="pres">
      <dgm:prSet presAssocID="{C9821FE9-F22F-4487-A5E5-36EE8618E329}" presName="Name1" presStyleCnt="0"/>
      <dgm:spPr/>
    </dgm:pt>
    <dgm:pt modelId="{4D374F9A-454C-4551-AAA3-ED83A7C58907}" type="pres">
      <dgm:prSet presAssocID="{C9821FE9-F22F-4487-A5E5-36EE8618E329}" presName="cycle" presStyleCnt="0"/>
      <dgm:spPr/>
    </dgm:pt>
    <dgm:pt modelId="{A401C5A6-7C43-4C48-B4D1-52ABCBD2188F}" type="pres">
      <dgm:prSet presAssocID="{C9821FE9-F22F-4487-A5E5-36EE8618E329}" presName="srcNode" presStyleLbl="node1" presStyleIdx="0" presStyleCnt="7"/>
      <dgm:spPr/>
    </dgm:pt>
    <dgm:pt modelId="{3253AEED-1D68-4F53-AC03-756682CC74F5}" type="pres">
      <dgm:prSet presAssocID="{C9821FE9-F22F-4487-A5E5-36EE8618E329}" presName="conn" presStyleLbl="parChTrans1D2" presStyleIdx="0" presStyleCnt="1"/>
      <dgm:spPr/>
    </dgm:pt>
    <dgm:pt modelId="{45F074D2-5C4D-4BF8-87B8-DC0A34DD6B95}" type="pres">
      <dgm:prSet presAssocID="{C9821FE9-F22F-4487-A5E5-36EE8618E329}" presName="extraNode" presStyleLbl="node1" presStyleIdx="0" presStyleCnt="7"/>
      <dgm:spPr/>
    </dgm:pt>
    <dgm:pt modelId="{190C1558-EFB0-4A93-8FFE-98D2D1981DE6}" type="pres">
      <dgm:prSet presAssocID="{C9821FE9-F22F-4487-A5E5-36EE8618E329}" presName="dstNode" presStyleLbl="node1" presStyleIdx="0" presStyleCnt="7"/>
      <dgm:spPr/>
    </dgm:pt>
    <dgm:pt modelId="{E57FB62B-61BC-405A-A784-7F75E7E59628}" type="pres">
      <dgm:prSet presAssocID="{FD091EFE-D663-4E41-BAA8-BFBF3926068E}" presName="text_1" presStyleLbl="node1" presStyleIdx="0" presStyleCnt="7">
        <dgm:presLayoutVars>
          <dgm:bulletEnabled val="1"/>
        </dgm:presLayoutVars>
      </dgm:prSet>
      <dgm:spPr/>
    </dgm:pt>
    <dgm:pt modelId="{FAB8B7A5-3897-4BC2-BE4D-31CB1271CE05}" type="pres">
      <dgm:prSet presAssocID="{FD091EFE-D663-4E41-BAA8-BFBF3926068E}" presName="accent_1" presStyleCnt="0"/>
      <dgm:spPr/>
    </dgm:pt>
    <dgm:pt modelId="{28B13988-7D77-4430-80F8-462AD50DCD25}" type="pres">
      <dgm:prSet presAssocID="{FD091EFE-D663-4E41-BAA8-BFBF3926068E}" presName="accentRepeatNode" presStyleLbl="solidFgAcc1" presStyleIdx="0" presStyleCnt="7"/>
      <dgm:spPr/>
    </dgm:pt>
    <dgm:pt modelId="{C0F2C037-3DEA-4412-B232-D4EB9A30E99E}" type="pres">
      <dgm:prSet presAssocID="{AEA8B210-7EB7-4BE7-AD1A-38F3A7164673}" presName="text_2" presStyleLbl="node1" presStyleIdx="1" presStyleCnt="7">
        <dgm:presLayoutVars>
          <dgm:bulletEnabled val="1"/>
        </dgm:presLayoutVars>
      </dgm:prSet>
      <dgm:spPr/>
    </dgm:pt>
    <dgm:pt modelId="{82F8552C-47FC-4986-A6AC-44C25132E72C}" type="pres">
      <dgm:prSet presAssocID="{AEA8B210-7EB7-4BE7-AD1A-38F3A7164673}" presName="accent_2" presStyleCnt="0"/>
      <dgm:spPr/>
    </dgm:pt>
    <dgm:pt modelId="{5C70BEB9-AED5-49F7-B6FD-4E096068B6AC}" type="pres">
      <dgm:prSet presAssocID="{AEA8B210-7EB7-4BE7-AD1A-38F3A7164673}" presName="accentRepeatNode" presStyleLbl="solidFgAcc1" presStyleIdx="1" presStyleCnt="7"/>
      <dgm:spPr/>
    </dgm:pt>
    <dgm:pt modelId="{103F8A5F-717C-49F0-9DBC-DD7C39857CC6}" type="pres">
      <dgm:prSet presAssocID="{290A68A4-A220-42CB-87DE-E90517BE4658}" presName="text_3" presStyleLbl="node1" presStyleIdx="2" presStyleCnt="7">
        <dgm:presLayoutVars>
          <dgm:bulletEnabled val="1"/>
        </dgm:presLayoutVars>
      </dgm:prSet>
      <dgm:spPr/>
    </dgm:pt>
    <dgm:pt modelId="{CB2D5AC5-0B2C-409E-A1B9-BE8E3A478295}" type="pres">
      <dgm:prSet presAssocID="{290A68A4-A220-42CB-87DE-E90517BE4658}" presName="accent_3" presStyleCnt="0"/>
      <dgm:spPr/>
    </dgm:pt>
    <dgm:pt modelId="{27F4C61B-1E99-4696-8DB8-213FBA8E4005}" type="pres">
      <dgm:prSet presAssocID="{290A68A4-A220-42CB-87DE-E90517BE4658}" presName="accentRepeatNode" presStyleLbl="solidFgAcc1" presStyleIdx="2" presStyleCnt="7"/>
      <dgm:spPr/>
    </dgm:pt>
    <dgm:pt modelId="{1F2BBCD0-152D-400C-AC71-43520B6FDAC8}" type="pres">
      <dgm:prSet presAssocID="{7910B00C-EB53-4ED6-BE27-E2352A90390B}" presName="text_4" presStyleLbl="node1" presStyleIdx="3" presStyleCnt="7">
        <dgm:presLayoutVars>
          <dgm:bulletEnabled val="1"/>
        </dgm:presLayoutVars>
      </dgm:prSet>
      <dgm:spPr/>
    </dgm:pt>
    <dgm:pt modelId="{B082CC8C-0243-4784-A025-BBCD555A8733}" type="pres">
      <dgm:prSet presAssocID="{7910B00C-EB53-4ED6-BE27-E2352A90390B}" presName="accent_4" presStyleCnt="0"/>
      <dgm:spPr/>
    </dgm:pt>
    <dgm:pt modelId="{25EDAB89-C4E3-4F86-8C26-6552A58EB4A7}" type="pres">
      <dgm:prSet presAssocID="{7910B00C-EB53-4ED6-BE27-E2352A90390B}" presName="accentRepeatNode" presStyleLbl="solidFgAcc1" presStyleIdx="3" presStyleCnt="7"/>
      <dgm:spPr/>
    </dgm:pt>
    <dgm:pt modelId="{E6F2B3B8-AF82-4055-9CF4-3C3084EB31A6}" type="pres">
      <dgm:prSet presAssocID="{56945090-5158-4663-87C0-4621A9958F7E}" presName="text_5" presStyleLbl="node1" presStyleIdx="4" presStyleCnt="7">
        <dgm:presLayoutVars>
          <dgm:bulletEnabled val="1"/>
        </dgm:presLayoutVars>
      </dgm:prSet>
      <dgm:spPr/>
    </dgm:pt>
    <dgm:pt modelId="{5139005F-7D3B-4C89-8B42-2F58E463ACBE}" type="pres">
      <dgm:prSet presAssocID="{56945090-5158-4663-87C0-4621A9958F7E}" presName="accent_5" presStyleCnt="0"/>
      <dgm:spPr/>
    </dgm:pt>
    <dgm:pt modelId="{2CA85278-E564-44B9-9E57-EADB8363D55F}" type="pres">
      <dgm:prSet presAssocID="{56945090-5158-4663-87C0-4621A9958F7E}" presName="accentRepeatNode" presStyleLbl="solidFgAcc1" presStyleIdx="4" presStyleCnt="7"/>
      <dgm:spPr/>
    </dgm:pt>
    <dgm:pt modelId="{A786B632-E67D-4D16-ABCB-46633709B570}" type="pres">
      <dgm:prSet presAssocID="{76618585-F78D-421B-AAB9-523D2AC3184E}" presName="text_6" presStyleLbl="node1" presStyleIdx="5" presStyleCnt="7">
        <dgm:presLayoutVars>
          <dgm:bulletEnabled val="1"/>
        </dgm:presLayoutVars>
      </dgm:prSet>
      <dgm:spPr/>
    </dgm:pt>
    <dgm:pt modelId="{A02E9BAA-92E5-4E35-8CBF-81B31FCF80BF}" type="pres">
      <dgm:prSet presAssocID="{76618585-F78D-421B-AAB9-523D2AC3184E}" presName="accent_6" presStyleCnt="0"/>
      <dgm:spPr/>
    </dgm:pt>
    <dgm:pt modelId="{DE337642-7C86-40A3-8A54-85DE789A5102}" type="pres">
      <dgm:prSet presAssocID="{76618585-F78D-421B-AAB9-523D2AC3184E}" presName="accentRepeatNode" presStyleLbl="solidFgAcc1" presStyleIdx="5" presStyleCnt="7"/>
      <dgm:spPr/>
    </dgm:pt>
    <dgm:pt modelId="{AC3ABC0D-4F69-4332-B4D6-6BA3211B021F}" type="pres">
      <dgm:prSet presAssocID="{244FADC1-2850-4919-A29B-A7C19C367342}" presName="text_7" presStyleLbl="node1" presStyleIdx="6" presStyleCnt="7">
        <dgm:presLayoutVars>
          <dgm:bulletEnabled val="1"/>
        </dgm:presLayoutVars>
      </dgm:prSet>
      <dgm:spPr/>
    </dgm:pt>
    <dgm:pt modelId="{F0545A68-751C-4F60-A89A-7B2C36A0EB20}" type="pres">
      <dgm:prSet presAssocID="{244FADC1-2850-4919-A29B-A7C19C367342}" presName="accent_7" presStyleCnt="0"/>
      <dgm:spPr/>
    </dgm:pt>
    <dgm:pt modelId="{F28CB8E1-235F-400D-989E-E9E27BA3A979}" type="pres">
      <dgm:prSet presAssocID="{244FADC1-2850-4919-A29B-A7C19C367342}" presName="accentRepeatNode" presStyleLbl="solidFgAcc1" presStyleIdx="6" presStyleCnt="7"/>
      <dgm:spPr/>
    </dgm:pt>
  </dgm:ptLst>
  <dgm:cxnLst>
    <dgm:cxn modelId="{D221E433-3E75-4411-8E8E-DCF2800563F1}" srcId="{C9821FE9-F22F-4487-A5E5-36EE8618E329}" destId="{56945090-5158-4663-87C0-4621A9958F7E}" srcOrd="4" destOrd="0" parTransId="{6C86ABC5-DDFB-40A8-BDF8-E8E8500A9E5D}" sibTransId="{5AC2D66A-C1CA-4EF8-AA56-FE16D6790FB9}"/>
    <dgm:cxn modelId="{534DDD39-E826-4BA4-A725-24020E6F11EC}" type="presOf" srcId="{76618585-F78D-421B-AAB9-523D2AC3184E}" destId="{A786B632-E67D-4D16-ABCB-46633709B570}" srcOrd="0" destOrd="0" presId="urn:microsoft.com/office/officeart/2008/layout/VerticalCurvedList"/>
    <dgm:cxn modelId="{7B619168-39E0-4A27-8BBE-E14632130C58}" type="presOf" srcId="{D70B16E0-3219-49B1-9FAB-135F68C9EFA1}" destId="{3253AEED-1D68-4F53-AC03-756682CC74F5}" srcOrd="0" destOrd="0" presId="urn:microsoft.com/office/officeart/2008/layout/VerticalCurvedList"/>
    <dgm:cxn modelId="{723A1973-35AA-4600-9D44-D8A64230780B}" type="presOf" srcId="{7910B00C-EB53-4ED6-BE27-E2352A90390B}" destId="{1F2BBCD0-152D-400C-AC71-43520B6FDAC8}" srcOrd="0" destOrd="0" presId="urn:microsoft.com/office/officeart/2008/layout/VerticalCurvedList"/>
    <dgm:cxn modelId="{1FEA6E77-91E9-448D-9A78-8EFAFA2FAB39}" type="presOf" srcId="{AEA8B210-7EB7-4BE7-AD1A-38F3A7164673}" destId="{C0F2C037-3DEA-4412-B232-D4EB9A30E99E}" srcOrd="0" destOrd="0" presId="urn:microsoft.com/office/officeart/2008/layout/VerticalCurvedList"/>
    <dgm:cxn modelId="{2DD92781-BD3B-46FC-8F0A-3D6C42E15A02}" type="presOf" srcId="{244FADC1-2850-4919-A29B-A7C19C367342}" destId="{AC3ABC0D-4F69-4332-B4D6-6BA3211B021F}" srcOrd="0" destOrd="0" presId="urn:microsoft.com/office/officeart/2008/layout/VerticalCurvedList"/>
    <dgm:cxn modelId="{2C50D589-BA6E-4C56-98F9-047A984ECA6A}" type="presOf" srcId="{FD091EFE-D663-4E41-BAA8-BFBF3926068E}" destId="{E57FB62B-61BC-405A-A784-7F75E7E59628}" srcOrd="0" destOrd="0" presId="urn:microsoft.com/office/officeart/2008/layout/VerticalCurvedList"/>
    <dgm:cxn modelId="{7D43F0B4-AC73-402B-9AED-A2CD8889231B}" type="presOf" srcId="{290A68A4-A220-42CB-87DE-E90517BE4658}" destId="{103F8A5F-717C-49F0-9DBC-DD7C39857CC6}" srcOrd="0" destOrd="0" presId="urn:microsoft.com/office/officeart/2008/layout/VerticalCurvedList"/>
    <dgm:cxn modelId="{8FAF14B8-F286-4FDB-819F-843F7DD8A441}" srcId="{C9821FE9-F22F-4487-A5E5-36EE8618E329}" destId="{AEA8B210-7EB7-4BE7-AD1A-38F3A7164673}" srcOrd="1" destOrd="0" parTransId="{9DDEEE22-7F72-43D6-BE4B-CF254AA07D1E}" sibTransId="{44E89D82-0EDA-4A83-96E8-32C58356A03F}"/>
    <dgm:cxn modelId="{F6F885BB-FF85-4456-B741-512DEE4F2555}" type="presOf" srcId="{C9821FE9-F22F-4487-A5E5-36EE8618E329}" destId="{2CEAC5D7-8768-4267-B829-D63D3C4FC2F1}" srcOrd="0" destOrd="0" presId="urn:microsoft.com/office/officeart/2008/layout/VerticalCurvedList"/>
    <dgm:cxn modelId="{FB7AB6D7-85CF-4D24-B1B5-3C3F84B870B5}" srcId="{C9821FE9-F22F-4487-A5E5-36EE8618E329}" destId="{7910B00C-EB53-4ED6-BE27-E2352A90390B}" srcOrd="3" destOrd="0" parTransId="{0EB65F00-316B-40E0-9623-423CE19A2430}" sibTransId="{ED9A092D-AD4B-4155-9977-1C19CD83E6D2}"/>
    <dgm:cxn modelId="{EEFE95DB-C725-4E65-A8D6-8979701F7E51}" srcId="{C9821FE9-F22F-4487-A5E5-36EE8618E329}" destId="{290A68A4-A220-42CB-87DE-E90517BE4658}" srcOrd="2" destOrd="0" parTransId="{C2642A77-C396-45C6-9E99-633A3105D266}" sibTransId="{49CBBC60-957C-44A6-85E3-121644433F28}"/>
    <dgm:cxn modelId="{0F0727E5-DCF1-4237-BE52-953480244A22}" type="presOf" srcId="{56945090-5158-4663-87C0-4621A9958F7E}" destId="{E6F2B3B8-AF82-4055-9CF4-3C3084EB31A6}" srcOrd="0" destOrd="0" presId="urn:microsoft.com/office/officeart/2008/layout/VerticalCurvedList"/>
    <dgm:cxn modelId="{17D277E7-56D6-4B8D-A45D-CB551950A934}" srcId="{C9821FE9-F22F-4487-A5E5-36EE8618E329}" destId="{244FADC1-2850-4919-A29B-A7C19C367342}" srcOrd="6" destOrd="0" parTransId="{52FCC437-7DDB-492E-807D-001F4A5BFC5C}" sibTransId="{BC388CD8-D904-40F8-80FD-F59A07AC46D2}"/>
    <dgm:cxn modelId="{B06A52F7-6800-4DFB-8F96-401380F474BC}" srcId="{C9821FE9-F22F-4487-A5E5-36EE8618E329}" destId="{76618585-F78D-421B-AAB9-523D2AC3184E}" srcOrd="5" destOrd="0" parTransId="{CFCA70E8-936C-4D0A-92F8-FAD888E1C07B}" sibTransId="{78E45351-1E7F-45BB-915F-F288930DCE02}"/>
    <dgm:cxn modelId="{A22C9DF8-46F8-4DE8-86FB-DC49954756BB}" srcId="{C9821FE9-F22F-4487-A5E5-36EE8618E329}" destId="{FD091EFE-D663-4E41-BAA8-BFBF3926068E}" srcOrd="0" destOrd="0" parTransId="{CCCBD1AF-C6D1-46E6-9EC9-D7338714BC7B}" sibTransId="{D70B16E0-3219-49B1-9FAB-135F68C9EFA1}"/>
    <dgm:cxn modelId="{1A47278B-02B5-4CA0-8BB3-E1765FC7ACEC}" type="presParOf" srcId="{2CEAC5D7-8768-4267-B829-D63D3C4FC2F1}" destId="{3BD7A0F9-9701-4E1F-8547-D97004D926A2}" srcOrd="0" destOrd="0" presId="urn:microsoft.com/office/officeart/2008/layout/VerticalCurvedList"/>
    <dgm:cxn modelId="{1BA87942-10C2-4F9F-8706-733ABC60AB7A}" type="presParOf" srcId="{3BD7A0F9-9701-4E1F-8547-D97004D926A2}" destId="{4D374F9A-454C-4551-AAA3-ED83A7C58907}" srcOrd="0" destOrd="0" presId="urn:microsoft.com/office/officeart/2008/layout/VerticalCurvedList"/>
    <dgm:cxn modelId="{CE501594-C4AB-497B-A3E4-B9D63AB8BDD9}" type="presParOf" srcId="{4D374F9A-454C-4551-AAA3-ED83A7C58907}" destId="{A401C5A6-7C43-4C48-B4D1-52ABCBD2188F}" srcOrd="0" destOrd="0" presId="urn:microsoft.com/office/officeart/2008/layout/VerticalCurvedList"/>
    <dgm:cxn modelId="{7B3D0F18-00AA-42E9-9059-56423BA84158}" type="presParOf" srcId="{4D374F9A-454C-4551-AAA3-ED83A7C58907}" destId="{3253AEED-1D68-4F53-AC03-756682CC74F5}" srcOrd="1" destOrd="0" presId="urn:microsoft.com/office/officeart/2008/layout/VerticalCurvedList"/>
    <dgm:cxn modelId="{115D8E83-E4A8-4B1E-9AA6-E0295E9BB662}" type="presParOf" srcId="{4D374F9A-454C-4551-AAA3-ED83A7C58907}" destId="{45F074D2-5C4D-4BF8-87B8-DC0A34DD6B95}" srcOrd="2" destOrd="0" presId="urn:microsoft.com/office/officeart/2008/layout/VerticalCurvedList"/>
    <dgm:cxn modelId="{494AF35C-3DE8-40E2-8676-C7C984A2940E}" type="presParOf" srcId="{4D374F9A-454C-4551-AAA3-ED83A7C58907}" destId="{190C1558-EFB0-4A93-8FFE-98D2D1981DE6}" srcOrd="3" destOrd="0" presId="urn:microsoft.com/office/officeart/2008/layout/VerticalCurvedList"/>
    <dgm:cxn modelId="{1E14C058-316F-47F8-9541-87EEFE768E80}" type="presParOf" srcId="{3BD7A0F9-9701-4E1F-8547-D97004D926A2}" destId="{E57FB62B-61BC-405A-A784-7F75E7E59628}" srcOrd="1" destOrd="0" presId="urn:microsoft.com/office/officeart/2008/layout/VerticalCurvedList"/>
    <dgm:cxn modelId="{E6CAB12E-167C-4163-8CE2-52F71D801875}" type="presParOf" srcId="{3BD7A0F9-9701-4E1F-8547-D97004D926A2}" destId="{FAB8B7A5-3897-4BC2-BE4D-31CB1271CE05}" srcOrd="2" destOrd="0" presId="urn:microsoft.com/office/officeart/2008/layout/VerticalCurvedList"/>
    <dgm:cxn modelId="{FB70F2D9-3DCB-45DD-8783-89280BFE759D}" type="presParOf" srcId="{FAB8B7A5-3897-4BC2-BE4D-31CB1271CE05}" destId="{28B13988-7D77-4430-80F8-462AD50DCD25}" srcOrd="0" destOrd="0" presId="urn:microsoft.com/office/officeart/2008/layout/VerticalCurvedList"/>
    <dgm:cxn modelId="{141615AF-8A15-4692-952A-758D092245AB}" type="presParOf" srcId="{3BD7A0F9-9701-4E1F-8547-D97004D926A2}" destId="{C0F2C037-3DEA-4412-B232-D4EB9A30E99E}" srcOrd="3" destOrd="0" presId="urn:microsoft.com/office/officeart/2008/layout/VerticalCurvedList"/>
    <dgm:cxn modelId="{AD32FCF4-93C5-4A2E-9206-BFD59C82D9C6}" type="presParOf" srcId="{3BD7A0F9-9701-4E1F-8547-D97004D926A2}" destId="{82F8552C-47FC-4986-A6AC-44C25132E72C}" srcOrd="4" destOrd="0" presId="urn:microsoft.com/office/officeart/2008/layout/VerticalCurvedList"/>
    <dgm:cxn modelId="{C41B7B39-4C6E-4500-B48A-7AE4F1FAB6DB}" type="presParOf" srcId="{82F8552C-47FC-4986-A6AC-44C25132E72C}" destId="{5C70BEB9-AED5-49F7-B6FD-4E096068B6AC}" srcOrd="0" destOrd="0" presId="urn:microsoft.com/office/officeart/2008/layout/VerticalCurvedList"/>
    <dgm:cxn modelId="{5BAB529F-5E04-48DE-A0B0-D67527D58D29}" type="presParOf" srcId="{3BD7A0F9-9701-4E1F-8547-D97004D926A2}" destId="{103F8A5F-717C-49F0-9DBC-DD7C39857CC6}" srcOrd="5" destOrd="0" presId="urn:microsoft.com/office/officeart/2008/layout/VerticalCurvedList"/>
    <dgm:cxn modelId="{B8FFE6EB-5A29-4779-B5D1-CFEF1189EBFF}" type="presParOf" srcId="{3BD7A0F9-9701-4E1F-8547-D97004D926A2}" destId="{CB2D5AC5-0B2C-409E-A1B9-BE8E3A478295}" srcOrd="6" destOrd="0" presId="urn:microsoft.com/office/officeart/2008/layout/VerticalCurvedList"/>
    <dgm:cxn modelId="{22C554C6-3A51-4707-99C1-C019B72D8FAD}" type="presParOf" srcId="{CB2D5AC5-0B2C-409E-A1B9-BE8E3A478295}" destId="{27F4C61B-1E99-4696-8DB8-213FBA8E4005}" srcOrd="0" destOrd="0" presId="urn:microsoft.com/office/officeart/2008/layout/VerticalCurvedList"/>
    <dgm:cxn modelId="{D507B314-DE25-441F-9117-C48C488A3E05}" type="presParOf" srcId="{3BD7A0F9-9701-4E1F-8547-D97004D926A2}" destId="{1F2BBCD0-152D-400C-AC71-43520B6FDAC8}" srcOrd="7" destOrd="0" presId="urn:microsoft.com/office/officeart/2008/layout/VerticalCurvedList"/>
    <dgm:cxn modelId="{DE0C49DD-542C-45B7-B1EB-DBB014E8B21F}" type="presParOf" srcId="{3BD7A0F9-9701-4E1F-8547-D97004D926A2}" destId="{B082CC8C-0243-4784-A025-BBCD555A8733}" srcOrd="8" destOrd="0" presId="urn:microsoft.com/office/officeart/2008/layout/VerticalCurvedList"/>
    <dgm:cxn modelId="{58315942-318F-430D-98F0-CB833C5E2142}" type="presParOf" srcId="{B082CC8C-0243-4784-A025-BBCD555A8733}" destId="{25EDAB89-C4E3-4F86-8C26-6552A58EB4A7}" srcOrd="0" destOrd="0" presId="urn:microsoft.com/office/officeart/2008/layout/VerticalCurvedList"/>
    <dgm:cxn modelId="{778BE3AF-F8E7-445C-A48B-7680B30FB801}" type="presParOf" srcId="{3BD7A0F9-9701-4E1F-8547-D97004D926A2}" destId="{E6F2B3B8-AF82-4055-9CF4-3C3084EB31A6}" srcOrd="9" destOrd="0" presId="urn:microsoft.com/office/officeart/2008/layout/VerticalCurvedList"/>
    <dgm:cxn modelId="{ABC44144-8DD7-4F43-8DDA-CD489DF9B80C}" type="presParOf" srcId="{3BD7A0F9-9701-4E1F-8547-D97004D926A2}" destId="{5139005F-7D3B-4C89-8B42-2F58E463ACBE}" srcOrd="10" destOrd="0" presId="urn:microsoft.com/office/officeart/2008/layout/VerticalCurvedList"/>
    <dgm:cxn modelId="{8683C5C2-9326-4BD1-9F48-13DEB3648566}" type="presParOf" srcId="{5139005F-7D3B-4C89-8B42-2F58E463ACBE}" destId="{2CA85278-E564-44B9-9E57-EADB8363D55F}" srcOrd="0" destOrd="0" presId="urn:microsoft.com/office/officeart/2008/layout/VerticalCurvedList"/>
    <dgm:cxn modelId="{9B94F7B4-F298-4167-AEA5-0357D7A1F36F}" type="presParOf" srcId="{3BD7A0F9-9701-4E1F-8547-D97004D926A2}" destId="{A786B632-E67D-4D16-ABCB-46633709B570}" srcOrd="11" destOrd="0" presId="urn:microsoft.com/office/officeart/2008/layout/VerticalCurvedList"/>
    <dgm:cxn modelId="{3A280F7B-2F33-45A1-8774-6225262A810B}" type="presParOf" srcId="{3BD7A0F9-9701-4E1F-8547-D97004D926A2}" destId="{A02E9BAA-92E5-4E35-8CBF-81B31FCF80BF}" srcOrd="12" destOrd="0" presId="urn:microsoft.com/office/officeart/2008/layout/VerticalCurvedList"/>
    <dgm:cxn modelId="{CD14EA85-2F1B-4BC9-A76B-1BE75A66E85C}" type="presParOf" srcId="{A02E9BAA-92E5-4E35-8CBF-81B31FCF80BF}" destId="{DE337642-7C86-40A3-8A54-85DE789A5102}" srcOrd="0" destOrd="0" presId="urn:microsoft.com/office/officeart/2008/layout/VerticalCurvedList"/>
    <dgm:cxn modelId="{BBE1BF00-76DF-46B0-853F-7D24D5C33B6F}" type="presParOf" srcId="{3BD7A0F9-9701-4E1F-8547-D97004D926A2}" destId="{AC3ABC0D-4F69-4332-B4D6-6BA3211B021F}" srcOrd="13" destOrd="0" presId="urn:microsoft.com/office/officeart/2008/layout/VerticalCurvedList"/>
    <dgm:cxn modelId="{A88B24D9-8515-4D06-B841-AA28642EA746}" type="presParOf" srcId="{3BD7A0F9-9701-4E1F-8547-D97004D926A2}" destId="{F0545A68-751C-4F60-A89A-7B2C36A0EB20}" srcOrd="14" destOrd="0" presId="urn:microsoft.com/office/officeart/2008/layout/VerticalCurvedList"/>
    <dgm:cxn modelId="{620E63C9-4B44-46F7-A4DF-5971504B2CA9}" type="presParOf" srcId="{F0545A68-751C-4F60-A89A-7B2C36A0EB20}" destId="{F28CB8E1-235F-400D-989E-E9E27BA3A9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40942-ABD0-42D5-A44D-0712266E0138}">
      <dsp:nvSpPr>
        <dsp:cNvPr id="0" name=""/>
        <dsp:cNvSpPr/>
      </dsp:nvSpPr>
      <dsp:spPr>
        <a:xfrm>
          <a:off x="3171667" y="1971240"/>
          <a:ext cx="1625337" cy="159413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Waste reduction</a:t>
          </a:r>
        </a:p>
      </dsp:txBody>
      <dsp:txXfrm>
        <a:off x="3496100" y="2344659"/>
        <a:ext cx="976471" cy="819419"/>
      </dsp:txXfrm>
    </dsp:sp>
    <dsp:sp modelId="{740F2800-3365-43DA-83C2-9EAA8221DFF5}">
      <dsp:nvSpPr>
        <dsp:cNvPr id="0" name=""/>
        <dsp:cNvSpPr/>
      </dsp:nvSpPr>
      <dsp:spPr>
        <a:xfrm>
          <a:off x="1773864" y="1263702"/>
          <a:ext cx="1486031" cy="1486031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Reuse materials</a:t>
          </a:r>
        </a:p>
      </dsp:txBody>
      <dsp:txXfrm>
        <a:off x="2147977" y="1640076"/>
        <a:ext cx="737805" cy="733283"/>
      </dsp:txXfrm>
    </dsp:sp>
    <dsp:sp modelId="{04D06738-58BD-4CC3-95CF-3EEF039C0CC5}">
      <dsp:nvSpPr>
        <dsp:cNvPr id="0" name=""/>
        <dsp:cNvSpPr/>
      </dsp:nvSpPr>
      <dsp:spPr>
        <a:xfrm rot="20700000">
          <a:off x="2606193" y="238492"/>
          <a:ext cx="1456007" cy="1456007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Reduce GHG emissions</a:t>
          </a:r>
        </a:p>
      </dsp:txBody>
      <dsp:txXfrm rot="-20700000">
        <a:off x="2925539" y="557837"/>
        <a:ext cx="817317" cy="817317"/>
      </dsp:txXfrm>
    </dsp:sp>
    <dsp:sp modelId="{6A910790-A5DF-48DC-9957-AF8AAB82D827}">
      <dsp:nvSpPr>
        <dsp:cNvPr id="0" name=""/>
        <dsp:cNvSpPr/>
      </dsp:nvSpPr>
      <dsp:spPr>
        <a:xfrm>
          <a:off x="2542663" y="1531818"/>
          <a:ext cx="2615415" cy="2615415"/>
        </a:xfrm>
        <a:prstGeom prst="circularArrow">
          <a:avLst>
            <a:gd name="adj1" fmla="val 4688"/>
            <a:gd name="adj2" fmla="val 299029"/>
            <a:gd name="adj3" fmla="val 2503678"/>
            <a:gd name="adj4" fmla="val 1588844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731C2-F41E-4FEE-8E7B-DBBCF5C8F1E2}">
      <dsp:nvSpPr>
        <dsp:cNvPr id="0" name=""/>
        <dsp:cNvSpPr/>
      </dsp:nvSpPr>
      <dsp:spPr>
        <a:xfrm>
          <a:off x="1510691" y="936956"/>
          <a:ext cx="1900262" cy="190026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69E00-1C52-4391-B117-313CB921DCCC}">
      <dsp:nvSpPr>
        <dsp:cNvPr id="0" name=""/>
        <dsp:cNvSpPr/>
      </dsp:nvSpPr>
      <dsp:spPr>
        <a:xfrm>
          <a:off x="2269404" y="-78371"/>
          <a:ext cx="2048866" cy="20488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F278A-0510-4623-8BD6-52B7A20D7AD7}">
      <dsp:nvSpPr>
        <dsp:cNvPr id="0" name=""/>
        <dsp:cNvSpPr/>
      </dsp:nvSpPr>
      <dsp:spPr>
        <a:xfrm>
          <a:off x="3600736" y="1448799"/>
          <a:ext cx="1688636" cy="1624679"/>
        </a:xfrm>
        <a:prstGeom prst="gear9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Reduce biodiversity loss</a:t>
          </a:r>
        </a:p>
      </dsp:txBody>
      <dsp:txXfrm>
        <a:off x="3935447" y="1829372"/>
        <a:ext cx="1019214" cy="835119"/>
      </dsp:txXfrm>
    </dsp:sp>
    <dsp:sp modelId="{B6EA14E0-886C-4698-B554-65743A10537B}">
      <dsp:nvSpPr>
        <dsp:cNvPr id="0" name=""/>
        <dsp:cNvSpPr/>
      </dsp:nvSpPr>
      <dsp:spPr>
        <a:xfrm rot="11834658">
          <a:off x="3219250" y="1149091"/>
          <a:ext cx="2253420" cy="2253420"/>
        </a:xfrm>
        <a:prstGeom prst="circularArrow">
          <a:avLst>
            <a:gd name="adj1" fmla="val 4878"/>
            <a:gd name="adj2" fmla="val 312630"/>
            <a:gd name="adj3" fmla="val 3069383"/>
            <a:gd name="adj4" fmla="val 15324104"/>
            <a:gd name="adj5" fmla="val 5691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3AEED-1D68-4F53-AC03-756682CC74F5}">
      <dsp:nvSpPr>
        <dsp:cNvPr id="0" name=""/>
        <dsp:cNvSpPr/>
      </dsp:nvSpPr>
      <dsp:spPr>
        <a:xfrm>
          <a:off x="-5522441" y="-845952"/>
          <a:ext cx="6578835" cy="657883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B62B-61BC-405A-A784-7F75E7E59628}">
      <dsp:nvSpPr>
        <dsp:cNvPr id="0" name=""/>
        <dsp:cNvSpPr/>
      </dsp:nvSpPr>
      <dsp:spPr>
        <a:xfrm>
          <a:off x="342818" y="222159"/>
          <a:ext cx="6364091" cy="444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52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Commitment</a:t>
          </a:r>
          <a:endParaRPr lang="en-AU" sz="2300" kern="1200"/>
        </a:p>
      </dsp:txBody>
      <dsp:txXfrm>
        <a:off x="342818" y="222159"/>
        <a:ext cx="6364091" cy="444124"/>
      </dsp:txXfrm>
    </dsp:sp>
    <dsp:sp modelId="{28B13988-7D77-4430-80F8-462AD50DCD25}">
      <dsp:nvSpPr>
        <dsp:cNvPr id="0" name=""/>
        <dsp:cNvSpPr/>
      </dsp:nvSpPr>
      <dsp:spPr>
        <a:xfrm>
          <a:off x="65240" y="166644"/>
          <a:ext cx="555155" cy="555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2C037-3DEA-4412-B232-D4EB9A30E99E}">
      <dsp:nvSpPr>
        <dsp:cNvPr id="0" name=""/>
        <dsp:cNvSpPr/>
      </dsp:nvSpPr>
      <dsp:spPr>
        <a:xfrm>
          <a:off x="745012" y="888737"/>
          <a:ext cx="5961896" cy="444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52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Fundamentals </a:t>
          </a:r>
          <a:endParaRPr lang="en-AU" sz="2300" kern="1200"/>
        </a:p>
      </dsp:txBody>
      <dsp:txXfrm>
        <a:off x="745012" y="888737"/>
        <a:ext cx="5961896" cy="444124"/>
      </dsp:txXfrm>
    </dsp:sp>
    <dsp:sp modelId="{5C70BEB9-AED5-49F7-B6FD-4E096068B6AC}">
      <dsp:nvSpPr>
        <dsp:cNvPr id="0" name=""/>
        <dsp:cNvSpPr/>
      </dsp:nvSpPr>
      <dsp:spPr>
        <a:xfrm>
          <a:off x="467434" y="833221"/>
          <a:ext cx="555155" cy="555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F8A5F-717C-49F0-9DBC-DD7C39857CC6}">
      <dsp:nvSpPr>
        <dsp:cNvPr id="0" name=""/>
        <dsp:cNvSpPr/>
      </dsp:nvSpPr>
      <dsp:spPr>
        <a:xfrm>
          <a:off x="965413" y="1554825"/>
          <a:ext cx="5741496" cy="444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52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Footprint</a:t>
          </a:r>
          <a:endParaRPr lang="en-AU" sz="2300" kern="1200"/>
        </a:p>
      </dsp:txBody>
      <dsp:txXfrm>
        <a:off x="965413" y="1554825"/>
        <a:ext cx="5741496" cy="444124"/>
      </dsp:txXfrm>
    </dsp:sp>
    <dsp:sp modelId="{27F4C61B-1E99-4696-8DB8-213FBA8E4005}">
      <dsp:nvSpPr>
        <dsp:cNvPr id="0" name=""/>
        <dsp:cNvSpPr/>
      </dsp:nvSpPr>
      <dsp:spPr>
        <a:xfrm>
          <a:off x="687835" y="1499310"/>
          <a:ext cx="555155" cy="555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BBCD0-152D-400C-AC71-43520B6FDAC8}">
      <dsp:nvSpPr>
        <dsp:cNvPr id="0" name=""/>
        <dsp:cNvSpPr/>
      </dsp:nvSpPr>
      <dsp:spPr>
        <a:xfrm>
          <a:off x="1035785" y="2221403"/>
          <a:ext cx="5671124" cy="444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52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Policy &amp; Strategy</a:t>
          </a:r>
          <a:endParaRPr lang="en-AU" sz="2300" kern="1200"/>
        </a:p>
      </dsp:txBody>
      <dsp:txXfrm>
        <a:off x="1035785" y="2221403"/>
        <a:ext cx="5671124" cy="444124"/>
      </dsp:txXfrm>
    </dsp:sp>
    <dsp:sp modelId="{25EDAB89-C4E3-4F86-8C26-6552A58EB4A7}">
      <dsp:nvSpPr>
        <dsp:cNvPr id="0" name=""/>
        <dsp:cNvSpPr/>
      </dsp:nvSpPr>
      <dsp:spPr>
        <a:xfrm>
          <a:off x="758207" y="2165887"/>
          <a:ext cx="555155" cy="555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2B3B8-AF82-4055-9CF4-3C3084EB31A6}">
      <dsp:nvSpPr>
        <dsp:cNvPr id="0" name=""/>
        <dsp:cNvSpPr/>
      </dsp:nvSpPr>
      <dsp:spPr>
        <a:xfrm>
          <a:off x="965413" y="2887980"/>
          <a:ext cx="5741496" cy="444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52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Reporting &amp; Regulation</a:t>
          </a:r>
          <a:endParaRPr lang="en-AU" sz="2300" kern="1200"/>
        </a:p>
      </dsp:txBody>
      <dsp:txXfrm>
        <a:off x="965413" y="2887980"/>
        <a:ext cx="5741496" cy="444124"/>
      </dsp:txXfrm>
    </dsp:sp>
    <dsp:sp modelId="{2CA85278-E564-44B9-9E57-EADB8363D55F}">
      <dsp:nvSpPr>
        <dsp:cNvPr id="0" name=""/>
        <dsp:cNvSpPr/>
      </dsp:nvSpPr>
      <dsp:spPr>
        <a:xfrm>
          <a:off x="687835" y="2832465"/>
          <a:ext cx="555155" cy="555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6B632-E67D-4D16-ABCB-46633709B570}">
      <dsp:nvSpPr>
        <dsp:cNvPr id="0" name=""/>
        <dsp:cNvSpPr/>
      </dsp:nvSpPr>
      <dsp:spPr>
        <a:xfrm>
          <a:off x="745012" y="3554069"/>
          <a:ext cx="5961896" cy="444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52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Key Enablers </a:t>
          </a:r>
          <a:endParaRPr lang="en-AU" sz="2300" kern="1200"/>
        </a:p>
      </dsp:txBody>
      <dsp:txXfrm>
        <a:off x="745012" y="3554069"/>
        <a:ext cx="5961896" cy="444124"/>
      </dsp:txXfrm>
    </dsp:sp>
    <dsp:sp modelId="{DE337642-7C86-40A3-8A54-85DE789A5102}">
      <dsp:nvSpPr>
        <dsp:cNvPr id="0" name=""/>
        <dsp:cNvSpPr/>
      </dsp:nvSpPr>
      <dsp:spPr>
        <a:xfrm>
          <a:off x="467434" y="3498553"/>
          <a:ext cx="555155" cy="555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ABC0D-4F69-4332-B4D6-6BA3211B021F}">
      <dsp:nvSpPr>
        <dsp:cNvPr id="0" name=""/>
        <dsp:cNvSpPr/>
      </dsp:nvSpPr>
      <dsp:spPr>
        <a:xfrm>
          <a:off x="342818" y="4220646"/>
          <a:ext cx="6364091" cy="444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52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Procurement Process </a:t>
          </a:r>
        </a:p>
      </dsp:txBody>
      <dsp:txXfrm>
        <a:off x="342818" y="4220646"/>
        <a:ext cx="6364091" cy="444124"/>
      </dsp:txXfrm>
    </dsp:sp>
    <dsp:sp modelId="{F28CB8E1-235F-400D-989E-E9E27BA3A979}">
      <dsp:nvSpPr>
        <dsp:cNvPr id="0" name=""/>
        <dsp:cNvSpPr/>
      </dsp:nvSpPr>
      <dsp:spPr>
        <a:xfrm>
          <a:off x="65240" y="4165131"/>
          <a:ext cx="555155" cy="555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23:40:09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1604 24575,'-2'-168'0,"4"-185"0,10 254 0,-6 61 0,1-46 0,-4 43 0,3-1 0,2 2 0,1-1 0,2 1 0,2 1 0,29-63 0,-32 80 0,2 1 0,0 1 0,1 0 0,1 1 0,1 0 0,1 1 0,1 1 0,0 0 0,1 2 0,29-21 0,1 5 0,2 2 0,1 2 0,65-24 0,-64 32 0,1 3 0,0 2 0,1 2 0,78-6 0,2-8 0,-8 1 0,-65 16-44,-20 2-616,62-1-1,-82 8-6165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23:40:13.3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24575,'0'1'0,"1"0"0,-1 0 0,1 0 0,-1 1 0,1-1 0,0 0 0,-1 0 0,1 0 0,0 0 0,0 0 0,0 0 0,-1 0 0,1-1 0,0 1 0,0 0 0,1 0 0,-1-1 0,0 1 0,0-1 0,0 1 0,2 0 0,28 11 0,-29-12 0,242 59 0,-243-59 0,1 1 0,-1-1 0,0 0 0,1 0 0,-1 1 0,0-1 0,1 0 0,-1 1 0,0-1 0,0 1 0,0 0 0,0-1 0,1 1 0,-1 0 0,0 0 0,0 0 0,0 0 0,-1 0 0,1 0 0,0 0 0,0 0 0,0 0 0,-1 0 0,1 0 0,0 0 0,-1 1 0,1-1 0,-1 0 0,0 0 0,1 1 0,-1-1 0,0 0 0,0 1 0,0-1 0,0 0 0,0 1 0,0-1 0,0 0 0,0 1 0,-1-1 0,1 2 0,-4 4 0,0 0 0,0 0 0,0-1 0,-1 1 0,0-1 0,-5 6 0,-12 15 0,-48 102 94,35-58-1553,27-57-5367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23:41:50.7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1604 24575,'-2'-168'0,"4"-185"0,10 254 0,-6 61 0,1-46 0,-4 43 0,3-1 0,2 2 0,1-1 0,2 1 0,2 1 0,29-63 0,-32 80 0,2 1 0,0 1 0,1 0 0,1 1 0,1 0 0,1 1 0,1 1 0,0 0 0,1 2 0,29-21 0,1 5 0,2 2 0,1 2 0,65-24 0,-64 32 0,1 3 0,0 2 0,1 2 0,78-6 0,2-8 0,-8 1 0,-65 16-44,-20 2-616,62-1-1,-82 8-6165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23:41:50.7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24575,'0'1'0,"1"0"0,-1 0 0,1 0 0,-1 1 0,1-1 0,0 0 0,-1 0 0,1 0 0,0 0 0,0 0 0,0 0 0,-1 0 0,1-1 0,0 1 0,0 0 0,1 0 0,-1-1 0,0 1 0,0-1 0,0 1 0,2 0 0,28 11 0,-29-12 0,242 59 0,-243-59 0,1 1 0,-1-1 0,0 0 0,1 0 0,-1 1 0,0-1 0,1 0 0,-1 1 0,0-1 0,0 1 0,0 0 0,0-1 0,1 1 0,-1 0 0,0 0 0,0 0 0,0 0 0,-1 0 0,1 0 0,0 0 0,0 0 0,0 0 0,-1 0 0,1 0 0,0 0 0,-1 1 0,1-1 0,-1 0 0,0 0 0,1 1 0,-1-1 0,0 0 0,0 1 0,0-1 0,0 0 0,0 1 0,0-1 0,0 0 0,0 1 0,-1-1 0,1 2 0,-4 4 0,0 0 0,0 0 0,0-1 0,-1 1 0,0-1 0,-5 6 0,-12 15 0,-48 102 94,35-58-1553,27-57-5367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23:40:09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1604 24575,'-2'-168'0,"4"-185"0,10 254 0,-6 61 0,1-46 0,-4 43 0,3-1 0,2 2 0,1-1 0,2 1 0,2 1 0,29-63 0,-32 80 0,2 1 0,0 1 0,1 0 0,1 1 0,1 0 0,1 1 0,1 1 0,0 0 0,1 2 0,29-21 0,1 5 0,2 2 0,1 2 0,65-24 0,-64 32 0,1 3 0,0 2 0,1 2 0,78-6 0,2-8 0,-8 1 0,-65 16-44,-20 2-616,62-1-1,-82 8-6165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23:40:13.3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24575,'0'1'0,"1"0"0,-1 0 0,1 0 0,-1 1 0,1-1 0,0 0 0,-1 0 0,1 0 0,0 0 0,0 0 0,0 0 0,-1 0 0,1-1 0,0 1 0,0 0 0,1 0 0,-1-1 0,0 1 0,0-1 0,0 1 0,2 0 0,28 11 0,-29-12 0,242 59 0,-243-59 0,1 1 0,-1-1 0,0 0 0,1 0 0,-1 1 0,0-1 0,1 0 0,-1 1 0,0-1 0,0 1 0,0 0 0,0-1 0,1 1 0,-1 0 0,0 0 0,0 0 0,0 0 0,-1 0 0,1 0 0,0 0 0,0 0 0,0 0 0,-1 0 0,1 0 0,0 0 0,-1 1 0,1-1 0,-1 0 0,0 0 0,1 1 0,-1-1 0,0 0 0,0 1 0,0-1 0,0 0 0,0 1 0,0-1 0,0 0 0,0 1 0,-1-1 0,1 2 0,-4 4 0,0 0 0,0 0 0,0-1 0,-1 1 0,0-1 0,-5 6 0,-12 15 0,-48 102 94,35-58-1553,27-57-5367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23:41:50.7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1604 24575,'-2'-168'0,"4"-185"0,10 254 0,-6 61 0,1-46 0,-4 43 0,3-1 0,2 2 0,1-1 0,2 1 0,2 1 0,29-63 0,-32 80 0,2 1 0,0 1 0,1 0 0,1 1 0,1 0 0,1 1 0,1 1 0,0 0 0,1 2 0,29-21 0,1 5 0,2 2 0,1 2 0,65-24 0,-64 32 0,1 3 0,0 2 0,1 2 0,78-6 0,2-8 0,-8 1 0,-65 16-44,-20 2-616,62-1-1,-82 8-6165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23:41:50.7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24575,'0'1'0,"1"0"0,-1 0 0,1 0 0,-1 1 0,1-1 0,0 0 0,-1 0 0,1 0 0,0 0 0,0 0 0,0 0 0,-1 0 0,1-1 0,0 1 0,0 0 0,1 0 0,-1-1 0,0 1 0,0-1 0,0 1 0,2 0 0,28 11 0,-29-12 0,242 59 0,-243-59 0,1 1 0,-1-1 0,0 0 0,1 0 0,-1 1 0,0-1 0,1 0 0,-1 1 0,0-1 0,0 1 0,0 0 0,0-1 0,1 1 0,-1 0 0,0 0 0,0 0 0,0 0 0,-1 0 0,1 0 0,0 0 0,0 0 0,0 0 0,-1 0 0,1 0 0,0 0 0,-1 1 0,1-1 0,-1 0 0,0 0 0,1 1 0,-1-1 0,0 0 0,0 1 0,0-1 0,0 0 0,0 1 0,0-1 0,0 0 0,0 1 0,-1-1 0,1 2 0,-4 4 0,0 0 0,0 0 0,0-1 0,-1 1 0,0-1 0,-5 6 0,-12 15 0,-48 102 94,35-58-1553,27-57-5367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825C-382E-4C1A-82AB-BCE4AFD21ABE}" type="datetimeFigureOut">
              <a:rPr lang="en-AU" smtClean="0"/>
              <a:t>20/11/2023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58C4-A119-4B78-9DE8-A50001BC31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659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8322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987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Text box explaining who this is for – which clients </a:t>
            </a:r>
          </a:p>
          <a:p>
            <a:endParaRPr lang="en-AU"/>
          </a:p>
          <a:p>
            <a:r>
              <a:rPr lang="en-AU"/>
              <a:t>Circularity audience points to top of pyramid</a:t>
            </a:r>
          </a:p>
          <a:p>
            <a:r>
              <a:rPr lang="en-AU"/>
              <a:t>Bracket below is the audience for the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290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All these components move together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338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74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995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__Universal_Sans_724d89"/>
              </a:rPr>
              <a:t>The Commitment: Evaluating your existing sustainability strategy and </a:t>
            </a:r>
            <a:r>
              <a:rPr lang="en-US" b="0" i="0" err="1">
                <a:solidFill>
                  <a:srgbClr val="000000"/>
                </a:solidFill>
                <a:effectLst/>
                <a:latin typeface="__Universal_Sans_724d89"/>
              </a:rPr>
              <a:t>organisational</a:t>
            </a:r>
            <a:r>
              <a:rPr lang="en-US" b="0" i="0">
                <a:solidFill>
                  <a:srgbClr val="000000"/>
                </a:solidFill>
                <a:effectLst/>
                <a:latin typeface="__Universal_Sans_724d89"/>
              </a:rPr>
              <a:t> sustainability maturity.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__Universal_Sans_724d89"/>
              </a:rPr>
              <a:t>The Fundamentals: Gaining clarity on drivers, impact, and priorities.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__Universal_Sans_724d89"/>
              </a:rPr>
              <a:t>The Footprint: Offering high-level guidance on impact areas based on high-risk/carbon intense materials or products, identifying opportunities and "quick wins".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__Universal_Sans_724d89"/>
              </a:rPr>
              <a:t>The Policy &amp; Strategy: Connecting key issues to enablers, processes, and gaps.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__Universal_Sans_724d89"/>
              </a:rPr>
              <a:t>The Reporting &amp; Regulation: Preparing your </a:t>
            </a:r>
            <a:r>
              <a:rPr lang="en-US" b="0" i="0" err="1">
                <a:solidFill>
                  <a:srgbClr val="000000"/>
                </a:solidFill>
                <a:effectLst/>
                <a:latin typeface="__Universal_Sans_724d89"/>
              </a:rPr>
              <a:t>organisation</a:t>
            </a:r>
            <a:r>
              <a:rPr lang="en-US" b="0" i="0">
                <a:solidFill>
                  <a:srgbClr val="000000"/>
                </a:solidFill>
                <a:effectLst/>
                <a:latin typeface="__Universal_Sans_724d89"/>
              </a:rPr>
              <a:t> for future reporting, disclosure, and regulation.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__Universal_Sans_724d89"/>
              </a:rPr>
              <a:t>The Key Enablers: Identifying leverage points for implementing sustainability policies, strategies, or programs.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__Universal_Sans_724d89"/>
              </a:rPr>
              <a:t>The Procurement Process: Pinpointing opportunities to embed sustainability into the procurement process, including measurement</a:t>
            </a:r>
          </a:p>
          <a:p>
            <a:endParaRPr lang="en-AU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6004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Update to graph </a:t>
            </a:r>
            <a:r>
              <a:rPr lang="en-AU">
                <a:sym typeface="Wingdings" panose="05000000000000000000" pitchFamily="2" charset="2"/>
              </a:rPr>
              <a:t> </a:t>
            </a:r>
            <a:r>
              <a:rPr lang="en-AU"/>
              <a:t>Y axis transparency and x axis difficulty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Casava example or something similar from Nicole – sourced this slide from Nicole (slide 12) https://edgemanly.sharepoint.com/:p:/r/EdgeEnvironment/06.%20Team%20Folders/SEP/Presentations/UNGC%20Scope%203_.pptx?d=w6c8ce73f14ee4189966d87c43bddcbdb&amp;csf=1&amp;web=1&amp;e=5YyM68 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7764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985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06163-C696-DB41-B5FB-200846EFBF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5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Text box explaining who this is for – which clients </a:t>
            </a:r>
          </a:p>
          <a:p>
            <a:endParaRPr lang="en-AU"/>
          </a:p>
          <a:p>
            <a:r>
              <a:rPr lang="en-AU"/>
              <a:t>Circularity audience points to top of pyramid</a:t>
            </a:r>
          </a:p>
          <a:p>
            <a:r>
              <a:rPr lang="en-AU"/>
              <a:t>Bracket below is the audience for the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9011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64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Overshoot of 6/9 Planetary Boundaries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29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 typeface="+mj-lt"/>
              <a:buAutoNum type="arabicPeriod"/>
            </a:pPr>
            <a:r>
              <a:rPr lang="en-US"/>
              <a:t>Going backwards (Globally) in the Circularity Gap report </a:t>
            </a:r>
          </a:p>
          <a:p>
            <a:pPr rtl="0">
              <a:buFont typeface="+mj-lt"/>
              <a:buAutoNum type="arabicPeriod"/>
            </a:pPr>
            <a:r>
              <a:rPr lang="en-US"/>
              <a:t>'Triangle of stagnation' &gt; How do we break the cycle and drive </a:t>
            </a:r>
            <a:r>
              <a:rPr lang="en-US" err="1"/>
              <a:t>organisations</a:t>
            </a:r>
            <a:r>
              <a:rPr lang="en-US"/>
              <a:t> forward </a:t>
            </a:r>
          </a:p>
          <a:p>
            <a:pPr rtl="0">
              <a:buFont typeface="+mj-lt"/>
              <a:buAutoNum type="arabicPeriod"/>
            </a:pPr>
            <a:r>
              <a:rPr lang="en-US"/>
              <a:t>Practically, how do you get started [CEP3]  </a:t>
            </a:r>
          </a:p>
          <a:p>
            <a:endParaRPr lang="en-AU"/>
          </a:p>
          <a:p>
            <a:endParaRPr lang="en-AU"/>
          </a:p>
          <a:p>
            <a:r>
              <a:rPr lang="en-AU"/>
              <a:t>https://www.greenbiz.com/article/tom-szaky-beware-triangle-stagnation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42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06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+mn-lt"/>
              </a:rPr>
              <a:t>Circular Economy may be seen as a ‘nice to have’ option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+mn-lt"/>
              </a:rPr>
              <a:t>Circularity an afterthought in Business and Product Design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8792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66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2459232-98E9-4FDA-16B4-00D6AEC736A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545413" y="3438427"/>
            <a:ext cx="10646587" cy="3419574"/>
          </a:xfrm>
          <a:solidFill>
            <a:schemeClr val="bg2"/>
          </a:solidFill>
        </p:spPr>
        <p:txBody>
          <a:bodyPr anchor="ctr"/>
          <a:lstStyle>
            <a:lvl1pPr marL="0" indent="0" algn="l">
              <a:buNone/>
              <a:defRPr sz="2000" spc="-3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noProof="0"/>
              <a:t>Click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975" y="810000"/>
            <a:ext cx="9000000" cy="1440000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200" b="0" i="0" kern="1200" cap="none" spc="-150" baseline="0" dirty="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n-AU" spc="-150" noProof="0">
                <a:effectLst/>
                <a:latin typeface="Helvetica Light" panose="020B0403020202020204" pitchFamily="34" charset="0"/>
              </a:rPr>
              <a:t>Proposal title to go here </a:t>
            </a:r>
            <a:br>
              <a:rPr lang="en-AU" spc="-150" noProof="0">
                <a:effectLst/>
                <a:latin typeface="Helvetica Light" panose="020B0403020202020204" pitchFamily="34" charset="0"/>
              </a:rPr>
            </a:br>
            <a:r>
              <a:rPr lang="en-AU" spc="-150" noProof="0">
                <a:effectLst/>
                <a:latin typeface="Helvetica Light" panose="020B0403020202020204" pitchFamily="34" charset="0"/>
              </a:rPr>
              <a:t>over two lines if needed</a:t>
            </a:r>
            <a:endParaRPr lang="en-AU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975" y="2340000"/>
            <a:ext cx="9000000" cy="582034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3200" b="0" i="0" kern="1200" spc="-100" baseline="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AU" spc="-100" noProof="0"/>
              <a:t>Client organisation to go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015B4F-0119-CB89-9901-77EED8ED8DC6}"/>
              </a:ext>
            </a:extLst>
          </p:cNvPr>
          <p:cNvSpPr/>
          <p:nvPr userDrawn="1"/>
        </p:nvSpPr>
        <p:spPr>
          <a:xfrm>
            <a:off x="-1" y="0"/>
            <a:ext cx="1545413" cy="685800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0" i="0" noProof="0">
              <a:latin typeface="Helvetica Light" panose="020B04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98B9C-4E81-BF57-8E14-8AA3AC04A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1077" y="360000"/>
            <a:ext cx="1573200" cy="41885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EF4AD6-9048-6ACA-687D-1A6E343AA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975" y="2970000"/>
            <a:ext cx="8999538" cy="360000"/>
          </a:xfrm>
        </p:spPr>
        <p:txBody>
          <a:bodyPr anchor="ctr">
            <a:noAutofit/>
          </a:bodyPr>
          <a:lstStyle>
            <a:lvl1pPr>
              <a:defRPr sz="1200" b="0" cap="all" baseline="0">
                <a:latin typeface="DM Mono" panose="020B0509040201040103" pitchFamily="49" charset="0"/>
              </a:defRPr>
            </a:lvl1pPr>
            <a:lvl2pPr>
              <a:defRPr sz="1200" b="0">
                <a:latin typeface="DM Mono Light" panose="020B0309040201040103" pitchFamily="49" charset="0"/>
              </a:defRPr>
            </a:lvl2pPr>
            <a:lvl3pPr>
              <a:defRPr sz="1200" b="0">
                <a:latin typeface="DM Mono Light" panose="020B0309040201040103" pitchFamily="49" charset="0"/>
              </a:defRPr>
            </a:lvl3pPr>
            <a:lvl4pPr>
              <a:defRPr sz="1200" b="0">
                <a:latin typeface="DM Mono Light" panose="020B0309040201040103" pitchFamily="49" charset="0"/>
              </a:defRPr>
            </a:lvl4pPr>
            <a:lvl5pPr>
              <a:defRPr sz="1200" b="0">
                <a:latin typeface="DM Mono Light" panose="020B0309040201040103" pitchFamily="49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980000"/>
            <a:ext cx="10800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10800000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980000"/>
            <a:ext cx="10800000" cy="4500000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10800000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1933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et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827088"/>
            <a:ext cx="10800000" cy="565291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89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a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980000"/>
            <a:ext cx="10800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10800000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628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aller sa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980000"/>
            <a:ext cx="10800000" cy="4500000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10800000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949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980000"/>
            <a:ext cx="10800000" cy="45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10800000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solidFill>
                  <a:schemeClr val="bg1"/>
                </a:solidFill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D6DEAA18-CA08-EE3D-4903-4950B384E835}"/>
              </a:ext>
            </a:extLst>
          </p:cNvPr>
          <p:cNvSpPr txBox="1">
            <a:spLocks/>
          </p:cNvSpPr>
          <p:nvPr userDrawn="1"/>
        </p:nvSpPr>
        <p:spPr>
          <a:xfrm>
            <a:off x="8731625" y="6498000"/>
            <a:ext cx="286037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09585" rtl="0" eaLnBrk="1" latinLnBrk="0" hangingPunct="1">
              <a:defRPr sz="700" kern="1200" cap="all" baseline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b="0" i="0">
                <a:solidFill>
                  <a:schemeClr val="bg1"/>
                </a:solidFill>
                <a:effectLst/>
                <a:latin typeface="DM Mono" panose="020B0509040201040103" pitchFamily="49" charset="77"/>
              </a:rPr>
              <a:t>© 2023 Edge Environment Pty ltd</a:t>
            </a:r>
            <a:endParaRPr lang="en-AU">
              <a:solidFill>
                <a:schemeClr val="bg1"/>
              </a:solidFill>
              <a:latin typeface="DM Mono" panose="020B0509040201040103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84830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aller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980000"/>
            <a:ext cx="10800000" cy="4500000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10800000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solidFill>
                  <a:schemeClr val="bg1"/>
                </a:solidFill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115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00" y="2382982"/>
            <a:ext cx="5040000" cy="40970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4">
            <a:extLst>
              <a:ext uri="{FF2B5EF4-FFF2-40B4-BE49-F238E27FC236}">
                <a16:creationId xmlns:a16="http://schemas.microsoft.com/office/drawing/2014/main" id="{123B6E8D-3A0D-83D5-94F3-B6C1E0C6B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F8E6CDB1-39A9-FF4C-5250-8D6FC0393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437840-4375-2760-D8AE-7EEEEE95F1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489F8CC-A2E6-A6FF-9F80-62B361FFC3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792000"/>
            <a:ext cx="5040000" cy="1590982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1200"/>
              </a:spcBef>
              <a:defRPr sz="12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A4018B-B2A3-C169-71A2-BCAA57E0E211}"/>
              </a:ext>
            </a:extLst>
          </p:cNvPr>
          <p:cNvCxnSpPr/>
          <p:nvPr userDrawn="1"/>
        </p:nvCxnSpPr>
        <p:spPr>
          <a:xfrm>
            <a:off x="624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D4A654-8CED-8187-9CF1-5F356A49058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660000" y="2382982"/>
            <a:ext cx="5040000" cy="40970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624E983-4B93-3BCD-59AC-C33473FE98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0000" y="792000"/>
            <a:ext cx="5040000" cy="1590982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1200"/>
              </a:spcBef>
              <a:defRPr sz="12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00" y="2382982"/>
            <a:ext cx="5040000" cy="409701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4">
            <a:extLst>
              <a:ext uri="{FF2B5EF4-FFF2-40B4-BE49-F238E27FC236}">
                <a16:creationId xmlns:a16="http://schemas.microsoft.com/office/drawing/2014/main" id="{123B6E8D-3A0D-83D5-94F3-B6C1E0C6B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F8E6CDB1-39A9-FF4C-5250-8D6FC0393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437840-4375-2760-D8AE-7EEEEE95F1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489F8CC-A2E6-A6FF-9F80-62B361FFC3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792000"/>
            <a:ext cx="5040000" cy="1590982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1200"/>
              </a:spcBef>
              <a:defRPr sz="12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A4018B-B2A3-C169-71A2-BCAA57E0E211}"/>
              </a:ext>
            </a:extLst>
          </p:cNvPr>
          <p:cNvCxnSpPr/>
          <p:nvPr userDrawn="1"/>
        </p:nvCxnSpPr>
        <p:spPr>
          <a:xfrm>
            <a:off x="624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D4A654-8CED-8187-9CF1-5F356A49058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660000" y="2382982"/>
            <a:ext cx="5040000" cy="409701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624E983-4B93-3BCD-59AC-C33473FE98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0000" y="792000"/>
            <a:ext cx="5040000" cy="1590982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1200"/>
              </a:spcBef>
              <a:defRPr sz="12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92423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1080000"/>
            <a:ext cx="10800000" cy="1080000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2E25B-0DA3-AF74-A749-96F4FA9DF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925" y="2617788"/>
            <a:ext cx="10800000" cy="38433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15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2459232-98E9-4FDA-16B4-00D6AEC736A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3438427"/>
            <a:ext cx="12192001" cy="3419574"/>
          </a:xfrm>
          <a:solidFill>
            <a:schemeClr val="tx1"/>
          </a:solidFill>
        </p:spPr>
        <p:txBody>
          <a:bodyPr anchor="ctr"/>
          <a:lstStyle>
            <a:lvl1pPr marL="0" indent="0" algn="l">
              <a:buNone/>
              <a:defRPr sz="2000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noProof="0"/>
              <a:t>Click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0" y="810000"/>
            <a:ext cx="9000000" cy="1440000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200" b="0" i="0" kern="1200" cap="none" spc="-150" baseline="0" dirty="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n-AU" spc="-150" noProof="0">
                <a:effectLst/>
                <a:latin typeface="Helvetica Light" panose="020B0403020202020204" pitchFamily="34" charset="0"/>
              </a:rPr>
              <a:t>Proposal title to go here </a:t>
            </a:r>
            <a:br>
              <a:rPr lang="en-AU" spc="-150" noProof="0">
                <a:effectLst/>
                <a:latin typeface="Helvetica Light" panose="020B0403020202020204" pitchFamily="34" charset="0"/>
              </a:rPr>
            </a:br>
            <a:r>
              <a:rPr lang="en-AU" spc="-150" noProof="0">
                <a:effectLst/>
                <a:latin typeface="Helvetica Light" panose="020B0403020202020204" pitchFamily="34" charset="0"/>
              </a:rPr>
              <a:t>over two lines if needed</a:t>
            </a:r>
            <a:endParaRPr lang="en-AU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0" y="2340000"/>
            <a:ext cx="9000000" cy="582034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3200" b="0" i="0" kern="1200" spc="-100" baseline="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AU" spc="-100" noProof="0"/>
              <a:t>Client organisation to go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EF4AD6-9048-6ACA-687D-1A6E343AA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975" y="2970000"/>
            <a:ext cx="8999538" cy="360000"/>
          </a:xfrm>
        </p:spPr>
        <p:txBody>
          <a:bodyPr anchor="ctr">
            <a:noAutofit/>
          </a:bodyPr>
          <a:lstStyle>
            <a:lvl1pPr>
              <a:defRPr sz="1200" b="0" cap="all" baseline="0">
                <a:latin typeface="DM Mono" panose="020B0509040201040103" pitchFamily="49" charset="0"/>
              </a:defRPr>
            </a:lvl1pPr>
            <a:lvl2pPr>
              <a:defRPr sz="1200" b="0">
                <a:latin typeface="DM Mono Light" panose="020B0309040201040103" pitchFamily="49" charset="0"/>
              </a:defRPr>
            </a:lvl2pPr>
            <a:lvl3pPr>
              <a:defRPr sz="1200" b="0">
                <a:latin typeface="DM Mono Light" panose="020B0309040201040103" pitchFamily="49" charset="0"/>
              </a:defRPr>
            </a:lvl3pPr>
            <a:lvl4pPr>
              <a:defRPr sz="1200" b="0">
                <a:latin typeface="DM Mono Light" panose="020B0309040201040103" pitchFamily="49" charset="0"/>
              </a:defRPr>
            </a:lvl4pPr>
            <a:lvl5pPr>
              <a:defRPr sz="1200" b="0">
                <a:latin typeface="DM Mono Light" panose="020B0309040201040103" pitchFamily="49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EB0A6B-4005-786F-4791-22A5BB6C8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1077" y="360000"/>
            <a:ext cx="1573200" cy="41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44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980000"/>
            <a:ext cx="5040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5040000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13ACE5C-5A77-EB4B-5C93-C00D8DB9E7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72000" y="0"/>
            <a:ext cx="612000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8447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sand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CA711-8EDE-320F-B63C-22C6452C06B9}"/>
              </a:ext>
            </a:extLst>
          </p:cNvPr>
          <p:cNvSpPr/>
          <p:nvPr userDrawn="1"/>
        </p:nvSpPr>
        <p:spPr>
          <a:xfrm>
            <a:off x="6090000" y="0"/>
            <a:ext cx="610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160000"/>
            <a:ext cx="5040000" cy="4337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5040000" cy="1368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1543A0E8-516E-92F9-56A6-3FD79B0A1703}"/>
              </a:ext>
            </a:extLst>
          </p:cNvPr>
          <p:cNvSpPr txBox="1">
            <a:spLocks/>
          </p:cNvSpPr>
          <p:nvPr userDrawn="1"/>
        </p:nvSpPr>
        <p:spPr>
          <a:xfrm>
            <a:off x="8731625" y="6498000"/>
            <a:ext cx="286037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09585" rtl="0" eaLnBrk="1" latinLnBrk="0" hangingPunct="1">
              <a:defRPr sz="700" kern="1200" cap="all" baseline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b="0" i="0">
                <a:solidFill>
                  <a:schemeClr val="tx1"/>
                </a:solidFill>
                <a:effectLst/>
                <a:latin typeface="DM Mono" panose="020B0509040201040103" pitchFamily="49" charset="77"/>
              </a:rPr>
              <a:t>© 2023 Edge Environment Pty ltd</a:t>
            </a:r>
            <a:endParaRPr lang="en-AU">
              <a:solidFill>
                <a:schemeClr val="tx1"/>
              </a:solidFill>
              <a:latin typeface="DM Mono" panose="020B0509040201040103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2468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image right sa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980000"/>
            <a:ext cx="5040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5040000" cy="1188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13ACE5C-5A77-EB4B-5C93-C00D8DB9E7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72000" y="0"/>
            <a:ext cx="612000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2966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eh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980000"/>
            <a:ext cx="5040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5040000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6255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792000"/>
            <a:ext cx="6480000" cy="5693040"/>
          </a:xfrm>
        </p:spPr>
        <p:txBody>
          <a:bodyPr/>
          <a:lstStyle>
            <a:lvl1pPr>
              <a:lnSpc>
                <a:spcPct val="80000"/>
              </a:lnSpc>
              <a:spcAft>
                <a:spcPts val="5669"/>
              </a:spcAft>
              <a:defRPr sz="4300">
                <a:latin typeface="+mj-lt"/>
              </a:defRPr>
            </a:lvl1pPr>
            <a:lvl2pPr>
              <a:spcAft>
                <a:spcPts val="600"/>
              </a:spcAft>
              <a:defRPr b="1">
                <a:latin typeface="Helvetica" panose="020B0500000000000000" pitchFamily="34" charset="0"/>
              </a:defRPr>
            </a:lvl2pPr>
            <a:lvl3pPr marL="0" indent="0">
              <a:spcAft>
                <a:spcPts val="600"/>
              </a:spcAft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E2B3AF-9FAD-5D5D-1240-DB00A7A87265}"/>
              </a:ext>
            </a:extLst>
          </p:cNvPr>
          <p:cNvCxnSpPr>
            <a:cxnSpLocks/>
          </p:cNvCxnSpPr>
          <p:nvPr userDrawn="1"/>
        </p:nvCxnSpPr>
        <p:spPr>
          <a:xfrm flipV="1">
            <a:off x="7791450" y="0"/>
            <a:ext cx="0" cy="6858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D752E4-0F63-4C6B-EDAC-BE31E20754A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149236" y="1260000"/>
            <a:ext cx="3600000" cy="52489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BB1D46-D128-C0D8-E5FB-8ED6EB261B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7525" y="792000"/>
            <a:ext cx="3587750" cy="633413"/>
          </a:xfrm>
        </p:spPr>
        <p:txBody>
          <a:bodyPr/>
          <a:lstStyle>
            <a:lvl1pPr>
              <a:defRPr cap="all" baseline="0">
                <a:latin typeface="DM Mono" panose="020B0509040201040103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302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3239999"/>
            <a:ext cx="3240000" cy="32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10800000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1F904B8-0AEE-5909-BD58-B9610CE040F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29000" y="2151529"/>
            <a:ext cx="0" cy="470647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0DAF1D-2473-1892-47F3-EC99F6E6EC14}"/>
              </a:ext>
            </a:extLst>
          </p:cNvPr>
          <p:cNvCxnSpPr>
            <a:cxnSpLocks/>
          </p:cNvCxnSpPr>
          <p:nvPr userDrawn="1"/>
        </p:nvCxnSpPr>
        <p:spPr>
          <a:xfrm flipV="1">
            <a:off x="8163000" y="2151529"/>
            <a:ext cx="0" cy="470647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D0634F-C5B8-CEAB-C9E3-27AF5BEB0A87}"/>
              </a:ext>
            </a:extLst>
          </p:cNvPr>
          <p:cNvCxnSpPr>
            <a:cxnSpLocks/>
          </p:cNvCxnSpPr>
          <p:nvPr userDrawn="1"/>
        </p:nvCxnSpPr>
        <p:spPr>
          <a:xfrm>
            <a:off x="444140" y="2156011"/>
            <a:ext cx="1173963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6195FD-864D-7DA6-541D-91BA84A1C2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2520000"/>
            <a:ext cx="993775" cy="717550"/>
          </a:xfrm>
        </p:spPr>
        <p:txBody>
          <a:bodyPr>
            <a:noAutofit/>
          </a:bodyPr>
          <a:lstStyle>
            <a:lvl1pPr>
              <a:defRPr sz="4100">
                <a:latin typeface="+mj-lt"/>
              </a:defRPr>
            </a:lvl1pPr>
            <a:lvl2pPr>
              <a:defRPr sz="4100">
                <a:latin typeface="+mj-lt"/>
              </a:defRPr>
            </a:lvl2pPr>
            <a:lvl3pPr>
              <a:defRPr sz="4100">
                <a:latin typeface="+mj-lt"/>
              </a:defRPr>
            </a:lvl3pPr>
            <a:lvl4pPr>
              <a:defRPr sz="4100">
                <a:latin typeface="+mj-lt"/>
              </a:defRPr>
            </a:lvl4pPr>
            <a:lvl5pPr>
              <a:defRPr sz="4100">
                <a:latin typeface="+mj-lt"/>
              </a:defRPr>
            </a:lvl5pPr>
          </a:lstStyle>
          <a:p>
            <a:pPr lvl="0"/>
            <a:r>
              <a:rPr lang="en-GB"/>
              <a:t>#</a:t>
            </a:r>
            <a:endParaRPr lang="en-A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8E7A51-A187-867C-0CF9-17655E2B81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6000" y="3239999"/>
            <a:ext cx="3240000" cy="32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DB6C79A-B399-6F35-4AAB-F53793C6C4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1117" y="2520000"/>
            <a:ext cx="993775" cy="717550"/>
          </a:xfrm>
        </p:spPr>
        <p:txBody>
          <a:bodyPr>
            <a:noAutofit/>
          </a:bodyPr>
          <a:lstStyle>
            <a:lvl1pPr>
              <a:defRPr sz="4100">
                <a:latin typeface="+mj-lt"/>
              </a:defRPr>
            </a:lvl1pPr>
            <a:lvl2pPr>
              <a:defRPr sz="4100">
                <a:latin typeface="+mj-lt"/>
              </a:defRPr>
            </a:lvl2pPr>
            <a:lvl3pPr>
              <a:defRPr sz="4100">
                <a:latin typeface="+mj-lt"/>
              </a:defRPr>
            </a:lvl3pPr>
            <a:lvl4pPr>
              <a:defRPr sz="4100">
                <a:latin typeface="+mj-lt"/>
              </a:defRPr>
            </a:lvl4pPr>
            <a:lvl5pPr>
              <a:defRPr sz="4100">
                <a:latin typeface="+mj-lt"/>
              </a:defRPr>
            </a:lvl5pPr>
          </a:lstStyle>
          <a:p>
            <a:pPr lvl="0"/>
            <a:r>
              <a:rPr lang="en-GB"/>
              <a:t>#</a:t>
            </a:r>
            <a:endParaRPr lang="en-AU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6D2A81-BFBB-7FFE-BEFF-290208D0809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60000" y="3239999"/>
            <a:ext cx="3240000" cy="32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D950CE3-9068-6479-BAF4-B368546269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60000" y="2520000"/>
            <a:ext cx="993775" cy="717550"/>
          </a:xfrm>
        </p:spPr>
        <p:txBody>
          <a:bodyPr>
            <a:noAutofit/>
          </a:bodyPr>
          <a:lstStyle>
            <a:lvl1pPr>
              <a:defRPr sz="4100">
                <a:latin typeface="+mj-lt"/>
              </a:defRPr>
            </a:lvl1pPr>
            <a:lvl2pPr>
              <a:defRPr sz="4100">
                <a:latin typeface="+mj-lt"/>
              </a:defRPr>
            </a:lvl2pPr>
            <a:lvl3pPr>
              <a:defRPr sz="4100">
                <a:latin typeface="+mj-lt"/>
              </a:defRPr>
            </a:lvl3pPr>
            <a:lvl4pPr>
              <a:defRPr sz="4100">
                <a:latin typeface="+mj-lt"/>
              </a:defRPr>
            </a:lvl4pPr>
            <a:lvl5pPr>
              <a:defRPr sz="4100">
                <a:latin typeface="+mj-lt"/>
              </a:defRPr>
            </a:lvl5pPr>
          </a:lstStyle>
          <a:p>
            <a:pPr lvl="0"/>
            <a:r>
              <a:rPr lang="en-GB"/>
              <a:t>#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5638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tex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800000"/>
            <a:ext cx="6480000" cy="4255311"/>
          </a:xfrm>
        </p:spPr>
        <p:txBody>
          <a:bodyPr/>
          <a:lstStyle>
            <a:lvl1pPr>
              <a:lnSpc>
                <a:spcPct val="80000"/>
              </a:lnSpc>
              <a:spcAft>
                <a:spcPts val="5669"/>
              </a:spcAft>
              <a:defRPr sz="2400">
                <a:latin typeface="+mj-lt"/>
              </a:defRPr>
            </a:lvl1pPr>
            <a:lvl2pPr>
              <a:spcAft>
                <a:spcPts val="600"/>
              </a:spcAft>
              <a:defRPr b="1">
                <a:latin typeface="Helvetica" panose="020B0500000000000000" pitchFamily="34" charset="0"/>
              </a:defRPr>
            </a:lvl2pPr>
            <a:lvl3pPr marL="0" indent="0">
              <a:spcAft>
                <a:spcPts val="600"/>
              </a:spcAft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E2B3AF-9FAD-5D5D-1240-DB00A7A87265}"/>
              </a:ext>
            </a:extLst>
          </p:cNvPr>
          <p:cNvCxnSpPr>
            <a:cxnSpLocks/>
          </p:cNvCxnSpPr>
          <p:nvPr userDrawn="1"/>
        </p:nvCxnSpPr>
        <p:spPr>
          <a:xfrm flipV="1">
            <a:off x="7791450" y="0"/>
            <a:ext cx="0" cy="6858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D752E4-0F63-4C6B-EDAC-BE31E20754A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149236" y="792000"/>
            <a:ext cx="3600000" cy="57169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468EE08E-5A01-0515-600D-A5FA7CF1DF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6480000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26751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999" y="792000"/>
            <a:ext cx="10913043" cy="68510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12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1F904B8-0AEE-5909-BD58-B9610CE040F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29000" y="2520000"/>
            <a:ext cx="0" cy="433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0DAF1D-2473-1892-47F3-EC99F6E6EC14}"/>
              </a:ext>
            </a:extLst>
          </p:cNvPr>
          <p:cNvCxnSpPr>
            <a:cxnSpLocks/>
          </p:cNvCxnSpPr>
          <p:nvPr userDrawn="1"/>
        </p:nvCxnSpPr>
        <p:spPr>
          <a:xfrm flipV="1">
            <a:off x="8163000" y="2520000"/>
            <a:ext cx="0" cy="433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D0634F-C5B8-CEAB-C9E3-27AF5BEB0A87}"/>
              </a:ext>
            </a:extLst>
          </p:cNvPr>
          <p:cNvCxnSpPr>
            <a:cxnSpLocks/>
          </p:cNvCxnSpPr>
          <p:nvPr userDrawn="1"/>
        </p:nvCxnSpPr>
        <p:spPr>
          <a:xfrm>
            <a:off x="444140" y="2520000"/>
            <a:ext cx="1173963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1489ECB-DCD4-9320-FD58-4D1C89EFA6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1999" y="2772000"/>
            <a:ext cx="3240087" cy="540000"/>
          </a:xfrm>
        </p:spPr>
        <p:txBody>
          <a:bodyPr/>
          <a:lstStyle>
            <a:lvl1pPr>
              <a:spcAft>
                <a:spcPts val="0"/>
              </a:spcAft>
              <a:defRPr lang="en-GB" sz="1200" b="0" u="sng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5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66D8388-2C33-E0CC-B88D-F69BC8733F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24727" y="2772000"/>
            <a:ext cx="3240087" cy="540000"/>
          </a:xfrm>
        </p:spPr>
        <p:txBody>
          <a:bodyPr/>
          <a:lstStyle>
            <a:lvl1pPr>
              <a:spcAft>
                <a:spcPts val="0"/>
              </a:spcAft>
              <a:defRPr lang="en-GB" sz="1200" b="0" u="sng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5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3B65438C-A89F-2DC0-7BC4-BAB9A3DBC9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65207" y="2772000"/>
            <a:ext cx="3240087" cy="540000"/>
          </a:xfrm>
        </p:spPr>
        <p:txBody>
          <a:bodyPr/>
          <a:lstStyle>
            <a:lvl1pPr>
              <a:spcAft>
                <a:spcPts val="0"/>
              </a:spcAft>
              <a:defRPr lang="en-GB" sz="1200" b="0" u="sng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5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283C7A3-F9CB-AC1C-9BFE-50DB461CD34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1999" y="3348000"/>
            <a:ext cx="3240000" cy="30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D2C425B-7B1F-5E0E-C723-E8FEB471B9D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624727" y="3348000"/>
            <a:ext cx="3240000" cy="30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C306312-ECB6-A7F9-E3E5-2840801BB92B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465207" y="3348000"/>
            <a:ext cx="3240000" cy="30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2496231-FC26-F06A-6AA0-8BD833F7AC5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2163" y="1620000"/>
            <a:ext cx="10913044" cy="951508"/>
          </a:xfrm>
        </p:spPr>
        <p:txBody>
          <a:bodyPr/>
          <a:lstStyle>
            <a:lvl1pPr>
              <a:defRPr sz="2400"/>
            </a:lvl1pPr>
            <a:lvl2pPr>
              <a:def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167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ubhead, four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999" y="792000"/>
            <a:ext cx="10913043" cy="68510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12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1489ECB-DCD4-9320-FD58-4D1C89EFA6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2000" y="3974465"/>
            <a:ext cx="2160000" cy="5400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lang="en-GB" sz="1500" b="0" i="0" u="sng" kern="1200" spc="0" baseline="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5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66D8388-2C33-E0CC-B88D-F69BC8733F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98324" y="3974465"/>
            <a:ext cx="2160000" cy="5400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lang="en-GB" sz="1500" b="0" i="0" u="sng" kern="1200" spc="0" baseline="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5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3B65438C-A89F-2DC0-7BC4-BAB9A3DBC9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04648" y="3974465"/>
            <a:ext cx="2160000" cy="5400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lang="en-GB" sz="1500" b="0" i="0" u="sng" kern="1200" spc="0" baseline="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5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283C7A3-F9CB-AC1C-9BFE-50DB461CD34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2000" y="4550465"/>
            <a:ext cx="2160000" cy="19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D2C425B-7B1F-5E0E-C723-E8FEB471B9D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698324" y="4550465"/>
            <a:ext cx="2160000" cy="19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C306312-ECB6-A7F9-E3E5-2840801BB92B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604648" y="4550465"/>
            <a:ext cx="2160000" cy="19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2496231-FC26-F06A-6AA0-8BD833F7AC5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2163" y="1620000"/>
            <a:ext cx="6480000" cy="1800000"/>
          </a:xfrm>
        </p:spPr>
        <p:txBody>
          <a:bodyPr/>
          <a:lstStyle>
            <a:lvl1pPr>
              <a:defRPr sz="2400"/>
            </a:lvl1pPr>
            <a:lvl2pPr>
              <a:defRPr lang="en-GB" sz="2400" kern="1200" dirty="0" smtClean="0">
                <a:solidFill>
                  <a:schemeClr val="tx1"/>
                </a:solidFill>
                <a:latin typeface="Helvetica" panose="020B0500000000000000" pitchFamily="34" charset="0"/>
                <a:ea typeface="+mn-ea"/>
                <a:cs typeface="+mn-cs"/>
              </a:defRPr>
            </a:lvl2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58161C-E992-5B86-E0CE-A3EC9E43C03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70667" y="3832232"/>
            <a:ext cx="0" cy="302576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08C4E3-9E73-C694-9D5C-9072485D8888}"/>
              </a:ext>
            </a:extLst>
          </p:cNvPr>
          <p:cNvCxnSpPr>
            <a:cxnSpLocks/>
          </p:cNvCxnSpPr>
          <p:nvPr userDrawn="1"/>
        </p:nvCxnSpPr>
        <p:spPr>
          <a:xfrm flipV="1">
            <a:off x="6285451" y="3832232"/>
            <a:ext cx="0" cy="302576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A91421-A0F9-A16F-9244-EE465B911519}"/>
              </a:ext>
            </a:extLst>
          </p:cNvPr>
          <p:cNvCxnSpPr>
            <a:cxnSpLocks/>
          </p:cNvCxnSpPr>
          <p:nvPr userDrawn="1"/>
        </p:nvCxnSpPr>
        <p:spPr>
          <a:xfrm>
            <a:off x="452362" y="3832232"/>
            <a:ext cx="1173963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EF1CB8-BB93-F743-7EC9-CB1D353BCE14}"/>
              </a:ext>
            </a:extLst>
          </p:cNvPr>
          <p:cNvCxnSpPr>
            <a:cxnSpLocks/>
          </p:cNvCxnSpPr>
          <p:nvPr userDrawn="1"/>
        </p:nvCxnSpPr>
        <p:spPr>
          <a:xfrm flipV="1">
            <a:off x="9211531" y="3832232"/>
            <a:ext cx="0" cy="302576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902322E6-447A-5FB1-84C5-2A1C8D5B20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523694" y="3974465"/>
            <a:ext cx="2160000" cy="5400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lang="en-GB" sz="1500" b="0" i="0" u="sng" kern="1200" spc="0" baseline="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5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D9B7C5-B806-2259-ADEB-1F62544D61A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523694" y="4550465"/>
            <a:ext cx="2160000" cy="19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58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d, content left, high content 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5040000" cy="240136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82DBFC-6DCA-48B8-455C-48407946B5D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20000" y="792000"/>
            <a:ext cx="5400000" cy="56880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95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2459232-98E9-4FDA-16B4-00D6AEC736A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8427"/>
            <a:ext cx="8880000" cy="3419574"/>
          </a:xfrm>
          <a:solidFill>
            <a:schemeClr val="bg2"/>
          </a:solidFill>
        </p:spPr>
        <p:txBody>
          <a:bodyPr anchor="ctr"/>
          <a:lstStyle>
            <a:lvl1pPr marL="0" indent="0" algn="l">
              <a:buNone/>
              <a:defRPr sz="2000" spc="-3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noProof="0"/>
              <a:t>Click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0" y="810000"/>
            <a:ext cx="9000000" cy="1440000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200" b="0" i="0" kern="1200" cap="none" spc="-150" baseline="0" dirty="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n-AU" spc="-150" noProof="0">
                <a:effectLst/>
                <a:latin typeface="Helvetica Light" panose="020B0403020202020204" pitchFamily="34" charset="0"/>
              </a:rPr>
              <a:t>Proposal title to go here </a:t>
            </a:r>
            <a:br>
              <a:rPr lang="en-AU" spc="-150" noProof="0">
                <a:effectLst/>
                <a:latin typeface="Helvetica Light" panose="020B0403020202020204" pitchFamily="34" charset="0"/>
              </a:rPr>
            </a:br>
            <a:r>
              <a:rPr lang="en-AU" spc="-150" noProof="0">
                <a:effectLst/>
                <a:latin typeface="Helvetica Light" panose="020B0403020202020204" pitchFamily="34" charset="0"/>
              </a:rPr>
              <a:t>over two lines if needed</a:t>
            </a:r>
            <a:endParaRPr lang="en-AU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0" y="2340000"/>
            <a:ext cx="9000000" cy="582034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3200" b="0" i="0" kern="1200" spc="-100" baseline="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AU" spc="-100" noProof="0"/>
              <a:t>Client organisation to go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EF4AD6-9048-6ACA-687D-1A6E343AA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0" y="2970000"/>
            <a:ext cx="8999538" cy="360000"/>
          </a:xfrm>
        </p:spPr>
        <p:txBody>
          <a:bodyPr anchor="ctr">
            <a:noAutofit/>
          </a:bodyPr>
          <a:lstStyle>
            <a:lvl1pPr>
              <a:defRPr sz="1200" b="0" cap="all" baseline="0">
                <a:latin typeface="DM Mono" panose="020B0509040201040103" pitchFamily="49" charset="0"/>
              </a:defRPr>
            </a:lvl1pPr>
            <a:lvl2pPr>
              <a:defRPr sz="1200" b="0">
                <a:latin typeface="DM Mono Light" panose="020B0309040201040103" pitchFamily="49" charset="0"/>
              </a:defRPr>
            </a:lvl2pPr>
            <a:lvl3pPr>
              <a:defRPr sz="1200" b="0">
                <a:latin typeface="DM Mono Light" panose="020B0309040201040103" pitchFamily="49" charset="0"/>
              </a:defRPr>
            </a:lvl3pPr>
            <a:lvl4pPr>
              <a:defRPr sz="1200" b="0">
                <a:latin typeface="DM Mono Light" panose="020B0309040201040103" pitchFamily="49" charset="0"/>
              </a:defRPr>
            </a:lvl4pPr>
            <a:lvl5pPr>
              <a:defRPr sz="1200" b="0">
                <a:latin typeface="DM Mono Light" panose="020B0309040201040103" pitchFamily="49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3BFAD3-1D86-2D35-AABC-0D6AE1B6F033}"/>
              </a:ext>
            </a:extLst>
          </p:cNvPr>
          <p:cNvSpPr/>
          <p:nvPr userDrawn="1"/>
        </p:nvSpPr>
        <p:spPr>
          <a:xfrm>
            <a:off x="0" y="0"/>
            <a:ext cx="3312000" cy="685800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0" i="0" noProof="0">
              <a:latin typeface="Helvetica Light" panose="020B04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7FFF15-346E-62A6-4CCB-214C498A5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772" y="5854864"/>
            <a:ext cx="3542635" cy="9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10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1999"/>
            <a:ext cx="3600000" cy="216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10EAA-F940-8B9F-71C6-832D3687822C}"/>
              </a:ext>
            </a:extLst>
          </p:cNvPr>
          <p:cNvSpPr/>
          <p:nvPr userDrawn="1"/>
        </p:nvSpPr>
        <p:spPr>
          <a:xfrm>
            <a:off x="5111750" y="0"/>
            <a:ext cx="70802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3288295"/>
            <a:ext cx="3600000" cy="31734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385113-90DD-77D4-1DB2-0E37DB5C966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111750" y="0"/>
            <a:ext cx="4465638" cy="4295775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1800" spc="-3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insert image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2B5A4C-987C-4644-B1EC-4874F15B5A6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9577388" y="3429000"/>
            <a:ext cx="2614612" cy="3429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1800" spc="-3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B4BE2A-8B09-09B0-9F59-62C38CFE1E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9412" y="4841875"/>
            <a:ext cx="3390314" cy="1524000"/>
          </a:xfrm>
        </p:spPr>
        <p:txBody>
          <a:bodyPr/>
          <a:lstStyle>
            <a:lvl1pPr algn="ctr">
              <a:defRPr sz="4200" b="1"/>
            </a:lvl1pPr>
            <a:lvl2pPr algn="ctr">
              <a:defRPr b="0" cap="all" baseline="0">
                <a:latin typeface="DM Mono Light" panose="020B0309040201040103" pitchFamily="49" charset="0"/>
              </a:defRPr>
            </a:lvl2pPr>
          </a:lstStyle>
          <a:p>
            <a:pPr lvl="0"/>
            <a:r>
              <a:rPr lang="en-GB"/>
              <a:t>#</a:t>
            </a:r>
          </a:p>
          <a:p>
            <a:pPr lvl="1"/>
            <a:r>
              <a:rPr lang="en-GB"/>
              <a:t>Second level</a:t>
            </a:r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7F7ECFC-01C6-DADD-F690-E45A0E765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4654" y="895155"/>
            <a:ext cx="2180080" cy="1524000"/>
          </a:xfrm>
        </p:spPr>
        <p:txBody>
          <a:bodyPr/>
          <a:lstStyle>
            <a:lvl1pPr algn="ctr">
              <a:defRPr sz="4200" b="1"/>
            </a:lvl1pPr>
            <a:lvl2pPr algn="ctr">
              <a:defRPr b="0" cap="all" baseline="0">
                <a:latin typeface="DM Mono Light" panose="020B0309040201040103" pitchFamily="49" charset="0"/>
              </a:defRPr>
            </a:lvl2pPr>
          </a:lstStyle>
          <a:p>
            <a:pPr lvl="0"/>
            <a:r>
              <a:rPr lang="en-GB"/>
              <a:t>#</a:t>
            </a:r>
          </a:p>
          <a:p>
            <a:pPr lvl="1"/>
            <a:r>
              <a:rPr lang="en-GB"/>
              <a:t>Second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950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four content 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6CEC88-CAA3-5441-FFA9-79F2A9EB1CF9}"/>
              </a:ext>
            </a:extLst>
          </p:cNvPr>
          <p:cNvSpPr/>
          <p:nvPr userDrawn="1"/>
        </p:nvSpPr>
        <p:spPr>
          <a:xfrm>
            <a:off x="457200" y="0"/>
            <a:ext cx="57947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6696ACE8-A41C-DA40-3C5A-9CB01905BF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2000" y="5166000"/>
            <a:ext cx="5940000" cy="1692000"/>
          </a:xfrm>
        </p:spPr>
        <p:txBody>
          <a:bodyPr lIns="180000" rIns="180000" anchor="ctr"/>
          <a:lstStyle>
            <a:lvl1pPr>
              <a:defRPr lang="en-GB" sz="1200" b="0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980000"/>
            <a:ext cx="5040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5040000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0436BD-38E7-9145-4038-28184BCB56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2000" y="0"/>
            <a:ext cx="5940000" cy="1692000"/>
          </a:xfrm>
        </p:spPr>
        <p:txBody>
          <a:bodyPr lIns="180000" rIns="180000" anchor="ctr"/>
          <a:lstStyle>
            <a:lvl1pPr>
              <a:defRPr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4B5C4F7-B3D4-6DDF-B854-0ABF7B98DA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2000" y="1722000"/>
            <a:ext cx="5940000" cy="1692000"/>
          </a:xfrm>
        </p:spPr>
        <p:txBody>
          <a:bodyPr lIns="180000" rIns="180000" anchor="ctr"/>
          <a:lstStyle>
            <a:lvl1pPr>
              <a:defRPr lang="en-GB" sz="1200" b="0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5CE6FD3-5E70-7B0B-B397-3C8FCEBA64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2000" y="3444000"/>
            <a:ext cx="5940000" cy="1692000"/>
          </a:xfrm>
        </p:spPr>
        <p:txBody>
          <a:bodyPr lIns="180000" rIns="180000" anchor="ctr"/>
          <a:lstStyle>
            <a:lvl1pPr>
              <a:defRPr lang="en-GB" sz="1200" b="0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1B850B-5085-4150-74C9-5372A31D076A}"/>
              </a:ext>
            </a:extLst>
          </p:cNvPr>
          <p:cNvCxnSpPr>
            <a:cxnSpLocks/>
          </p:cNvCxnSpPr>
          <p:nvPr userDrawn="1"/>
        </p:nvCxnSpPr>
        <p:spPr>
          <a:xfrm>
            <a:off x="6252000" y="-15000"/>
            <a:ext cx="0" cy="685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CDCD07-BC69-3E27-FEB1-B6434C531631}"/>
              </a:ext>
            </a:extLst>
          </p:cNvPr>
          <p:cNvCxnSpPr>
            <a:cxnSpLocks/>
          </p:cNvCxnSpPr>
          <p:nvPr userDrawn="1"/>
        </p:nvCxnSpPr>
        <p:spPr>
          <a:xfrm>
            <a:off x="6252000" y="3429000"/>
            <a:ext cx="59400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BAD1A06-B049-4411-77D8-14D7355F9FE4}"/>
              </a:ext>
            </a:extLst>
          </p:cNvPr>
          <p:cNvCxnSpPr>
            <a:cxnSpLocks/>
          </p:cNvCxnSpPr>
          <p:nvPr userDrawn="1"/>
        </p:nvCxnSpPr>
        <p:spPr>
          <a:xfrm>
            <a:off x="6252000" y="1707000"/>
            <a:ext cx="59400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5DE281-3284-84AB-CD8F-A5E0167C3444}"/>
              </a:ext>
            </a:extLst>
          </p:cNvPr>
          <p:cNvCxnSpPr>
            <a:cxnSpLocks/>
          </p:cNvCxnSpPr>
          <p:nvPr userDrawn="1"/>
        </p:nvCxnSpPr>
        <p:spPr>
          <a:xfrm>
            <a:off x="6252000" y="5151000"/>
            <a:ext cx="59400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973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999" y="792000"/>
            <a:ext cx="10913207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174F4-1159-4627-0B4F-592579441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000" y="1871663"/>
            <a:ext cx="10913206" cy="583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36258E-8C01-BA3E-3056-F28622E5C8A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791999" y="3798000"/>
            <a:ext cx="3240000" cy="216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D4B7A1-5EE5-673F-1A41-B83502749BE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624727" y="3798000"/>
            <a:ext cx="3240000" cy="216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4D0FA5B-ADCE-CE1D-5287-25E615DDE3F1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8465207" y="3798000"/>
            <a:ext cx="3240000" cy="216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F5D868-5D9C-7262-42E2-9115D34B96BA}"/>
              </a:ext>
            </a:extLst>
          </p:cNvPr>
          <p:cNvCxnSpPr>
            <a:cxnSpLocks/>
          </p:cNvCxnSpPr>
          <p:nvPr userDrawn="1"/>
        </p:nvCxnSpPr>
        <p:spPr>
          <a:xfrm flipV="1">
            <a:off x="4330344" y="2560638"/>
            <a:ext cx="0" cy="429736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1E4A5C-1624-DA7F-15DE-FD7A63A3C5F7}"/>
              </a:ext>
            </a:extLst>
          </p:cNvPr>
          <p:cNvCxnSpPr>
            <a:cxnSpLocks/>
          </p:cNvCxnSpPr>
          <p:nvPr userDrawn="1"/>
        </p:nvCxnSpPr>
        <p:spPr>
          <a:xfrm>
            <a:off x="452362" y="2560638"/>
            <a:ext cx="1173963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AACDAB-58B3-96B7-9FFD-3B45CD649886}"/>
              </a:ext>
            </a:extLst>
          </p:cNvPr>
          <p:cNvCxnSpPr>
            <a:cxnSpLocks/>
          </p:cNvCxnSpPr>
          <p:nvPr userDrawn="1"/>
        </p:nvCxnSpPr>
        <p:spPr>
          <a:xfrm flipV="1">
            <a:off x="8166949" y="2560638"/>
            <a:ext cx="0" cy="429736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EB403ED-065B-51AE-EC17-0AC6C1B0C9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2163" y="2699999"/>
            <a:ext cx="3240000" cy="960113"/>
          </a:xfrm>
        </p:spPr>
        <p:txBody>
          <a:bodyPr/>
          <a:lstStyle>
            <a:lvl1pPr>
              <a:defRPr lang="en-GB" sz="1200" b="0" u="none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>
              <a:defRPr sz="1400" u="sng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A902B1C1-762E-950F-9506-2F6F9E0A41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24727" y="2699999"/>
            <a:ext cx="3240000" cy="960113"/>
          </a:xfrm>
        </p:spPr>
        <p:txBody>
          <a:bodyPr/>
          <a:lstStyle>
            <a:lvl1pPr>
              <a:defRPr lang="en-GB" sz="1200" b="0" u="none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>
              <a:defRPr sz="1400" u="sng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7378F06-E9C7-37A8-2DE8-6B86B0FC1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65207" y="2699999"/>
            <a:ext cx="3240000" cy="960113"/>
          </a:xfrm>
        </p:spPr>
        <p:txBody>
          <a:bodyPr/>
          <a:lstStyle>
            <a:lvl1pPr>
              <a:defRPr lang="en-GB" sz="1200" b="0" u="none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>
              <a:defRPr sz="1400" u="sng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A82AE6A-A638-A3C7-A81A-DC4ABC9C15F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91999" y="6012000"/>
            <a:ext cx="3240000" cy="720000"/>
          </a:xfrm>
        </p:spPr>
        <p:txBody>
          <a:bodyPr>
            <a:normAutofit/>
          </a:bodyPr>
          <a:lstStyle>
            <a:lvl1pPr>
              <a:defRPr sz="1000" b="1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EA55C47-02D6-4C82-0C5B-6E75E64596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24727" y="6012000"/>
            <a:ext cx="3240000" cy="720000"/>
          </a:xfrm>
        </p:spPr>
        <p:txBody>
          <a:bodyPr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9EF404CB-F460-0186-C842-7831467D8AF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65207" y="6012000"/>
            <a:ext cx="3240000" cy="720000"/>
          </a:xfrm>
        </p:spPr>
        <p:txBody>
          <a:bodyPr>
            <a:normAutofit/>
          </a:bodyPr>
          <a:lstStyle>
            <a:lvl1pPr>
              <a:defRPr sz="1000" b="1"/>
            </a:lvl1pPr>
            <a:lvl2pPr>
              <a:defRPr sz="10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19371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left, three conten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2542044" cy="168485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174F4-1159-4627-0B4F-592579441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8124" y="2520000"/>
            <a:ext cx="2542043" cy="39417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36258E-8C01-BA3E-3056-F28622E5C8A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647740" y="1902068"/>
            <a:ext cx="2520000" cy="383754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D4B7A1-5EE5-673F-1A41-B83502749BE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604157" y="1902068"/>
            <a:ext cx="2520000" cy="383754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4D0FA5B-ADCE-CE1D-5287-25E615DDE3F1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486950" y="1902068"/>
            <a:ext cx="2520000" cy="383754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EB403ED-065B-51AE-EC17-0AC6C1B0C9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647740" y="804068"/>
            <a:ext cx="2520000" cy="960113"/>
          </a:xfrm>
        </p:spPr>
        <p:txBody>
          <a:bodyPr/>
          <a:lstStyle>
            <a:lvl1pPr>
              <a:defRPr lang="en-GB" sz="1200" b="0" u="none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>
              <a:defRPr sz="1400" u="sng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A902B1C1-762E-950F-9506-2F6F9E0A41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04157" y="804068"/>
            <a:ext cx="2520000" cy="960113"/>
          </a:xfrm>
        </p:spPr>
        <p:txBody>
          <a:bodyPr/>
          <a:lstStyle>
            <a:lvl1pPr>
              <a:defRPr lang="en-GB" sz="1200" b="0" u="none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>
              <a:defRPr sz="1400" u="sng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7378F06-E9C7-37A8-2DE8-6B86B0FC1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86950" y="804068"/>
            <a:ext cx="2520000" cy="960113"/>
          </a:xfrm>
        </p:spPr>
        <p:txBody>
          <a:bodyPr/>
          <a:lstStyle>
            <a:lvl1pPr>
              <a:defRPr lang="en-GB" sz="1200" b="0" u="none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>
              <a:defRPr sz="1400" u="sng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B50404-8762-9779-D969-15F80235DBCA}"/>
              </a:ext>
            </a:extLst>
          </p:cNvPr>
          <p:cNvCxnSpPr>
            <a:cxnSpLocks/>
          </p:cNvCxnSpPr>
          <p:nvPr userDrawn="1"/>
        </p:nvCxnSpPr>
        <p:spPr>
          <a:xfrm flipV="1">
            <a:off x="3520907" y="0"/>
            <a:ext cx="0" cy="685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F3C244-21CA-C180-96B2-42A3C75A10B4}"/>
              </a:ext>
            </a:extLst>
          </p:cNvPr>
          <p:cNvCxnSpPr>
            <a:cxnSpLocks/>
          </p:cNvCxnSpPr>
          <p:nvPr userDrawn="1"/>
        </p:nvCxnSpPr>
        <p:spPr>
          <a:xfrm flipV="1">
            <a:off x="6407675" y="-29898"/>
            <a:ext cx="0" cy="685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6F89C6-5476-D753-4B08-E02D405311BF}"/>
              </a:ext>
            </a:extLst>
          </p:cNvPr>
          <p:cNvCxnSpPr>
            <a:cxnSpLocks/>
          </p:cNvCxnSpPr>
          <p:nvPr userDrawn="1"/>
        </p:nvCxnSpPr>
        <p:spPr>
          <a:xfrm flipV="1">
            <a:off x="9323935" y="0"/>
            <a:ext cx="0" cy="685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C28045-ECFB-3D26-C371-83C5FBB1BF6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47740" y="5900738"/>
            <a:ext cx="2560637" cy="777875"/>
          </a:xfrm>
        </p:spPr>
        <p:txBody>
          <a:bodyPr>
            <a:noAutofit/>
          </a:bodyPr>
          <a:lstStyle>
            <a:lvl1pPr>
              <a:defRPr sz="1000" b="1"/>
            </a:lvl1pPr>
            <a:lvl2pPr>
              <a:defRPr sz="1000" b="0"/>
            </a:lvl2pPr>
            <a:lvl3pPr>
              <a:defRPr sz="1000" b="1"/>
            </a:lvl3pPr>
            <a:lvl4pPr>
              <a:defRPr sz="1000" b="1"/>
            </a:lvl4pPr>
            <a:lvl5pPr>
              <a:defRPr sz="1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2FC406B-4494-1586-4F83-DDAFD52CF1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04157" y="5900738"/>
            <a:ext cx="2560637" cy="777875"/>
          </a:xfrm>
        </p:spPr>
        <p:txBody>
          <a:bodyPr>
            <a:noAutofit/>
          </a:bodyPr>
          <a:lstStyle>
            <a:lvl1pPr>
              <a:defRPr sz="1000" b="1"/>
            </a:lvl1pPr>
            <a:lvl2pPr>
              <a:defRPr sz="1000" b="0"/>
            </a:lvl2pPr>
            <a:lvl3pPr>
              <a:defRPr sz="1000" b="1"/>
            </a:lvl3pPr>
            <a:lvl4pPr>
              <a:defRPr sz="1000" b="1"/>
            </a:lvl4pPr>
            <a:lvl5pPr>
              <a:defRPr sz="1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C33C110-C876-B804-2815-E36040B33A7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86950" y="5900738"/>
            <a:ext cx="2560637" cy="777875"/>
          </a:xfrm>
        </p:spPr>
        <p:txBody>
          <a:bodyPr>
            <a:noAutofit/>
          </a:bodyPr>
          <a:lstStyle>
            <a:lvl1pPr>
              <a:defRPr sz="1000" b="1"/>
            </a:lvl1pPr>
            <a:lvl2pPr>
              <a:defRPr sz="1000" b="0"/>
            </a:lvl2pPr>
            <a:lvl3pPr>
              <a:defRPr sz="1000" b="1"/>
            </a:lvl3pPr>
            <a:lvl4pPr>
              <a:defRPr sz="1000" b="1"/>
            </a:lvl4pPr>
            <a:lvl5pPr>
              <a:defRPr sz="1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13592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fiv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999" y="792000"/>
            <a:ext cx="10913207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174F4-1159-4627-0B4F-592579441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000" y="1871663"/>
            <a:ext cx="10913206" cy="583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36258E-8C01-BA3E-3056-F28622E5C8A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791999" y="3798000"/>
            <a:ext cx="1980000" cy="234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EB403ED-065B-51AE-EC17-0AC6C1B0C9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2163" y="2699999"/>
            <a:ext cx="1980000" cy="960113"/>
          </a:xfrm>
        </p:spPr>
        <p:txBody>
          <a:bodyPr/>
          <a:lstStyle>
            <a:lvl1pPr>
              <a:defRPr lang="en-GB" sz="1200" b="0" u="none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>
              <a:defRPr sz="1400" u="sng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A902B1C1-762E-950F-9506-2F6F9E0A41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37586" y="2699999"/>
            <a:ext cx="1980000" cy="960113"/>
          </a:xfrm>
        </p:spPr>
        <p:txBody>
          <a:bodyPr/>
          <a:lstStyle>
            <a:lvl1pPr>
              <a:defRPr lang="en-GB" sz="1200" b="0" u="none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>
              <a:defRPr sz="1400" u="sng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7378F06-E9C7-37A8-2DE8-6B86B0FC1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67515" y="2699999"/>
            <a:ext cx="1980000" cy="960113"/>
          </a:xfrm>
        </p:spPr>
        <p:txBody>
          <a:bodyPr/>
          <a:lstStyle>
            <a:lvl1pPr>
              <a:defRPr lang="en-GB" sz="1200" b="0" u="none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>
              <a:defRPr sz="1400" u="sng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92D89E-61FB-06D2-3D63-5CE6351CCD2E}"/>
              </a:ext>
            </a:extLst>
          </p:cNvPr>
          <p:cNvCxnSpPr>
            <a:cxnSpLocks/>
          </p:cNvCxnSpPr>
          <p:nvPr userDrawn="1"/>
        </p:nvCxnSpPr>
        <p:spPr>
          <a:xfrm flipV="1">
            <a:off x="7501394" y="2559600"/>
            <a:ext cx="0" cy="42984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8A3CF3-BC23-2036-61F9-CAD9338C094E}"/>
              </a:ext>
            </a:extLst>
          </p:cNvPr>
          <p:cNvCxnSpPr>
            <a:cxnSpLocks/>
          </p:cNvCxnSpPr>
          <p:nvPr userDrawn="1"/>
        </p:nvCxnSpPr>
        <p:spPr>
          <a:xfrm>
            <a:off x="452362" y="2560638"/>
            <a:ext cx="1173963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EBB0BC-D6F6-19D8-11A9-D395032E1444}"/>
              </a:ext>
            </a:extLst>
          </p:cNvPr>
          <p:cNvCxnSpPr>
            <a:cxnSpLocks/>
          </p:cNvCxnSpPr>
          <p:nvPr userDrawn="1"/>
        </p:nvCxnSpPr>
        <p:spPr>
          <a:xfrm flipV="1">
            <a:off x="2925878" y="2560638"/>
            <a:ext cx="0" cy="429736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F834FE-8892-8D10-E850-A8E0E7E22E77}"/>
              </a:ext>
            </a:extLst>
          </p:cNvPr>
          <p:cNvCxnSpPr>
            <a:cxnSpLocks/>
          </p:cNvCxnSpPr>
          <p:nvPr userDrawn="1"/>
        </p:nvCxnSpPr>
        <p:spPr>
          <a:xfrm flipV="1">
            <a:off x="5213636" y="2559600"/>
            <a:ext cx="0" cy="42984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1B6AC0-CD89-90E2-B454-14A62E4AB4E8}"/>
              </a:ext>
            </a:extLst>
          </p:cNvPr>
          <p:cNvCxnSpPr>
            <a:cxnSpLocks/>
          </p:cNvCxnSpPr>
          <p:nvPr userDrawn="1"/>
        </p:nvCxnSpPr>
        <p:spPr>
          <a:xfrm flipV="1">
            <a:off x="9789152" y="2559600"/>
            <a:ext cx="0" cy="42984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2B9400A5-BE9E-1659-99BE-63CA023F09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5273" y="2699999"/>
            <a:ext cx="1980000" cy="960113"/>
          </a:xfrm>
        </p:spPr>
        <p:txBody>
          <a:bodyPr/>
          <a:lstStyle>
            <a:lvl1pPr>
              <a:defRPr lang="en-GB" sz="1200" b="0" u="none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>
              <a:defRPr sz="1400" u="sng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96E12014-B40E-5894-F94D-BBD7F87C003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43034" y="2699999"/>
            <a:ext cx="1980000" cy="960113"/>
          </a:xfrm>
        </p:spPr>
        <p:txBody>
          <a:bodyPr/>
          <a:lstStyle>
            <a:lvl1pPr>
              <a:defRPr lang="en-GB" sz="1200" b="0" u="none" kern="1200" cap="all" baseline="0" dirty="0" smtClean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>
              <a:defRPr sz="1400" u="sng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C047E1C-9E77-7656-CD4D-E152D46F3A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1999" y="6215989"/>
            <a:ext cx="1980000" cy="462011"/>
          </a:xfrm>
        </p:spPr>
        <p:txBody>
          <a:bodyPr>
            <a:noAutofit/>
          </a:bodyPr>
          <a:lstStyle>
            <a:lvl1pPr>
              <a:defRPr sz="1000" b="1"/>
            </a:lvl1pPr>
            <a:lvl2pPr>
              <a:defRPr sz="1000" b="0"/>
            </a:lvl2pPr>
            <a:lvl3pPr>
              <a:defRPr sz="1000" b="1"/>
            </a:lvl3pPr>
            <a:lvl4pPr>
              <a:defRPr sz="1000" b="1"/>
            </a:lvl4pPr>
            <a:lvl5pPr>
              <a:defRPr sz="1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9B6CB59-D1C4-05B5-2818-7C155B9884B0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3079757" y="3798000"/>
            <a:ext cx="1980000" cy="234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A9A5A43-E7E7-30FD-2EE6-94BAF415F85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092067" y="6215989"/>
            <a:ext cx="1980000" cy="462011"/>
          </a:xfrm>
        </p:spPr>
        <p:txBody>
          <a:bodyPr>
            <a:noAutofit/>
          </a:bodyPr>
          <a:lstStyle>
            <a:lvl1pPr>
              <a:defRPr sz="1000" b="1"/>
            </a:lvl1pPr>
            <a:lvl2pPr>
              <a:defRPr sz="1000" b="0"/>
            </a:lvl2pPr>
            <a:lvl3pPr>
              <a:defRPr sz="1000" b="1"/>
            </a:lvl3pPr>
            <a:lvl4pPr>
              <a:defRPr sz="1000" b="1"/>
            </a:lvl4pPr>
            <a:lvl5pPr>
              <a:defRPr sz="1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59E5F26-D37A-7BFA-B2F0-E3F19E24AF92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5367515" y="3798000"/>
            <a:ext cx="1980000" cy="234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A1C2718-88EB-2A73-FCCE-1D24A62A96D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35864" y="6215989"/>
            <a:ext cx="1980000" cy="462011"/>
          </a:xfrm>
        </p:spPr>
        <p:txBody>
          <a:bodyPr>
            <a:noAutofit/>
          </a:bodyPr>
          <a:lstStyle>
            <a:lvl1pPr>
              <a:defRPr sz="1000" b="1"/>
            </a:lvl1pPr>
            <a:lvl2pPr>
              <a:defRPr sz="1000" b="0"/>
            </a:lvl2pPr>
            <a:lvl3pPr>
              <a:defRPr sz="1000" b="1"/>
            </a:lvl3pPr>
            <a:lvl4pPr>
              <a:defRPr sz="1000" b="1"/>
            </a:lvl4pPr>
            <a:lvl5pPr>
              <a:defRPr sz="1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B7B3A8F-A6F8-8C48-A08F-2E4E6A286693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7655273" y="3798000"/>
            <a:ext cx="1980000" cy="234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FA6CBEF8-A563-B8A3-CFE6-9C87D496C87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650000" y="6215989"/>
            <a:ext cx="1980000" cy="462011"/>
          </a:xfrm>
        </p:spPr>
        <p:txBody>
          <a:bodyPr>
            <a:noAutofit/>
          </a:bodyPr>
          <a:lstStyle>
            <a:lvl1pPr>
              <a:defRPr sz="1000" b="1"/>
            </a:lvl1pPr>
            <a:lvl2pPr>
              <a:defRPr sz="1000" b="0"/>
            </a:lvl2pPr>
            <a:lvl3pPr>
              <a:defRPr sz="1000" b="1"/>
            </a:lvl3pPr>
            <a:lvl4pPr>
              <a:defRPr sz="1000" b="1"/>
            </a:lvl4pPr>
            <a:lvl5pPr>
              <a:defRPr sz="1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94D024A-8FAE-7E8F-8032-2EE09F6BF739}"/>
              </a:ext>
            </a:extLst>
          </p:cNvPr>
          <p:cNvSpPr>
            <a:spLocks noGrp="1"/>
          </p:cNvSpPr>
          <p:nvPr>
            <p:ph idx="39"/>
          </p:nvPr>
        </p:nvSpPr>
        <p:spPr>
          <a:xfrm>
            <a:off x="9943034" y="3798000"/>
            <a:ext cx="1980000" cy="234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58DA9C21-683B-4E01-A43C-C77A1EB4A1D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943034" y="6215989"/>
            <a:ext cx="1980000" cy="462011"/>
          </a:xfrm>
        </p:spPr>
        <p:txBody>
          <a:bodyPr>
            <a:noAutofit/>
          </a:bodyPr>
          <a:lstStyle>
            <a:lvl1pPr>
              <a:defRPr sz="1000" b="1"/>
            </a:lvl1pPr>
            <a:lvl2pPr>
              <a:defRPr sz="1000" b="0"/>
            </a:lvl2pPr>
            <a:lvl3pPr>
              <a:defRPr sz="1000" b="1"/>
            </a:lvl3pPr>
            <a:lvl4pPr>
              <a:defRPr sz="1000" b="1"/>
            </a:lvl4pPr>
            <a:lvl5pPr>
              <a:defRPr sz="1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760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ur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999" y="792000"/>
            <a:ext cx="10913207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174F4-1159-4627-0B4F-592579441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000" y="1871663"/>
            <a:ext cx="10913206" cy="583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A1F23A-1376-E004-8E75-F26D41A4D0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2163" y="2700338"/>
            <a:ext cx="3420000" cy="3761393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bg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bg1"/>
                </a:solidFill>
              </a:defRPr>
            </a:lvl2pPr>
            <a:lvl3pPr marL="0" indent="0">
              <a:buNone/>
              <a:defRPr sz="1000">
                <a:solidFill>
                  <a:schemeClr val="bg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4A50E33-51D4-78FA-07E7-B9D0A67C411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448684" y="2700338"/>
            <a:ext cx="3420000" cy="3761393"/>
          </a:xfrm>
          <a:solidFill>
            <a:srgbClr val="467371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bg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bg1"/>
                </a:solidFill>
              </a:defRPr>
            </a:lvl2pPr>
            <a:lvl3pPr marL="0" indent="0">
              <a:buNone/>
              <a:defRPr sz="1000">
                <a:solidFill>
                  <a:schemeClr val="bg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2DE0724-5131-7D7B-4272-55C2608FE46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5206" y="2700338"/>
            <a:ext cx="3420000" cy="3761393"/>
          </a:xfrm>
          <a:solidFill>
            <a:srgbClr val="86B5B3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8690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ur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999" y="827906"/>
            <a:ext cx="10913207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174F4-1159-4627-0B4F-592579441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000" y="1871663"/>
            <a:ext cx="10913206" cy="583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A1F23A-1376-E004-8E75-F26D41A4D0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2163" y="2700338"/>
            <a:ext cx="2520000" cy="3761393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bg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bg1"/>
                </a:solidFill>
              </a:defRPr>
            </a:lvl2pPr>
            <a:lvl3pPr marL="0" indent="0">
              <a:buNone/>
              <a:defRPr sz="1000">
                <a:solidFill>
                  <a:schemeClr val="bg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4A50E33-51D4-78FA-07E7-B9D0A67C411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89844" y="2700338"/>
            <a:ext cx="2520000" cy="3761393"/>
          </a:xfrm>
          <a:solidFill>
            <a:srgbClr val="467371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bg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bg1"/>
                </a:solidFill>
              </a:defRPr>
            </a:lvl2pPr>
            <a:lvl3pPr marL="0" indent="0">
              <a:buNone/>
              <a:defRPr sz="1000">
                <a:solidFill>
                  <a:schemeClr val="bg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2DE0724-5131-7D7B-4272-55C2608FE46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87525" y="2700338"/>
            <a:ext cx="2520000" cy="3761393"/>
          </a:xfrm>
          <a:solidFill>
            <a:srgbClr val="86B5B3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050CC9B-4263-5EA5-4A60-F4B5BED4280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85206" y="2736244"/>
            <a:ext cx="2520000" cy="3761393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02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ur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999" y="827906"/>
            <a:ext cx="10913207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174F4-1159-4627-0B4F-592579441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000" y="1871663"/>
            <a:ext cx="10913206" cy="583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A1F23A-1376-E004-8E75-F26D41A4D0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2163" y="2700338"/>
            <a:ext cx="2016000" cy="3761393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bg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bg1"/>
                </a:solidFill>
              </a:defRPr>
            </a:lvl2pPr>
            <a:lvl3pPr marL="0" indent="0">
              <a:buNone/>
              <a:defRPr sz="1000">
                <a:solidFill>
                  <a:schemeClr val="bg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4A50E33-51D4-78FA-07E7-B9D0A67C411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16424" y="2700338"/>
            <a:ext cx="2016000" cy="3761393"/>
          </a:xfrm>
          <a:solidFill>
            <a:srgbClr val="467371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bg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bg1"/>
                </a:solidFill>
              </a:defRPr>
            </a:lvl2pPr>
            <a:lvl3pPr marL="0" indent="0">
              <a:buNone/>
              <a:defRPr sz="1000">
                <a:solidFill>
                  <a:schemeClr val="bg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2DE0724-5131-7D7B-4272-55C2608FE46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40685" y="2700338"/>
            <a:ext cx="2016000" cy="3761393"/>
          </a:xfrm>
          <a:solidFill>
            <a:srgbClr val="86B5B3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050CC9B-4263-5EA5-4A60-F4B5BED4280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464946" y="2736244"/>
            <a:ext cx="2016000" cy="3761393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5671385-ED1A-5263-0675-4C8F7ECDA3C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689206" y="2736244"/>
            <a:ext cx="2016000" cy="3761393"/>
          </a:xfrm>
          <a:solidFill>
            <a:schemeClr val="accent3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027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eige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999" y="827906"/>
            <a:ext cx="10913207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174F4-1159-4627-0B4F-592579441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000" y="1871663"/>
            <a:ext cx="10913206" cy="583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A1F23A-1376-E004-8E75-F26D41A4D0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2163" y="2700338"/>
            <a:ext cx="2520000" cy="3761393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4A50E33-51D4-78FA-07E7-B9D0A67C411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89844" y="2700338"/>
            <a:ext cx="2520000" cy="3761393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2DE0724-5131-7D7B-4272-55C2608FE46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87525" y="2700338"/>
            <a:ext cx="2520000" cy="3761393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050CC9B-4263-5EA5-4A60-F4B5BED4280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85206" y="2736244"/>
            <a:ext cx="2520000" cy="3761393"/>
          </a:xfrm>
          <a:solidFill>
            <a:schemeClr val="accent2"/>
          </a:solidFill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0864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s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1F904B8-0AEE-5909-BD58-B9610CE040F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29000" y="2160000"/>
            <a:ext cx="0" cy="469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0DAF1D-2473-1892-47F3-EC99F6E6EC14}"/>
              </a:ext>
            </a:extLst>
          </p:cNvPr>
          <p:cNvCxnSpPr>
            <a:cxnSpLocks/>
          </p:cNvCxnSpPr>
          <p:nvPr userDrawn="1"/>
        </p:nvCxnSpPr>
        <p:spPr>
          <a:xfrm flipV="1">
            <a:off x="8163000" y="2160000"/>
            <a:ext cx="0" cy="469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D0634F-C5B8-CEAB-C9E3-27AF5BEB0A87}"/>
              </a:ext>
            </a:extLst>
          </p:cNvPr>
          <p:cNvCxnSpPr>
            <a:cxnSpLocks/>
          </p:cNvCxnSpPr>
          <p:nvPr userDrawn="1"/>
        </p:nvCxnSpPr>
        <p:spPr>
          <a:xfrm>
            <a:off x="444140" y="2160000"/>
            <a:ext cx="1173963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1489ECB-DCD4-9320-FD58-4D1C89EFA6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1999" y="2340000"/>
            <a:ext cx="3240087" cy="5400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lang="en-GB" sz="1500" b="0" u="sng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5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66D8388-2C33-E0CC-B88D-F69BC8733F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24727" y="2340000"/>
            <a:ext cx="3240087" cy="5400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lang="en-GB" sz="1500" b="0" u="sng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5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3B65438C-A89F-2DC0-7BC4-BAB9A3DBC9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65207" y="2340000"/>
            <a:ext cx="3240087" cy="5400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lang="en-GB" sz="1500" b="0" u="sng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5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283C7A3-F9CB-AC1C-9BFE-50DB461CD34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1999" y="2996418"/>
            <a:ext cx="3240000" cy="3465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D2C425B-7B1F-5E0E-C723-E8FEB471B9D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624727" y="2996418"/>
            <a:ext cx="3240000" cy="3465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C306312-ECB6-A7F9-E3E5-2840801BB92B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465207" y="2996418"/>
            <a:ext cx="3240000" cy="3465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A5CAD00-8F0A-EA50-789E-396F33B01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999" y="791999"/>
            <a:ext cx="10955853" cy="1128241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302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ating petals">
            <a:extLst>
              <a:ext uri="{FF2B5EF4-FFF2-40B4-BE49-F238E27FC236}">
                <a16:creationId xmlns:a16="http://schemas.microsoft.com/office/drawing/2014/main" id="{CB13B48C-4866-83C9-31C2-381535D7C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12" r="22526"/>
          <a:stretch/>
        </p:blipFill>
        <p:spPr>
          <a:xfrm>
            <a:off x="0" y="0"/>
            <a:ext cx="42195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0" y="1800000"/>
            <a:ext cx="6300000" cy="1440000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200" b="0" i="0" kern="1200" cap="none" spc="-150" baseline="0" dirty="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+mj-ea"/>
                <a:cs typeface="+mj-cs"/>
              </a:defRPr>
            </a:lvl1pPr>
          </a:lstStyle>
          <a:p>
            <a:r>
              <a:rPr lang="en-AU" spc="-150" noProof="0">
                <a:effectLst/>
                <a:latin typeface="Helvetica Light" panose="020B0403020202020204" pitchFamily="34" charset="0"/>
              </a:rPr>
              <a:t>Proposal title over two lines if needed</a:t>
            </a:r>
            <a:endParaRPr lang="en-AU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0" y="3240000"/>
            <a:ext cx="6300000" cy="582034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3200" b="0" i="0" kern="1200" spc="-100" baseline="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AU" spc="-100" noProof="0"/>
              <a:t>Client organisation to go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EF4AD6-9048-6ACA-687D-1A6E343AA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0" y="4320000"/>
            <a:ext cx="6300000" cy="360000"/>
          </a:xfrm>
        </p:spPr>
        <p:txBody>
          <a:bodyPr anchor="ctr">
            <a:noAutofit/>
          </a:bodyPr>
          <a:lstStyle>
            <a:lvl1pPr>
              <a:defRPr sz="1200" b="0" cap="all" baseline="0">
                <a:latin typeface="DM Mono" panose="020B0509040201040103" pitchFamily="49" charset="0"/>
              </a:defRPr>
            </a:lvl1pPr>
            <a:lvl2pPr>
              <a:defRPr sz="1200" b="0">
                <a:latin typeface="DM Mono Light" panose="020B0309040201040103" pitchFamily="49" charset="0"/>
              </a:defRPr>
            </a:lvl2pPr>
            <a:lvl3pPr>
              <a:defRPr sz="1200" b="0">
                <a:latin typeface="DM Mono Light" panose="020B0309040201040103" pitchFamily="49" charset="0"/>
              </a:defRPr>
            </a:lvl3pPr>
            <a:lvl4pPr>
              <a:defRPr sz="1200" b="0">
                <a:latin typeface="DM Mono Light" panose="020B0309040201040103" pitchFamily="49" charset="0"/>
              </a:defRPr>
            </a:lvl4pPr>
            <a:lvl5pPr>
              <a:defRPr sz="1200" b="0">
                <a:latin typeface="DM Mono Light" panose="020B0309040201040103" pitchFamily="49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D379C-2D32-3D62-B3D9-7D2C33E942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4437" y="1364567"/>
            <a:ext cx="4500000" cy="12265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EBCF71-9829-8EA4-05BE-77D66A0A319B}"/>
              </a:ext>
            </a:extLst>
          </p:cNvPr>
          <p:cNvSpPr/>
          <p:nvPr userDrawn="1"/>
        </p:nvSpPr>
        <p:spPr>
          <a:xfrm>
            <a:off x="4219575" y="1"/>
            <a:ext cx="79724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08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00" y="1944000"/>
            <a:ext cx="6840000" cy="4500000"/>
          </a:xfrm>
        </p:spPr>
        <p:txBody>
          <a:bodyPr numCol="3" spcCol="180000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4768" y="1944000"/>
            <a:ext cx="3324831" cy="450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4">
            <a:extLst>
              <a:ext uri="{FF2B5EF4-FFF2-40B4-BE49-F238E27FC236}">
                <a16:creationId xmlns:a16="http://schemas.microsoft.com/office/drawing/2014/main" id="{123B6E8D-3A0D-83D5-94F3-B6C1E0C6B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F8E6CDB1-39A9-FF4C-5250-8D6FC0393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437840-4375-2760-D8AE-7EEEEE95F1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489F8CC-A2E6-A6FF-9F80-62B361FFC3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792000"/>
            <a:ext cx="6840000" cy="1080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F8E9B01-F98A-396D-81C7-1FE15F45772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9254" y="0"/>
            <a:ext cx="0" cy="685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820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ight above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0890" y="792000"/>
            <a:ext cx="6275961" cy="3494844"/>
          </a:xfrm>
        </p:spPr>
        <p:txBody>
          <a:bodyPr numCol="2" spcCol="180000">
            <a:normAutofit/>
          </a:bodyPr>
          <a:lstStyle>
            <a:lvl1pPr>
              <a:spcAft>
                <a:spcPts val="600"/>
              </a:spcAft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4">
            <a:extLst>
              <a:ext uri="{FF2B5EF4-FFF2-40B4-BE49-F238E27FC236}">
                <a16:creationId xmlns:a16="http://schemas.microsoft.com/office/drawing/2014/main" id="{123B6E8D-3A0D-83D5-94F3-B6C1E0C6B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F8E6CDB1-39A9-FF4C-5250-8D6FC0393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437840-4375-2760-D8AE-7EEEEE95F1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489F8CC-A2E6-A6FF-9F80-62B361FFC3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792000"/>
            <a:ext cx="4356100" cy="349484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3BC3EC-1D01-C3E9-0F29-FCD07C104A4F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8335" y="4700844"/>
            <a:ext cx="0" cy="215715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C1433F-81C9-22FA-8BB3-406D3AD70016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0679" y="4700844"/>
            <a:ext cx="0" cy="215715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A34193-A7A8-34DE-1D63-27DD7E27868C}"/>
              </a:ext>
            </a:extLst>
          </p:cNvPr>
          <p:cNvCxnSpPr>
            <a:cxnSpLocks/>
          </p:cNvCxnSpPr>
          <p:nvPr userDrawn="1"/>
        </p:nvCxnSpPr>
        <p:spPr>
          <a:xfrm>
            <a:off x="452362" y="4700844"/>
            <a:ext cx="117396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B11DCEC-F778-C579-C4A6-11C0424A29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2163" y="4865278"/>
            <a:ext cx="3240000" cy="178435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37078FA7-81AA-2995-8C33-0357DF9BFD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4507" y="4865278"/>
            <a:ext cx="3240000" cy="178435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88D903F1-9870-A8AE-B7F7-B6174DBC2E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6852" y="4865278"/>
            <a:ext cx="3240000" cy="178435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99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2542044" cy="168485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174F4-1159-4627-0B4F-592579441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8124" y="2520000"/>
            <a:ext cx="2542043" cy="39417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36258E-8C01-BA3E-3056-F28622E5C8A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702090" y="3959999"/>
            <a:ext cx="2520000" cy="2537637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D4B7A1-5EE5-673F-1A41-B83502749BE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596534" y="3959999"/>
            <a:ext cx="2520000" cy="2537637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4D0FA5B-ADCE-CE1D-5287-25E615DDE3F1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473375" y="3959999"/>
            <a:ext cx="2520000" cy="2537637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B50404-8762-9779-D969-15F80235DBCA}"/>
              </a:ext>
            </a:extLst>
          </p:cNvPr>
          <p:cNvCxnSpPr>
            <a:cxnSpLocks/>
          </p:cNvCxnSpPr>
          <p:nvPr userDrawn="1"/>
        </p:nvCxnSpPr>
        <p:spPr>
          <a:xfrm flipV="1">
            <a:off x="3520907" y="0"/>
            <a:ext cx="0" cy="685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F3C244-21CA-C180-96B2-42A3C75A10B4}"/>
              </a:ext>
            </a:extLst>
          </p:cNvPr>
          <p:cNvCxnSpPr>
            <a:cxnSpLocks/>
          </p:cNvCxnSpPr>
          <p:nvPr userDrawn="1"/>
        </p:nvCxnSpPr>
        <p:spPr>
          <a:xfrm flipV="1">
            <a:off x="6411325" y="-29898"/>
            <a:ext cx="0" cy="685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6F89C6-5476-D753-4B08-E02D405311BF}"/>
              </a:ext>
            </a:extLst>
          </p:cNvPr>
          <p:cNvCxnSpPr>
            <a:cxnSpLocks/>
          </p:cNvCxnSpPr>
          <p:nvPr userDrawn="1"/>
        </p:nvCxnSpPr>
        <p:spPr>
          <a:xfrm flipV="1">
            <a:off x="9301743" y="0"/>
            <a:ext cx="0" cy="685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F026E55-B64E-99C2-9AA5-E5994290C4E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20907" y="1440000"/>
            <a:ext cx="2898000" cy="234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DF2AF547-46EB-EB99-85C9-982C04428AB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407453" y="1440000"/>
            <a:ext cx="2898000" cy="234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4C1204AB-396E-C11C-36E3-6FF5C7E75CC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94000" y="1440000"/>
            <a:ext cx="2898000" cy="234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D460B6E-BEA4-0CC4-EF7A-29ED8B87006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02920" y="792163"/>
            <a:ext cx="2518341" cy="647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0EEF39FF-008A-A148-EAE0-A7B4A37B28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97364" y="792163"/>
            <a:ext cx="2518341" cy="647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8AD796F-1CE2-D5C6-09C5-DEBFA77DB68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474205" y="792163"/>
            <a:ext cx="2518341" cy="647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66822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10980000" cy="168485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36258E-8C01-BA3E-3056-F28622E5C8A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75000" y="4438300"/>
            <a:ext cx="2520000" cy="216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 marL="0" indent="0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4" indent="-239994"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B50404-8762-9779-D969-15F80235DBC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87916" y="1877373"/>
            <a:ext cx="0" cy="498062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F026E55-B64E-99C2-9AA5-E5994290C4E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0000" y="1877373"/>
            <a:ext cx="2934000" cy="234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F67093F5-9099-7B1A-E816-468BA210D8C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386000" y="1877373"/>
            <a:ext cx="2934000" cy="234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1351388-B788-53E4-3D8E-4A1B1A7DDD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322000" y="1877373"/>
            <a:ext cx="2934000" cy="234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5A7051AE-1CC0-CA68-851D-9318EB713CE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258000" y="1877373"/>
            <a:ext cx="2934000" cy="234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6D0808-410F-3598-2A94-E64A025B0AE2}"/>
              </a:ext>
            </a:extLst>
          </p:cNvPr>
          <p:cNvCxnSpPr>
            <a:cxnSpLocks/>
          </p:cNvCxnSpPr>
          <p:nvPr userDrawn="1"/>
        </p:nvCxnSpPr>
        <p:spPr>
          <a:xfrm flipV="1">
            <a:off x="6313996" y="1877373"/>
            <a:ext cx="0" cy="498062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504423-7183-66E5-EA01-A138F38E1B87}"/>
              </a:ext>
            </a:extLst>
          </p:cNvPr>
          <p:cNvCxnSpPr>
            <a:cxnSpLocks/>
          </p:cNvCxnSpPr>
          <p:nvPr userDrawn="1"/>
        </p:nvCxnSpPr>
        <p:spPr>
          <a:xfrm flipV="1">
            <a:off x="9240076" y="1877373"/>
            <a:ext cx="0" cy="498062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6A58A4E-E0D2-C739-7E4E-322BD4C2695F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3605000" y="4438300"/>
            <a:ext cx="2520000" cy="216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 marL="0" indent="0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4" indent="-239994"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7A984F5-4C01-2126-B08B-523A08E7C18D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535000" y="4438300"/>
            <a:ext cx="2520000" cy="216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 marL="0" indent="0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4" indent="-239994"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1658D8D-2144-500A-CB76-1BE3B3C2C720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9465000" y="4438300"/>
            <a:ext cx="2520000" cy="216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 marL="0" indent="0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4" indent="-239994"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9280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10980000" cy="168485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B50404-8762-9779-D969-15F80235DBCA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1000" y="1877373"/>
            <a:ext cx="0" cy="498062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F026E55-B64E-99C2-9AA5-E5994290C4E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0000" y="1877373"/>
            <a:ext cx="2358000" cy="234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F67093F5-9099-7B1A-E816-468BA210D8C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796000" y="1877373"/>
            <a:ext cx="2358000" cy="234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1351388-B788-53E4-3D8E-4A1B1A7DDD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42000" y="1877373"/>
            <a:ext cx="2358000" cy="234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5A7051AE-1CC0-CA68-851D-9318EB713CE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88000" y="1877373"/>
            <a:ext cx="2358000" cy="234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FFBC51E-086B-5F51-4973-2293D1FE390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834000" y="1877373"/>
            <a:ext cx="2358000" cy="234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8F8F2B-744B-ED94-6FF9-03697390B68C}"/>
              </a:ext>
            </a:extLst>
          </p:cNvPr>
          <p:cNvCxnSpPr>
            <a:cxnSpLocks/>
          </p:cNvCxnSpPr>
          <p:nvPr userDrawn="1"/>
        </p:nvCxnSpPr>
        <p:spPr>
          <a:xfrm flipV="1">
            <a:off x="5157000" y="1877373"/>
            <a:ext cx="0" cy="498062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785995-ECC4-3F3F-FCE7-B217B549DC79}"/>
              </a:ext>
            </a:extLst>
          </p:cNvPr>
          <p:cNvCxnSpPr>
            <a:cxnSpLocks/>
          </p:cNvCxnSpPr>
          <p:nvPr userDrawn="1"/>
        </p:nvCxnSpPr>
        <p:spPr>
          <a:xfrm flipV="1">
            <a:off x="7503000" y="1877373"/>
            <a:ext cx="0" cy="498062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583219-27A0-48A5-3277-D1F20B4B6C0C}"/>
              </a:ext>
            </a:extLst>
          </p:cNvPr>
          <p:cNvCxnSpPr>
            <a:cxnSpLocks/>
          </p:cNvCxnSpPr>
          <p:nvPr userDrawn="1"/>
        </p:nvCxnSpPr>
        <p:spPr>
          <a:xfrm flipV="1">
            <a:off x="9849000" y="1877373"/>
            <a:ext cx="0" cy="498062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C96CD3C-CB19-3292-5067-ED1A7408833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8000" y="4438300"/>
            <a:ext cx="1980000" cy="216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 marL="0" indent="0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4" indent="-239994"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8B874BA-49CC-27EF-02F0-B6D90D259A8E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2994000" y="4438300"/>
            <a:ext cx="1980000" cy="216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 marL="0" indent="0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4" indent="-239994"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05E8A39-A088-AC9A-31E3-12B3FDB25B24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5340000" y="4438300"/>
            <a:ext cx="1980000" cy="216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 marL="0" indent="0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4" indent="-239994"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2437FCC-DC5C-7ABB-BCD8-A004DD524D1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7686000" y="4438300"/>
            <a:ext cx="1980000" cy="216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 marL="0" indent="0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4" indent="-239994"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A5710CA-7D5F-9F6D-3F3F-C08A45349338}"/>
              </a:ext>
            </a:extLst>
          </p:cNvPr>
          <p:cNvSpPr>
            <a:spLocks noGrp="1"/>
          </p:cNvSpPr>
          <p:nvPr>
            <p:ph idx="39"/>
          </p:nvPr>
        </p:nvSpPr>
        <p:spPr>
          <a:xfrm>
            <a:off x="10032000" y="4438300"/>
            <a:ext cx="1980000" cy="216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 marL="0" indent="0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4" indent="-239994"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6486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10800000" cy="901862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00B4F8-79F4-17F1-72C4-526C867C65C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52641" y="1693863"/>
            <a:ext cx="0" cy="516413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0FCF3E-8308-8303-B1B4-9DF557FABA92}"/>
              </a:ext>
            </a:extLst>
          </p:cNvPr>
          <p:cNvCxnSpPr>
            <a:cxnSpLocks/>
          </p:cNvCxnSpPr>
          <p:nvPr userDrawn="1"/>
        </p:nvCxnSpPr>
        <p:spPr>
          <a:xfrm>
            <a:off x="431698" y="1693863"/>
            <a:ext cx="1173963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F66BE2-24E8-7DFC-4BEC-53FF657FCDA3}"/>
              </a:ext>
            </a:extLst>
          </p:cNvPr>
          <p:cNvCxnSpPr>
            <a:cxnSpLocks/>
          </p:cNvCxnSpPr>
          <p:nvPr userDrawn="1"/>
        </p:nvCxnSpPr>
        <p:spPr>
          <a:xfrm>
            <a:off x="452362" y="4275932"/>
            <a:ext cx="1173963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69ED45-56DA-6E74-0CC5-8E02E9F87B10}"/>
              </a:ext>
            </a:extLst>
          </p:cNvPr>
          <p:cNvCxnSpPr>
            <a:cxnSpLocks/>
          </p:cNvCxnSpPr>
          <p:nvPr userDrawn="1"/>
        </p:nvCxnSpPr>
        <p:spPr>
          <a:xfrm>
            <a:off x="431698" y="1693863"/>
            <a:ext cx="1173963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DC021E-F021-A511-0047-5FD3567EF685}"/>
              </a:ext>
            </a:extLst>
          </p:cNvPr>
          <p:cNvCxnSpPr>
            <a:cxnSpLocks/>
          </p:cNvCxnSpPr>
          <p:nvPr userDrawn="1"/>
        </p:nvCxnSpPr>
        <p:spPr>
          <a:xfrm flipV="1">
            <a:off x="9200111" y="1693863"/>
            <a:ext cx="0" cy="516413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0A7AD2-15BA-C1D2-8989-AD82BC932E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276376" y="1693863"/>
            <a:ext cx="0" cy="516413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61FA9F3-1820-D925-54CC-D3AB2F18D71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95215" y="1837500"/>
            <a:ext cx="2591117" cy="2312470"/>
          </a:xfrm>
          <a:noFill/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F23D1DB-CEBC-753B-F41E-944AE7B2B9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18950" y="1837500"/>
            <a:ext cx="2591117" cy="2312470"/>
          </a:xfrm>
          <a:noFill/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3FB9F57-306D-EE82-D42A-31A74D0279F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42685" y="1837500"/>
            <a:ext cx="2591117" cy="2312470"/>
          </a:xfrm>
          <a:noFill/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DD7F384-7551-82C1-F6B1-2C3217A52E8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366422" y="1837500"/>
            <a:ext cx="2591117" cy="2312470"/>
          </a:xfrm>
          <a:noFill/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E2AB224-39ED-15A4-131A-F24566ED645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95215" y="4411888"/>
            <a:ext cx="2591117" cy="2312470"/>
          </a:xfrm>
          <a:noFill/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E8BEE09-80CB-126B-87F5-CC2F3FAE29B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18950" y="4411888"/>
            <a:ext cx="2591117" cy="2312470"/>
          </a:xfrm>
          <a:noFill/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974776C-559D-92A7-5EBB-478778C0E04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442685" y="4411888"/>
            <a:ext cx="2591117" cy="2312470"/>
          </a:xfrm>
          <a:noFill/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22C15D5-4C03-3968-F663-E4BC638B5B4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366422" y="4411888"/>
            <a:ext cx="2591117" cy="2312470"/>
          </a:xfrm>
          <a:noFill/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106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and, 7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80278B-E036-DAD8-A890-F36F91CF8BC6}"/>
              </a:ext>
            </a:extLst>
          </p:cNvPr>
          <p:cNvSpPr/>
          <p:nvPr userDrawn="1"/>
        </p:nvSpPr>
        <p:spPr>
          <a:xfrm>
            <a:off x="452362" y="0"/>
            <a:ext cx="2900272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1999"/>
            <a:ext cx="2323994" cy="2380265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2"/>
            <a:ext cx="2323994" cy="496147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00B4F8-79F4-17F1-72C4-526C867C65C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52641" y="0"/>
            <a:ext cx="0" cy="685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F66BE2-24E8-7DFC-4BEC-53FF657FCDA3}"/>
              </a:ext>
            </a:extLst>
          </p:cNvPr>
          <p:cNvCxnSpPr>
            <a:cxnSpLocks/>
          </p:cNvCxnSpPr>
          <p:nvPr userDrawn="1"/>
        </p:nvCxnSpPr>
        <p:spPr>
          <a:xfrm>
            <a:off x="452362" y="3429000"/>
            <a:ext cx="1173963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DC021E-F021-A511-0047-5FD3567EF685}"/>
              </a:ext>
            </a:extLst>
          </p:cNvPr>
          <p:cNvCxnSpPr>
            <a:cxnSpLocks/>
          </p:cNvCxnSpPr>
          <p:nvPr userDrawn="1"/>
        </p:nvCxnSpPr>
        <p:spPr>
          <a:xfrm flipV="1">
            <a:off x="9200111" y="0"/>
            <a:ext cx="0" cy="685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0A7AD2-15BA-C1D2-8989-AD82BC932E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276376" y="0"/>
            <a:ext cx="0" cy="685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F23D1DB-CEBC-753B-F41E-944AE7B2B9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18950" y="360361"/>
            <a:ext cx="2591117" cy="2882239"/>
          </a:xfrm>
          <a:noFill/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3FB9F57-306D-EE82-D42A-31A74D0279F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42685" y="360361"/>
            <a:ext cx="2591117" cy="2882239"/>
          </a:xfrm>
          <a:noFill/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DD7F384-7551-82C1-F6B1-2C3217A52E8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366422" y="360361"/>
            <a:ext cx="2591117" cy="2882239"/>
          </a:xfrm>
          <a:noFill/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E2AB224-39ED-15A4-131A-F24566ED645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95215" y="3629465"/>
            <a:ext cx="2591117" cy="3038621"/>
          </a:xfrm>
          <a:noFill/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E8BEE09-80CB-126B-87F5-CC2F3FAE29B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18950" y="3629465"/>
            <a:ext cx="2591117" cy="3038621"/>
          </a:xfrm>
          <a:noFill/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974776C-559D-92A7-5EBB-478778C0E04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442685" y="3629465"/>
            <a:ext cx="2591117" cy="3038621"/>
          </a:xfrm>
          <a:noFill/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22C15D5-4C03-3968-F663-E4BC638B5B4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366422" y="3629465"/>
            <a:ext cx="2591117" cy="3038621"/>
          </a:xfrm>
          <a:noFill/>
          <a:ln>
            <a:noFill/>
          </a:ln>
        </p:spPr>
        <p:txBody>
          <a:bodyPr lIns="180000" tIns="180000" rIns="180000" bIns="180000"/>
          <a:lstStyle>
            <a:lvl1pPr>
              <a:defRPr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  <a:lvl2pPr>
              <a:spcAft>
                <a:spcPts val="1800"/>
              </a:spcAft>
              <a:defRPr u="sng">
                <a:solidFill>
                  <a:schemeClr val="tx1"/>
                </a:solidFill>
              </a:defRPr>
            </a:lvl2pPr>
            <a:lvl3pPr marL="0" indent="0">
              <a:buNone/>
              <a:defRPr sz="1000">
                <a:solidFill>
                  <a:schemeClr val="tx1"/>
                </a:solidFill>
                <a:latin typeface="Helvetica" panose="020B0500000000000000" pitchFamily="34" charset="0"/>
              </a:defRPr>
            </a:lvl3pPr>
            <a:lvl4pPr marL="0" indent="0">
              <a:buNone/>
              <a:defRPr sz="1000">
                <a:solidFill>
                  <a:schemeClr val="tx1"/>
                </a:solidFill>
              </a:defRPr>
            </a:lvl4pPr>
            <a:lvl5pPr marL="180000" indent="-180000">
              <a:buFont typeface="Times New Roman" panose="02020603050405020304" pitchFamily="18" charset="0"/>
              <a:buChar char="–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804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10980000" cy="168485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3696FE-F7A4-84D5-7471-218A1EDB1042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2097" y="2577899"/>
            <a:ext cx="0" cy="428010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C010AE-4FED-C60D-7D2A-7531068D17FC}"/>
              </a:ext>
            </a:extLst>
          </p:cNvPr>
          <p:cNvCxnSpPr>
            <a:cxnSpLocks/>
          </p:cNvCxnSpPr>
          <p:nvPr userDrawn="1"/>
        </p:nvCxnSpPr>
        <p:spPr>
          <a:xfrm>
            <a:off x="433700" y="2581930"/>
            <a:ext cx="117583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C86426-1D9C-8DD0-391B-E13B17C1B8B8}"/>
              </a:ext>
            </a:extLst>
          </p:cNvPr>
          <p:cNvCxnSpPr>
            <a:cxnSpLocks/>
          </p:cNvCxnSpPr>
          <p:nvPr userDrawn="1"/>
        </p:nvCxnSpPr>
        <p:spPr>
          <a:xfrm flipV="1">
            <a:off x="5156678" y="2577899"/>
            <a:ext cx="0" cy="428010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B5389B-6D04-92D3-756C-97674C5C1A2D}"/>
              </a:ext>
            </a:extLst>
          </p:cNvPr>
          <p:cNvCxnSpPr>
            <a:cxnSpLocks/>
          </p:cNvCxnSpPr>
          <p:nvPr userDrawn="1"/>
        </p:nvCxnSpPr>
        <p:spPr>
          <a:xfrm flipV="1">
            <a:off x="7511259" y="2577899"/>
            <a:ext cx="0" cy="428010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720164-2445-E887-6F83-1BC98D0FA9DF}"/>
              </a:ext>
            </a:extLst>
          </p:cNvPr>
          <p:cNvCxnSpPr>
            <a:cxnSpLocks/>
          </p:cNvCxnSpPr>
          <p:nvPr userDrawn="1"/>
        </p:nvCxnSpPr>
        <p:spPr>
          <a:xfrm flipV="1">
            <a:off x="9865840" y="2577899"/>
            <a:ext cx="0" cy="428010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561EB3D-BDEA-A14C-F850-29083CAECE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0550" y="2736850"/>
            <a:ext cx="2068513" cy="3973513"/>
          </a:xfrm>
        </p:spPr>
        <p:txBody>
          <a:bodyPr/>
          <a:lstStyle>
            <a:lvl1pPr>
              <a:spcAft>
                <a:spcPts val="1200"/>
              </a:spcAft>
              <a:defRPr cap="all" baseline="0">
                <a:latin typeface="DM Mono Light" panose="020B0309040201040103" pitchFamily="49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425835E-B187-CC44-8B77-576B01AFC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5131" y="2736850"/>
            <a:ext cx="2068513" cy="3973513"/>
          </a:xfrm>
        </p:spPr>
        <p:txBody>
          <a:bodyPr/>
          <a:lstStyle>
            <a:lvl1pPr>
              <a:spcAft>
                <a:spcPts val="1200"/>
              </a:spcAft>
              <a:defRPr cap="all" baseline="0">
                <a:latin typeface="DM Mono Light" panose="020B0309040201040103" pitchFamily="49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F49AACEE-0AC7-5617-E485-14730186A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99712" y="2736850"/>
            <a:ext cx="2068513" cy="3973513"/>
          </a:xfrm>
        </p:spPr>
        <p:txBody>
          <a:bodyPr/>
          <a:lstStyle>
            <a:lvl1pPr>
              <a:spcAft>
                <a:spcPts val="1200"/>
              </a:spcAft>
              <a:defRPr cap="all" baseline="0">
                <a:latin typeface="DM Mono Light" panose="020B0309040201040103" pitchFamily="49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64E62E89-EA93-6844-ADF9-0FD452891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54293" y="2736850"/>
            <a:ext cx="2068513" cy="3973513"/>
          </a:xfrm>
        </p:spPr>
        <p:txBody>
          <a:bodyPr/>
          <a:lstStyle>
            <a:lvl1pPr>
              <a:spcAft>
                <a:spcPts val="1200"/>
              </a:spcAft>
              <a:defRPr cap="all" baseline="0">
                <a:latin typeface="DM Mono Light" panose="020B0309040201040103" pitchFamily="49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1BD475CE-173C-DBC5-471C-290E907436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08871" y="2736850"/>
            <a:ext cx="2068513" cy="3973513"/>
          </a:xfrm>
        </p:spPr>
        <p:txBody>
          <a:bodyPr/>
          <a:lstStyle>
            <a:lvl1pPr>
              <a:spcAft>
                <a:spcPts val="1200"/>
              </a:spcAft>
              <a:defRPr cap="all" baseline="0">
                <a:latin typeface="DM Mono Light" panose="020B0309040201040103" pitchFamily="49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329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41562-0A53-9CE6-01DF-0A2316B1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F241-BC18-EB4A-B893-DCC3DA6A3ACC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D6D8DFE-3C7C-2A1B-D281-507B1755B3FF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828000" y="431232"/>
            <a:ext cx="3846734" cy="306082"/>
          </a:xfrm>
        </p:spPr>
        <p:txBody>
          <a:bodyPr/>
          <a:lstStyle>
            <a:lvl1pPr>
              <a:defRPr sz="1200" b="0" i="0" u="none" cap="all" spc="0" baseline="0">
                <a:solidFill>
                  <a:schemeClr val="tx1"/>
                </a:solidFill>
                <a:latin typeface="DM Mono Light" panose="020B0309040201040103" pitchFamily="49" charset="77"/>
              </a:defRPr>
            </a:lvl1pPr>
          </a:lstStyle>
          <a:p>
            <a:pPr lvl="0"/>
            <a:r>
              <a:rPr lang="en-US"/>
              <a:t>SECTION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A85626-0CED-EF3E-C2B0-5094FF7BBFF4}"/>
              </a:ext>
            </a:extLst>
          </p:cNvPr>
          <p:cNvCxnSpPr>
            <a:cxnSpLocks/>
          </p:cNvCxnSpPr>
          <p:nvPr/>
        </p:nvCxnSpPr>
        <p:spPr>
          <a:xfrm flipV="1">
            <a:off x="12197424" y="0"/>
            <a:ext cx="0" cy="685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4380676-7C00-A014-B8B7-654D3FE1C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32108" y="5481257"/>
            <a:ext cx="1503724" cy="3159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700" b="0" i="0" cap="all" baseline="0">
                <a:latin typeface="DM Mono Light" panose="020B0309040201040103" pitchFamily="49" charset="77"/>
              </a:defRPr>
            </a:lvl1pPr>
          </a:lstStyle>
          <a:p>
            <a:r>
              <a:rPr lang="en-US"/>
              <a:t>Client Name                Document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5C600A-0051-2140-51CA-15DAC816D33A}"/>
              </a:ext>
            </a:extLst>
          </p:cNvPr>
          <p:cNvSpPr>
            <a:spLocks noGrp="1"/>
          </p:cNvSpPr>
          <p:nvPr>
            <p:ph idx="63" hasCustomPrompt="1"/>
          </p:nvPr>
        </p:nvSpPr>
        <p:spPr>
          <a:xfrm>
            <a:off x="3033955" y="2057565"/>
            <a:ext cx="1996750" cy="1331961"/>
          </a:xfrm>
        </p:spPr>
        <p:txBody>
          <a:bodyPr/>
          <a:lstStyle>
            <a:lvl1pPr>
              <a:defRPr sz="1400" b="0" i="0" spc="-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image icon to insert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3224A7-3327-BC8C-F389-5B4E85F61883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792000" y="2057565"/>
            <a:ext cx="1996750" cy="1331961"/>
          </a:xfrm>
        </p:spPr>
        <p:txBody>
          <a:bodyPr/>
          <a:lstStyle>
            <a:lvl1pPr>
              <a:defRPr sz="1400" b="0" i="0" spc="-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image icon to insert image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FBE6C1-F93F-6A43-8372-838AE78CA444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7517865" y="2057565"/>
            <a:ext cx="1996750" cy="1331961"/>
          </a:xfrm>
        </p:spPr>
        <p:txBody>
          <a:bodyPr/>
          <a:lstStyle>
            <a:lvl1pPr>
              <a:defRPr sz="1400" b="0" i="0" spc="-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image icon to insert image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C8EFF3-165A-CF69-12BA-9E60F96205CA}"/>
              </a:ext>
            </a:extLst>
          </p:cNvPr>
          <p:cNvSpPr>
            <a:spLocks noGrp="1"/>
          </p:cNvSpPr>
          <p:nvPr>
            <p:ph idx="66" hasCustomPrompt="1"/>
          </p:nvPr>
        </p:nvSpPr>
        <p:spPr>
          <a:xfrm>
            <a:off x="5275910" y="2057565"/>
            <a:ext cx="1996750" cy="1331961"/>
          </a:xfrm>
        </p:spPr>
        <p:txBody>
          <a:bodyPr/>
          <a:lstStyle>
            <a:lvl1pPr>
              <a:defRPr sz="1400" b="0" i="0" spc="-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image icon to insert image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5A9518F-2841-169B-9EB5-5897FDFDF136}"/>
              </a:ext>
            </a:extLst>
          </p:cNvPr>
          <p:cNvSpPr>
            <a:spLocks noGrp="1"/>
          </p:cNvSpPr>
          <p:nvPr>
            <p:ph idx="67" hasCustomPrompt="1"/>
          </p:nvPr>
        </p:nvSpPr>
        <p:spPr>
          <a:xfrm>
            <a:off x="9759819" y="2057565"/>
            <a:ext cx="1996750" cy="1331961"/>
          </a:xfrm>
        </p:spPr>
        <p:txBody>
          <a:bodyPr/>
          <a:lstStyle>
            <a:lvl1pPr>
              <a:defRPr sz="1400" b="0" i="0" spc="-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image icon to insert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8F3A38-ED35-38CE-1050-8540B4F06E0F}"/>
              </a:ext>
            </a:extLst>
          </p:cNvPr>
          <p:cNvSpPr>
            <a:spLocks noGrp="1"/>
          </p:cNvSpPr>
          <p:nvPr>
            <p:ph idx="68" hasCustomPrompt="1"/>
          </p:nvPr>
        </p:nvSpPr>
        <p:spPr>
          <a:xfrm>
            <a:off x="3033955" y="3556487"/>
            <a:ext cx="1996750" cy="1331961"/>
          </a:xfrm>
        </p:spPr>
        <p:txBody>
          <a:bodyPr/>
          <a:lstStyle>
            <a:lvl1pPr>
              <a:defRPr sz="1400" b="0" i="0" spc="-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image icon to insert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BC09AD-3E66-F66A-48A3-30929B0D865B}"/>
              </a:ext>
            </a:extLst>
          </p:cNvPr>
          <p:cNvSpPr>
            <a:spLocks noGrp="1"/>
          </p:cNvSpPr>
          <p:nvPr>
            <p:ph idx="69" hasCustomPrompt="1"/>
          </p:nvPr>
        </p:nvSpPr>
        <p:spPr>
          <a:xfrm>
            <a:off x="792000" y="3556487"/>
            <a:ext cx="1996750" cy="1331961"/>
          </a:xfrm>
        </p:spPr>
        <p:txBody>
          <a:bodyPr/>
          <a:lstStyle>
            <a:lvl1pPr>
              <a:defRPr sz="1400" b="0" i="0" spc="-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image icon to insert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0DC58B8-19F1-833F-C19C-0AFE595B325A}"/>
              </a:ext>
            </a:extLst>
          </p:cNvPr>
          <p:cNvSpPr>
            <a:spLocks noGrp="1"/>
          </p:cNvSpPr>
          <p:nvPr>
            <p:ph idx="70" hasCustomPrompt="1"/>
          </p:nvPr>
        </p:nvSpPr>
        <p:spPr>
          <a:xfrm>
            <a:off x="7517865" y="3556487"/>
            <a:ext cx="1996750" cy="1331961"/>
          </a:xfrm>
        </p:spPr>
        <p:txBody>
          <a:bodyPr/>
          <a:lstStyle>
            <a:lvl1pPr>
              <a:defRPr sz="1400" b="0" i="0" spc="-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image icon to insert image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1FE034-4E2F-ACC4-A227-60E2330692CD}"/>
              </a:ext>
            </a:extLst>
          </p:cNvPr>
          <p:cNvSpPr>
            <a:spLocks noGrp="1"/>
          </p:cNvSpPr>
          <p:nvPr>
            <p:ph idx="71" hasCustomPrompt="1"/>
          </p:nvPr>
        </p:nvSpPr>
        <p:spPr>
          <a:xfrm>
            <a:off x="5275910" y="3556487"/>
            <a:ext cx="1996750" cy="1331961"/>
          </a:xfrm>
        </p:spPr>
        <p:txBody>
          <a:bodyPr/>
          <a:lstStyle>
            <a:lvl1pPr>
              <a:defRPr sz="1400" b="0" i="0" spc="-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image icon to insert image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7EE042-0726-A3CA-7292-2B5F179321E2}"/>
              </a:ext>
            </a:extLst>
          </p:cNvPr>
          <p:cNvSpPr>
            <a:spLocks noGrp="1"/>
          </p:cNvSpPr>
          <p:nvPr>
            <p:ph idx="72" hasCustomPrompt="1"/>
          </p:nvPr>
        </p:nvSpPr>
        <p:spPr>
          <a:xfrm>
            <a:off x="9759819" y="3556487"/>
            <a:ext cx="1996750" cy="1331961"/>
          </a:xfrm>
        </p:spPr>
        <p:txBody>
          <a:bodyPr/>
          <a:lstStyle>
            <a:lvl1pPr>
              <a:defRPr sz="1400" b="0" i="0" spc="-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image icon to insert image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475803C-B119-6F6A-C5C9-8E24B18611BF}"/>
              </a:ext>
            </a:extLst>
          </p:cNvPr>
          <p:cNvSpPr>
            <a:spLocks noGrp="1"/>
          </p:cNvSpPr>
          <p:nvPr>
            <p:ph idx="73" hasCustomPrompt="1"/>
          </p:nvPr>
        </p:nvSpPr>
        <p:spPr>
          <a:xfrm>
            <a:off x="3033955" y="5055408"/>
            <a:ext cx="1996750" cy="1331961"/>
          </a:xfrm>
        </p:spPr>
        <p:txBody>
          <a:bodyPr/>
          <a:lstStyle>
            <a:lvl1pPr>
              <a:defRPr sz="1400" b="0" i="0" spc="-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image icon to insert image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D9D6578-BF64-CDD4-8858-B15723039B4E}"/>
              </a:ext>
            </a:extLst>
          </p:cNvPr>
          <p:cNvSpPr>
            <a:spLocks noGrp="1"/>
          </p:cNvSpPr>
          <p:nvPr>
            <p:ph idx="74" hasCustomPrompt="1"/>
          </p:nvPr>
        </p:nvSpPr>
        <p:spPr>
          <a:xfrm>
            <a:off x="792000" y="5055408"/>
            <a:ext cx="1996750" cy="1331961"/>
          </a:xfrm>
        </p:spPr>
        <p:txBody>
          <a:bodyPr/>
          <a:lstStyle>
            <a:lvl1pPr>
              <a:defRPr sz="1400" b="0" i="0" spc="-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image icon to insert image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F30709D-2BE2-9889-33AC-7F777068982E}"/>
              </a:ext>
            </a:extLst>
          </p:cNvPr>
          <p:cNvSpPr>
            <a:spLocks noGrp="1"/>
          </p:cNvSpPr>
          <p:nvPr>
            <p:ph idx="75" hasCustomPrompt="1"/>
          </p:nvPr>
        </p:nvSpPr>
        <p:spPr>
          <a:xfrm>
            <a:off x="7517865" y="5055408"/>
            <a:ext cx="1996750" cy="1331961"/>
          </a:xfrm>
        </p:spPr>
        <p:txBody>
          <a:bodyPr/>
          <a:lstStyle>
            <a:lvl1pPr>
              <a:defRPr sz="1400" b="0" i="0" spc="-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image icon to insert image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D630FE9-805E-E3CC-C421-471B18EF478F}"/>
              </a:ext>
            </a:extLst>
          </p:cNvPr>
          <p:cNvSpPr>
            <a:spLocks noGrp="1"/>
          </p:cNvSpPr>
          <p:nvPr>
            <p:ph idx="76" hasCustomPrompt="1"/>
          </p:nvPr>
        </p:nvSpPr>
        <p:spPr>
          <a:xfrm>
            <a:off x="5275910" y="5055408"/>
            <a:ext cx="1996750" cy="1331961"/>
          </a:xfrm>
        </p:spPr>
        <p:txBody>
          <a:bodyPr/>
          <a:lstStyle>
            <a:lvl1pPr>
              <a:defRPr sz="1400" b="0" i="0" spc="-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image icon to insert image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9D87012-B19E-A062-9F01-CC7302FCD7C5}"/>
              </a:ext>
            </a:extLst>
          </p:cNvPr>
          <p:cNvSpPr>
            <a:spLocks noGrp="1"/>
          </p:cNvSpPr>
          <p:nvPr>
            <p:ph idx="77" hasCustomPrompt="1"/>
          </p:nvPr>
        </p:nvSpPr>
        <p:spPr>
          <a:xfrm>
            <a:off x="9759819" y="5055408"/>
            <a:ext cx="1996750" cy="1331961"/>
          </a:xfrm>
        </p:spPr>
        <p:txBody>
          <a:bodyPr/>
          <a:lstStyle>
            <a:lvl1pPr>
              <a:defRPr sz="1400" b="0" i="0" spc="-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image icon to insert image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6C4B21-C400-EE54-EA6E-2A32E0AA85DA}"/>
              </a:ext>
            </a:extLst>
          </p:cNvPr>
          <p:cNvCxnSpPr>
            <a:cxnSpLocks/>
          </p:cNvCxnSpPr>
          <p:nvPr/>
        </p:nvCxnSpPr>
        <p:spPr>
          <a:xfrm flipV="1">
            <a:off x="12197424" y="0"/>
            <a:ext cx="0" cy="685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F41F73-6067-163C-F861-E0BFE57EF383}"/>
              </a:ext>
            </a:extLst>
          </p:cNvPr>
          <p:cNvCxnSpPr>
            <a:cxnSpLocks/>
          </p:cNvCxnSpPr>
          <p:nvPr userDrawn="1"/>
        </p:nvCxnSpPr>
        <p:spPr>
          <a:xfrm flipV="1">
            <a:off x="12197424" y="0"/>
            <a:ext cx="0" cy="685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54EF598-9B67-4341-4CD6-DC0C3ADE4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10980000" cy="1196127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8085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13ACE5C-5A77-EB4B-5C93-C00D8DB9E7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8000" y="0"/>
            <a:ext cx="608400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520000"/>
            <a:ext cx="5040000" cy="3941731"/>
          </a:xfrm>
        </p:spPr>
        <p:txBody>
          <a:bodyPr numCol="2" spcCol="180000">
            <a:normAutofit/>
          </a:bodyPr>
          <a:lstStyle>
            <a:lvl1pPr>
              <a:spcAft>
                <a:spcPts val="600"/>
              </a:spcAft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5040000" cy="1728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4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09E5F3-5728-DBE5-6831-51DB42865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A7FB4F-3036-F1CA-9D51-6513A3ED7C4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43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900000"/>
            <a:ext cx="10515600" cy="2852737"/>
          </a:xfrm>
        </p:spPr>
        <p:txBody>
          <a:bodyPr anchor="t"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45EC5887-A375-354C-EAAE-83BF3CCB7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1E24B955-B917-71B4-3D85-0AC0E2454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5FE49B-974F-EB6B-4585-425AC4D464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1890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980000"/>
            <a:ext cx="5157787" cy="540000"/>
          </a:xfrm>
        </p:spPr>
        <p:txBody>
          <a:bodyPr anchor="ctr">
            <a:normAutofit/>
          </a:bodyPr>
          <a:lstStyle>
            <a:lvl1pPr marL="0" indent="0">
              <a:buNone/>
              <a:defRPr sz="1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000" y="2520000"/>
            <a:ext cx="5157787" cy="396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980000"/>
            <a:ext cx="5183188" cy="540000"/>
          </a:xfrm>
        </p:spPr>
        <p:txBody>
          <a:bodyPr anchor="ctr">
            <a:normAutofit/>
          </a:bodyPr>
          <a:lstStyle>
            <a:lvl1pPr marL="0" indent="0">
              <a:buNone/>
              <a:defRPr sz="1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520000"/>
            <a:ext cx="5183188" cy="396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D3A38975-5CE5-D24D-53F3-837EBA30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EC0E36FB-01B4-3AEE-FDAA-FDC3FFB0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9BEC434-EFD6-23A3-F28F-FE96EEDEDD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E9D7C4C-46DB-407E-A532-1659F76FF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10800000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4">
            <a:extLst>
              <a:ext uri="{FF2B5EF4-FFF2-40B4-BE49-F238E27FC236}">
                <a16:creationId xmlns:a16="http://schemas.microsoft.com/office/drawing/2014/main" id="{259D4226-7038-E981-AC2F-C11A072B0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81467D81-F984-72C1-53BB-962A3F5A9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D18147-8FF8-3967-89BA-898E6BDC7E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138F442-2FB9-3077-10FE-DE422CE05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10800000" cy="424423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4">
            <a:extLst>
              <a:ext uri="{FF2B5EF4-FFF2-40B4-BE49-F238E27FC236}">
                <a16:creationId xmlns:a16="http://schemas.microsoft.com/office/drawing/2014/main" id="{7D169E3F-14A7-CE7A-74A4-D29592897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3C0CB972-7B7A-CC4B-D818-066EDE4E0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CE6F4C-5A26-5919-C4B4-F62399AA2CE5}"/>
              </a:ext>
            </a:extLst>
          </p:cNvPr>
          <p:cNvCxnSpPr>
            <a:cxnSpLocks/>
          </p:cNvCxnSpPr>
          <p:nvPr userDrawn="1"/>
        </p:nvCxnSpPr>
        <p:spPr>
          <a:xfrm flipV="1">
            <a:off x="1539875" y="0"/>
            <a:ext cx="0" cy="685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75A1F12-7A64-E381-B217-D6D906E6F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1077" y="5737629"/>
            <a:ext cx="1573200" cy="42880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74B93-D3AF-BD33-29A6-FBD22C25F1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0000" y="792000"/>
            <a:ext cx="3571875" cy="855663"/>
          </a:xfrm>
        </p:spPr>
        <p:txBody>
          <a:bodyPr/>
          <a:lstStyle>
            <a:lvl1pPr algn="r">
              <a:defRPr lang="en-GB" sz="4300" b="0" i="0" kern="1200" spc="-150" baseline="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Contact 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24EF04-7C1F-641D-1564-4A0EE89511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4900" y="827087"/>
            <a:ext cx="2498725" cy="1440000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03A90A8-AEC6-EAA8-2031-349ED7AA66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00000" y="827087"/>
            <a:ext cx="2498725" cy="1440000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7C3F705-269E-03BB-BF47-15AFB483AAB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84900" y="2573543"/>
            <a:ext cx="2498725" cy="1440000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6E61E6A-E9A1-D2F9-BDA1-1501C4AB2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00000" y="2573543"/>
            <a:ext cx="2498725" cy="1440000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06F900B-3240-9412-953E-FEA0170257A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84900" y="4319999"/>
            <a:ext cx="2498725" cy="1440000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4E41300-F905-5194-E223-9360351F5A0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00000" y="4319999"/>
            <a:ext cx="2498725" cy="1440000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FF62E23E-BF66-98D5-153C-F47FEA38B6EC}"/>
              </a:ext>
            </a:extLst>
          </p:cNvPr>
          <p:cNvSpPr txBox="1">
            <a:spLocks/>
          </p:cNvSpPr>
          <p:nvPr userDrawn="1"/>
        </p:nvSpPr>
        <p:spPr>
          <a:xfrm>
            <a:off x="8731625" y="6498000"/>
            <a:ext cx="286037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09585" rtl="0" eaLnBrk="1" latinLnBrk="0" hangingPunct="1">
              <a:defRPr sz="700" kern="1200" cap="all" baseline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b="0" i="0">
                <a:solidFill>
                  <a:schemeClr val="tx1"/>
                </a:solidFill>
                <a:effectLst/>
                <a:latin typeface="DM Mono" panose="020B0509040201040103" pitchFamily="49" charset="77"/>
              </a:rPr>
              <a:t>© 2023 Edge Environment Pty ltd</a:t>
            </a:r>
            <a:endParaRPr lang="en-AU">
              <a:solidFill>
                <a:schemeClr val="tx1"/>
              </a:solidFill>
              <a:latin typeface="DM Mono" panose="020B0509040201040103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2085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27908" y="1569115"/>
            <a:ext cx="11095673" cy="3901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059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18">
          <p15:clr>
            <a:srgbClr val="FBAE40"/>
          </p15:clr>
        </p15:guide>
        <p15:guide id="2" pos="549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0EAB-5C97-BD3C-50BD-8A2D168EEA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999" y="828867"/>
            <a:ext cx="5177513" cy="864995"/>
          </a:xfrm>
        </p:spPr>
        <p:txBody>
          <a:bodyPr/>
          <a:lstStyle>
            <a:lvl1pPr>
              <a:defRPr sz="4300" b="0" i="0" spc="-15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41562-0A53-9CE6-01DF-0A2316B1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F241-BC18-EB4A-B893-DCC3DA6A3A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5C4ADF-D638-8C66-12CF-FE28AD991E1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7999" y="2127249"/>
            <a:ext cx="5177514" cy="39020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tabLst>
                <a:tab pos="3195638" algn="l"/>
              </a:tabLst>
              <a:defRPr sz="1200" b="0" i="0" u="none" spc="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Copy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0C4ADE7-0A5F-7F47-C56E-1EE70F40675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86489" y="1"/>
            <a:ext cx="6005512" cy="6858000"/>
          </a:xfr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2000" spc="-3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79DF48-2FAB-CE05-20AC-F7B8F5C84BB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28000" y="431232"/>
            <a:ext cx="1858977" cy="306082"/>
          </a:xfrm>
        </p:spPr>
        <p:txBody>
          <a:bodyPr/>
          <a:lstStyle>
            <a:lvl1pPr>
              <a:defRPr sz="1200" b="0" i="0" u="none" cap="all" spc="0" baseline="0">
                <a:solidFill>
                  <a:schemeClr val="tx1"/>
                </a:solidFill>
                <a:latin typeface="DM Mono Light" panose="020B0309040201040103" pitchFamily="49" charset="77"/>
              </a:defRPr>
            </a:lvl1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C723860-2523-2E33-AD45-3A2CBE9A5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32108" y="5481257"/>
            <a:ext cx="1503724" cy="3159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700" b="0" i="0" cap="all" baseline="0">
                <a:latin typeface="DM Mono Light" panose="020B0309040201040103" pitchFamily="49" charset="77"/>
              </a:defRPr>
            </a:lvl1pPr>
          </a:lstStyle>
          <a:p>
            <a:r>
              <a:rPr lang="en-US"/>
              <a:t>DEAKIN UNI - CORP FINANCE CIRCULAR ECONOMY | GUEST LECTURE 06.03.23</a:t>
            </a:r>
          </a:p>
        </p:txBody>
      </p:sp>
    </p:spTree>
    <p:extLst>
      <p:ext uri="{BB962C8B-B14F-4D97-AF65-F5344CB8AC3E}">
        <p14:creationId xmlns:p14="http://schemas.microsoft.com/office/powerpoint/2010/main" val="417310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0EAB-5C97-BD3C-50BD-8A2D168EEA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00" y="828867"/>
            <a:ext cx="3570963" cy="864995"/>
          </a:xfrm>
        </p:spPr>
        <p:txBody>
          <a:bodyPr/>
          <a:lstStyle>
            <a:lvl1pPr>
              <a:defRPr sz="4300" b="0" i="0" spc="-10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Contents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41562-0A53-9CE6-01DF-0A2316B1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462977"/>
            <a:ext cx="452363" cy="365125"/>
          </a:xfrm>
          <a:prstGeom prst="rect">
            <a:avLst/>
          </a:prstGeom>
        </p:spPr>
        <p:txBody>
          <a:bodyPr/>
          <a:lstStyle/>
          <a:p>
            <a:fld id="{A7C8F241-BC18-EB4A-B893-DCC3DA6A3A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5C4ADF-D638-8C66-12CF-FE28AD991E1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8000" y="2127249"/>
            <a:ext cx="3570963" cy="3901883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700"/>
              </a:spcAft>
              <a:tabLst>
                <a:tab pos="3195638" algn="l"/>
              </a:tabLst>
              <a:defRPr sz="1250" b="1" i="0" u="none" spc="0" baseline="0">
                <a:solidFill>
                  <a:schemeClr val="tx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/>
              <a:t>Section 1 Heading	1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0C4ADE7-0A5F-7F47-C56E-1EE70F40675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104677" y="0"/>
            <a:ext cx="7087322" cy="6858001"/>
          </a:xfr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2000" spc="-3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insert image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66AB6E-9A30-7B89-8DC0-0B4ADFAA4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32108" y="5481257"/>
            <a:ext cx="1503724" cy="3159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700" b="0" i="0" cap="all" baseline="0">
                <a:latin typeface="DM Mono Light" panose="020B0309040201040103" pitchFamily="49" charset="77"/>
              </a:defRPr>
            </a:lvl1pPr>
          </a:lstStyle>
          <a:p>
            <a:r>
              <a:rPr lang="en-US"/>
              <a:t>Measuring Environmental Impact in the Built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80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dark text, ligh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900000"/>
            <a:ext cx="10515600" cy="2852737"/>
          </a:xfrm>
        </p:spPr>
        <p:txBody>
          <a:bodyPr anchor="t">
            <a:normAutofit/>
          </a:bodyPr>
          <a:lstStyle>
            <a:lvl1pPr>
              <a:defRPr sz="42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45EC5887-A375-354C-EAAE-83BF3CCB7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1E24B955-B917-71B4-3D85-0AC0E2454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5FE49B-974F-EB6B-4585-425AC4D464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3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900000"/>
            <a:ext cx="10515600" cy="2852737"/>
          </a:xfrm>
        </p:spPr>
        <p:txBody>
          <a:bodyPr anchor="t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45EC5887-A375-354C-EAAE-83BF3CCB7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1E24B955-B917-71B4-3D85-0AC0E2454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5FE49B-974F-EB6B-4585-425AC4D464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360363"/>
            <a:ext cx="4356100" cy="288000"/>
          </a:xfrm>
        </p:spPr>
        <p:txBody>
          <a:bodyPr>
            <a:normAutofit/>
          </a:bodyPr>
          <a:lstStyle>
            <a:lvl1pPr>
              <a:defRPr sz="1200" b="0" cap="all" baseline="0">
                <a:solidFill>
                  <a:schemeClr val="bg1"/>
                </a:solidFill>
                <a:latin typeface="DM Mono Light" panose="020B0309040201040103" pitchFamily="49" charset="0"/>
              </a:defRPr>
            </a:lvl1pPr>
          </a:lstStyle>
          <a:p>
            <a:pPr lvl="0"/>
            <a:r>
              <a:rPr lang="en-GB"/>
              <a:t>SECTION NAME</a:t>
            </a:r>
            <a:endParaRPr lang="en-AU"/>
          </a:p>
        </p:txBody>
      </p:sp>
      <p:sp>
        <p:nvSpPr>
          <p:cNvPr id="3" name="Footer Placeholder 14">
            <a:extLst>
              <a:ext uri="{FF2B5EF4-FFF2-40B4-BE49-F238E27FC236}">
                <a16:creationId xmlns:a16="http://schemas.microsoft.com/office/drawing/2014/main" id="{34E15FCA-58B5-1430-9C2B-5BF167C01C2A}"/>
              </a:ext>
            </a:extLst>
          </p:cNvPr>
          <p:cNvSpPr txBox="1">
            <a:spLocks/>
          </p:cNvSpPr>
          <p:nvPr userDrawn="1"/>
        </p:nvSpPr>
        <p:spPr>
          <a:xfrm>
            <a:off x="8731625" y="6498000"/>
            <a:ext cx="286037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09585" rtl="0" eaLnBrk="1" latinLnBrk="0" hangingPunct="1">
              <a:defRPr sz="700" kern="1200" cap="all" baseline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b="0" i="0">
                <a:solidFill>
                  <a:schemeClr val="bg1"/>
                </a:solidFill>
                <a:effectLst/>
                <a:latin typeface="DM Mono" panose="020B0509040201040103" pitchFamily="49" charset="77"/>
              </a:rPr>
              <a:t>© 2023 Edge Environment Pty ltd</a:t>
            </a:r>
            <a:endParaRPr lang="en-AU">
              <a:solidFill>
                <a:schemeClr val="bg1"/>
              </a:solidFill>
              <a:latin typeface="DM Mono" panose="020B0509040201040103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6683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2160000"/>
            <a:ext cx="3600000" cy="4320000"/>
          </a:xfrm>
        </p:spPr>
        <p:txBody>
          <a:bodyPr/>
          <a:lstStyle>
            <a:lvl1pPr>
              <a:tabLst>
                <a:tab pos="3405188" algn="r"/>
              </a:tabLst>
              <a:defRPr b="1"/>
            </a:lvl1pPr>
            <a:lvl2pPr>
              <a:tabLst>
                <a:tab pos="3411538" algn="r"/>
              </a:tabLs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1" y="792000"/>
            <a:ext cx="3600000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8BF691-A9AF-F33C-0D8A-4A3B4CD82D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92000" y="0"/>
            <a:ext cx="720000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45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2160000"/>
            <a:ext cx="3600000" cy="4320000"/>
          </a:xfrm>
        </p:spPr>
        <p:txBody>
          <a:bodyPr/>
          <a:lstStyle>
            <a:lvl1pPr>
              <a:tabLst>
                <a:tab pos="3405188" algn="r"/>
              </a:tabLst>
              <a:defRPr b="1"/>
            </a:lvl1pPr>
            <a:lvl2pPr>
              <a:tabLst>
                <a:tab pos="3411538" algn="r"/>
              </a:tabLs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6012C068-856E-AA61-AA7B-0FE1C29A7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3B6A5E1-5EBC-473B-329E-486922BD9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204637B-AABC-3097-0F7D-2407EDBDE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1" y="792000"/>
            <a:ext cx="3780000" cy="1080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2000" b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8BF691-A9AF-F33C-0D8A-4A3B4CD82D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92000" y="0"/>
            <a:ext cx="360000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4E20CD-239B-5037-512C-690A158FF7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0000" y="2160000"/>
            <a:ext cx="3600000" cy="4320000"/>
          </a:xfrm>
        </p:spPr>
        <p:txBody>
          <a:bodyPr/>
          <a:lstStyle>
            <a:lvl1pPr>
              <a:tabLst>
                <a:tab pos="3405188" algn="r"/>
              </a:tabLst>
              <a:defRPr b="1"/>
            </a:lvl1pPr>
            <a:lvl2pPr>
              <a:tabLst>
                <a:tab pos="3411538" algn="r"/>
              </a:tabLs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792000"/>
            <a:ext cx="10800000" cy="1008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979999"/>
            <a:ext cx="10800000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930" y="1506247"/>
            <a:ext cx="632972" cy="215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5027B-F372-D9E7-72E1-25B8A81E7213}"/>
              </a:ext>
            </a:extLst>
          </p:cNvPr>
          <p:cNvSpPr txBox="1"/>
          <p:nvPr userDrawn="1"/>
        </p:nvSpPr>
        <p:spPr>
          <a:xfrm>
            <a:off x="-2622931" y="14626"/>
            <a:ext cx="2544960" cy="61732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indent="-163681" algn="l">
              <a:buFont typeface="+mj-lt"/>
              <a:buNone/>
            </a:pPr>
            <a:r>
              <a:rPr lang="en-US" sz="933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US" sz="933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US" sz="933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933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US" sz="933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US" sz="933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US" sz="933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933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Source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&gt; find your image</a:t>
            </a:r>
          </a:p>
          <a:p>
            <a:pPr marL="163681" indent="-163681" algn="l">
              <a:buFont typeface="+mj-lt"/>
              <a:buNone/>
            </a:pPr>
            <a:endParaRPr lang="en-US" sz="933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l">
              <a:buFont typeface="+mj-lt"/>
              <a:buNone/>
            </a:pPr>
            <a:r>
              <a:rPr lang="en-US" sz="933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0" indent="0" algn="l">
              <a:buFont typeface="+mj-lt"/>
              <a:buNone/>
            </a:pPr>
            <a:endParaRPr lang="en-US" sz="933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l">
              <a:buFont typeface="+mj-lt"/>
              <a:buNone/>
            </a:pPr>
            <a:r>
              <a:rPr lang="en-US" sz="933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arrow at bottom of Crop button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US" sz="933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933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933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E04E96-1404-5E3F-E7D7-1029E27FDD50}"/>
              </a:ext>
            </a:extLst>
          </p:cNvPr>
          <p:cNvSpPr/>
          <p:nvPr userDrawn="1"/>
        </p:nvSpPr>
        <p:spPr>
          <a:xfrm>
            <a:off x="0" y="0"/>
            <a:ext cx="448947" cy="685800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Helvetica Light" panose="020B0403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FE738A-ED67-6372-35C5-82A59567E76F}"/>
              </a:ext>
            </a:extLst>
          </p:cNvPr>
          <p:cNvCxnSpPr>
            <a:cxnSpLocks/>
          </p:cNvCxnSpPr>
          <p:nvPr userDrawn="1"/>
        </p:nvCxnSpPr>
        <p:spPr>
          <a:xfrm>
            <a:off x="-3425" y="4698714"/>
            <a:ext cx="4486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A17816D-FF08-8A12-5713-5F2BFAF89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9106" y="5388476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DM Mono Light" panose="020B0309040201040103" pitchFamily="49" charset="0"/>
              </a:defRPr>
            </a:lvl1pPr>
          </a:lstStyle>
          <a:p>
            <a:r>
              <a:rPr lang="en-AU"/>
              <a:t>CLIENT NAME              DOCUMENT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0845E76-C7FE-612B-E699-3F074072C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AU" sz="1400" b="0" i="0" kern="120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</a:lstStyle>
          <a:p>
            <a:fld id="{ACBA795B-427B-4045-9B79-1A6A2EE64791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6CB826-9D6E-E993-C15B-D2C5F7A8B6F2}"/>
              </a:ext>
            </a:extLst>
          </p:cNvPr>
          <p:cNvCxnSpPr>
            <a:cxnSpLocks/>
          </p:cNvCxnSpPr>
          <p:nvPr userDrawn="1"/>
        </p:nvCxnSpPr>
        <p:spPr>
          <a:xfrm>
            <a:off x="3724" y="438927"/>
            <a:ext cx="44148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42B86A-A207-2D99-CF6A-FD4B8AEA7E91}"/>
              </a:ext>
            </a:extLst>
          </p:cNvPr>
          <p:cNvPicPr>
            <a:picLocks noChangeAspect="1"/>
          </p:cNvPicPr>
          <p:nvPr userDrawn="1"/>
        </p:nvPicPr>
        <p:blipFill>
          <a:blip r:embed="rId59"/>
          <a:stretch>
            <a:fillRect/>
          </a:stretch>
        </p:blipFill>
        <p:spPr>
          <a:xfrm>
            <a:off x="-6653" y="-10125"/>
            <a:ext cx="463751" cy="46375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23BF8B-3A41-8833-41CF-4134EB5A57AA}"/>
              </a:ext>
            </a:extLst>
          </p:cNvPr>
          <p:cNvCxnSpPr>
            <a:cxnSpLocks/>
          </p:cNvCxnSpPr>
          <p:nvPr userDrawn="1"/>
        </p:nvCxnSpPr>
        <p:spPr>
          <a:xfrm>
            <a:off x="-3425" y="6438238"/>
            <a:ext cx="4486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4879A522-5D2D-5BFB-5698-0EF212331D44}"/>
              </a:ext>
            </a:extLst>
          </p:cNvPr>
          <p:cNvSpPr txBox="1">
            <a:spLocks/>
          </p:cNvSpPr>
          <p:nvPr userDrawn="1"/>
        </p:nvSpPr>
        <p:spPr>
          <a:xfrm>
            <a:off x="8731625" y="6498000"/>
            <a:ext cx="286037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09585" rtl="0" eaLnBrk="1" latinLnBrk="0" hangingPunct="1">
              <a:defRPr sz="700" kern="1200" cap="all" baseline="0">
                <a:solidFill>
                  <a:schemeClr val="tx1"/>
                </a:solidFill>
                <a:latin typeface="DM Mono Light" panose="020B0309040201040103" pitchFamily="49" charset="0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b="0" i="0">
                <a:solidFill>
                  <a:schemeClr val="tx1"/>
                </a:solidFill>
                <a:effectLst/>
                <a:latin typeface="DM Mono" panose="020B0509040201040103" pitchFamily="49" charset="77"/>
              </a:rPr>
              <a:t>© 2023 Edge Environment Pty ltd</a:t>
            </a:r>
            <a:endParaRPr lang="en-AU">
              <a:solidFill>
                <a:schemeClr val="tx1"/>
              </a:solidFill>
              <a:latin typeface="DM Mono" panose="020B0509040201040103" pitchFamily="49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310360-9961-B506-BC9C-B03FB22F248D}"/>
              </a:ext>
            </a:extLst>
          </p:cNvPr>
          <p:cNvCxnSpPr>
            <a:cxnSpLocks/>
          </p:cNvCxnSpPr>
          <p:nvPr userDrawn="1"/>
        </p:nvCxnSpPr>
        <p:spPr>
          <a:xfrm flipV="1">
            <a:off x="448437" y="0"/>
            <a:ext cx="0" cy="685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663" r:id="rId5"/>
    <p:sldLayoutId id="2147483713" r:id="rId6"/>
    <p:sldLayoutId id="2147483671" r:id="rId7"/>
    <p:sldLayoutId id="2147483674" r:id="rId8"/>
    <p:sldLayoutId id="2147483675" r:id="rId9"/>
    <p:sldLayoutId id="2147483662" r:id="rId10"/>
    <p:sldLayoutId id="2147483697" r:id="rId11"/>
    <p:sldLayoutId id="2147483714" r:id="rId12"/>
    <p:sldLayoutId id="2147483709" r:id="rId13"/>
    <p:sldLayoutId id="2147483710" r:id="rId14"/>
    <p:sldLayoutId id="2147483711" r:id="rId15"/>
    <p:sldLayoutId id="2147483712" r:id="rId16"/>
    <p:sldLayoutId id="2147483664" r:id="rId17"/>
    <p:sldLayoutId id="2147483706" r:id="rId18"/>
    <p:sldLayoutId id="2147483708" r:id="rId19"/>
    <p:sldLayoutId id="2147483685" r:id="rId20"/>
    <p:sldLayoutId id="2147483707" r:id="rId21"/>
    <p:sldLayoutId id="2147483676" r:id="rId22"/>
    <p:sldLayoutId id="2147483681" r:id="rId23"/>
    <p:sldLayoutId id="2147483677" r:id="rId24"/>
    <p:sldLayoutId id="2147483678" r:id="rId25"/>
    <p:sldLayoutId id="2147483679" r:id="rId26"/>
    <p:sldLayoutId id="2147483680" r:id="rId27"/>
    <p:sldLayoutId id="2147483683" r:id="rId28"/>
    <p:sldLayoutId id="2147483682" r:id="rId29"/>
    <p:sldLayoutId id="2147483684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8" r:id="rId42"/>
    <p:sldLayoutId id="2147483699" r:id="rId43"/>
    <p:sldLayoutId id="2147483700" r:id="rId44"/>
    <p:sldLayoutId id="2147483701" r:id="rId45"/>
    <p:sldLayoutId id="2147483702" r:id="rId46"/>
    <p:sldLayoutId id="2147483703" r:id="rId47"/>
    <p:sldLayoutId id="2147483704" r:id="rId48"/>
    <p:sldLayoutId id="2147483705" r:id="rId49"/>
    <p:sldLayoutId id="2147483665" r:id="rId50"/>
    <p:sldLayoutId id="2147483666" r:id="rId51"/>
    <p:sldLayoutId id="2147483667" r:id="rId52"/>
    <p:sldLayoutId id="2147483673" r:id="rId53"/>
    <p:sldLayoutId id="2147483715" r:id="rId54"/>
    <p:sldLayoutId id="2147483716" r:id="rId55"/>
    <p:sldLayoutId id="2147483717" r:id="rId56"/>
  </p:sldLayoutIdLst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Helvetica" panose="020B0500000000000000" pitchFamily="34" charset="0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39994" indent="-2399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Times New Roman" panose="02020603050405020304" pitchFamily="18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399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2399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researchgate.net/figure/Keyword-association-map-for-3000-literature-studies-focused-on-circular-economy_fig1_34879933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customXml" Target="../ink/ink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ghgprotocol.org/sites/default/files/standards/Corporate-Value-Chain-Accounting-Reporing-Standard_041613_2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ghgprotocol.org/sites/default/files/standards/Corporate-Value-Chain-Accounting-Reporing-Standard_041613_2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geimpact.global/celt" TargetMode="Externa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9B7D5B-FD2D-F940-3691-C9EDCB1CE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Circularity Innovation Keynote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89AFAA7-058C-3580-E6B1-57724B292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>
                <a:latin typeface="Helvetica Light"/>
              </a:rPr>
              <a:t>CE Implementation Reflections &amp; the Edge Impact (CEP3) tool</a:t>
            </a:r>
            <a:endParaRPr lang="en-AU" dirty="0">
              <a:highlight>
                <a:srgbClr val="FFFF00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DCB5B-922F-E744-7C42-27E09F6416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>
                <a:latin typeface="Helvetica Light"/>
              </a:rPr>
              <a:t>Christian Keel, Head of Circular Economy &amp; Lifecycle Thinking, Edge Impact</a:t>
            </a:r>
            <a:endParaRPr lang="en-AU" dirty="0"/>
          </a:p>
        </p:txBody>
      </p:sp>
      <p:pic>
        <p:nvPicPr>
          <p:cNvPr id="6" name="Picture Placeholder 11" descr="swirl of white fabric on a beige background">
            <a:extLst>
              <a:ext uri="{FF2B5EF4-FFF2-40B4-BE49-F238E27FC236}">
                <a16:creationId xmlns:a16="http://schemas.microsoft.com/office/drawing/2014/main" id="{258DDBED-97E6-FAF6-30DD-168E12157303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2"/>
          <a:srcRect t="27162" b="27162"/>
          <a:stretch/>
        </p:blipFill>
        <p:spPr>
          <a:xfrm>
            <a:off x="1544638" y="3438525"/>
            <a:ext cx="10647362" cy="3419475"/>
          </a:xfrm>
        </p:spPr>
      </p:pic>
      <p:pic>
        <p:nvPicPr>
          <p:cNvPr id="1026" name="Picture 2" descr="Circularity - Diversified Communications Australia">
            <a:extLst>
              <a:ext uri="{FF2B5EF4-FFF2-40B4-BE49-F238E27FC236}">
                <a16:creationId xmlns:a16="http://schemas.microsoft.com/office/drawing/2014/main" id="{FBB983E1-4E1A-9BA5-6B39-0A53EF043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53456"/>
            <a:ext cx="2143125" cy="78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3">
            <a:extLst>
              <a:ext uri="{FF2B5EF4-FFF2-40B4-BE49-F238E27FC236}">
                <a16:creationId xmlns:a16="http://schemas.microsoft.com/office/drawing/2014/main" id="{9AB5A3D6-2BFC-879E-BA5B-CCBB09D3C909}"/>
              </a:ext>
            </a:extLst>
          </p:cNvPr>
          <p:cNvSpPr txBox="1">
            <a:spLocks/>
          </p:cNvSpPr>
          <p:nvPr/>
        </p:nvSpPr>
        <p:spPr>
          <a:xfrm>
            <a:off x="1905000" y="5433508"/>
            <a:ext cx="1514475" cy="42284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lang="en-US" sz="3200" b="0" i="0" kern="1200" spc="-100" baseline="0" dirty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>
                <a:latin typeface="Helvetica Light"/>
              </a:rPr>
              <a:t>Prepared for:</a:t>
            </a:r>
            <a:endParaRPr lang="en-AU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2578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A61BD-99DD-244D-2C51-BF87788EB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980000"/>
            <a:ext cx="11106630" cy="4500000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+mn-lt"/>
              </a:rPr>
              <a:t>1. Engage in broader stakeholder engagement </a:t>
            </a:r>
          </a:p>
          <a:p>
            <a:r>
              <a:rPr lang="en-AU" sz="2400" dirty="0">
                <a:latin typeface="+mn-lt"/>
              </a:rPr>
              <a:t>2. Demonstrate how CE relates to other ESG ambitions</a:t>
            </a:r>
          </a:p>
          <a:p>
            <a:r>
              <a:rPr lang="en-AU" sz="2400" dirty="0">
                <a:latin typeface="+mn-lt"/>
              </a:rPr>
              <a:t>3. Price in the ‘true cost’ of a product and service by including the nature impact </a:t>
            </a:r>
            <a:endParaRPr lang="en-AU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C6D94-3DDD-9006-602A-833C6C3D5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BD70E-2B70-0B67-7060-92FF796C4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What could have been done differently ?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89FA9A-5B0F-839D-75AA-409299FE10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360363"/>
            <a:ext cx="5917410" cy="288000"/>
          </a:xfrm>
        </p:spPr>
        <p:txBody>
          <a:bodyPr>
            <a:normAutofit/>
          </a:bodyPr>
          <a:lstStyle/>
          <a:p>
            <a:r>
              <a:rPr lang="en-US" dirty="0"/>
              <a:t>The Current state of Circular Economy Implementation </a:t>
            </a:r>
            <a:endParaRPr lang="en-AU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2DA205B-6669-B3BF-7E76-99C200F7C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</p:spPr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631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3531B-9FA6-9D92-F547-BB98A9F2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Stakeholder engagement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A7D26-3984-3077-10EA-B6321480F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83B471-9844-5BFC-DBB1-C9842037C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FE81ED1-53C0-2500-6D16-3152FA1F9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</p:spPr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510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05B41-27D3-DB64-57CE-7A3CBB4A7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CBA795B-427B-4045-9B79-1A6A2EE64791}" type="slidenum">
              <a:rPr lang="en-AU" smtClean="0"/>
              <a:pPr>
                <a:spcAft>
                  <a:spcPts val="600"/>
                </a:spcAft>
              </a:pPr>
              <a:t>12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88B50F-858A-B329-936C-95C3D2C4D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1" y="792000"/>
            <a:ext cx="4911066" cy="53230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 sz="3200" dirty="0"/>
              <a:t>How can we achieve better CE outcomes through improved stakeholder engagement? </a:t>
            </a:r>
          </a:p>
        </p:txBody>
      </p:sp>
      <p:pic>
        <p:nvPicPr>
          <p:cNvPr id="9218" name="Picture 2" descr="A cartoon of two people&#10;&#10;Description automatically generated">
            <a:extLst>
              <a:ext uri="{FF2B5EF4-FFF2-40B4-BE49-F238E27FC236}">
                <a16:creationId xmlns:a16="http://schemas.microsoft.com/office/drawing/2014/main" id="{11083F8B-7715-E370-CD29-E370DF50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3067" y="0"/>
            <a:ext cx="5777865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9EFFC5B-B45F-EC8E-3909-2F9D9073F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</p:spPr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88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C752D1-8A3B-E2CA-F40A-E9840FB4F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Must secure Executive support / endorsement. To be successful this must start and continue at the top table –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496D3-642E-72DB-6334-514D3D6B8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000" y="2520000"/>
            <a:ext cx="5157787" cy="4119098"/>
          </a:xfrm>
        </p:spPr>
        <p:txBody>
          <a:bodyPr>
            <a:normAutofit fontScale="92500" lnSpcReduction="20000"/>
          </a:bodyPr>
          <a:lstStyle/>
          <a:p>
            <a:endParaRPr lang="en-AU" dirty="0"/>
          </a:p>
          <a:p>
            <a:r>
              <a:rPr lang="en-AU" dirty="0"/>
              <a:t>Meet with key internal stakeholders to understand sustainability:</a:t>
            </a:r>
          </a:p>
          <a:p>
            <a:pPr lvl="2"/>
            <a:r>
              <a:rPr lang="en-AU" dirty="0"/>
              <a:t>Expectations, Goals, Challenges</a:t>
            </a:r>
          </a:p>
          <a:p>
            <a:pPr lvl="2"/>
            <a:endParaRPr lang="en-AU" dirty="0"/>
          </a:p>
          <a:p>
            <a:r>
              <a:rPr lang="en-AU" dirty="0"/>
              <a:t>Identify champions and ask executive to nominate a team member (Potential future team members)</a:t>
            </a:r>
          </a:p>
          <a:p>
            <a:pPr lvl="2"/>
            <a:r>
              <a:rPr lang="en-AU" dirty="0"/>
              <a:t>Procurement (Sustainable Procurement, Modern Slavery)</a:t>
            </a:r>
          </a:p>
          <a:p>
            <a:pPr lvl="2"/>
            <a:r>
              <a:rPr lang="en-AU" dirty="0"/>
              <a:t>Operations (biggest source of emissions in B2B industrials</a:t>
            </a:r>
          </a:p>
          <a:p>
            <a:pPr lvl="2"/>
            <a:r>
              <a:rPr lang="en-AU" dirty="0"/>
              <a:t>Legal / HR – contracts and policy creation.</a:t>
            </a:r>
          </a:p>
          <a:p>
            <a:pPr lvl="2"/>
            <a:r>
              <a:rPr lang="en-AU" dirty="0"/>
              <a:t>Sales / customer – what are your customers concerned about?</a:t>
            </a:r>
          </a:p>
          <a:p>
            <a:pPr lvl="2"/>
            <a:r>
              <a:rPr lang="en-AU" dirty="0"/>
              <a:t>Befriend your Comms team… you will need / be partnering with internal / external comms…. A lot!</a:t>
            </a:r>
          </a:p>
          <a:p>
            <a:pPr lvl="2"/>
            <a:endParaRPr lang="en-AU" dirty="0"/>
          </a:p>
          <a:p>
            <a:r>
              <a:rPr lang="en-AU" dirty="0"/>
              <a:t>Identify any resistance (there will be some)</a:t>
            </a:r>
          </a:p>
          <a:p>
            <a:pPr lvl="2"/>
            <a:r>
              <a:rPr lang="en-AU" dirty="0"/>
              <a:t>Drill down into what they are trying to achieve</a:t>
            </a:r>
          </a:p>
          <a:p>
            <a:pPr lvl="2"/>
            <a:r>
              <a:rPr lang="en-AU" dirty="0"/>
              <a:t>Find the solution in your ESG strategy </a:t>
            </a:r>
          </a:p>
          <a:p>
            <a:pPr lvl="3"/>
            <a:r>
              <a:rPr lang="en-AU" dirty="0"/>
              <a:t>E.g., Reconciliation vs growth plan (gov contracts)</a:t>
            </a:r>
          </a:p>
          <a:p>
            <a:pPr lvl="3"/>
            <a:r>
              <a:rPr lang="en-AU" dirty="0"/>
              <a:t>Emission reduction vs costs (renewable vs fossil)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35439-77EA-5697-89C2-5A1C0320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9A1968A-F970-A9E0-127D-C7305B826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Stakeholder Engagement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F3CF36A-DE14-5142-90B5-9C1A699AFE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Stakeholder Engagement</a:t>
            </a:r>
          </a:p>
          <a:p>
            <a:pPr lvl="1"/>
            <a:r>
              <a:rPr lang="en-AU" dirty="0"/>
              <a:t>Who’s who in the zoo… and what do they do….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0824A4-D9B4-0434-476E-D9C4EAF0D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13" y="2858637"/>
            <a:ext cx="5565800" cy="2793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03B05FB0-298F-ABE8-1F3D-13D9C61C6021}"/>
              </a:ext>
            </a:extLst>
          </p:cNvPr>
          <p:cNvSpPr txBox="1">
            <a:spLocks/>
          </p:cNvSpPr>
          <p:nvPr/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 vert="horz" lIns="0" tIns="0" rIns="0" bIns="0" rtlCol="0" anchor="ctr">
            <a:normAutofit fontScale="70000" lnSpcReduction="200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Helvetica" panose="020B0500000000000000" pitchFamily="34" charset="0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+mn-lt"/>
              </a:rPr>
              <a:t>Circularity Innovation</a:t>
            </a:r>
          </a:p>
          <a:p>
            <a:r>
              <a:rPr lang="en-US" b="0" dirty="0">
                <a:latin typeface="+mn-lt"/>
              </a:rPr>
              <a:t>Keynote</a:t>
            </a:r>
            <a:endParaRPr lang="en-AU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27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1A3E1-3851-718E-B69D-7F0489A1E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C6C66-9ED1-BDA7-835E-2F2280BE2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62D8FC-ECBD-050A-D5A8-A932BB2A8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Sustainability can be overwhelming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050CB5-8164-6802-185A-3604EDEC7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Stakeholder Engagement</a:t>
            </a:r>
          </a:p>
        </p:txBody>
      </p:sp>
      <p:pic>
        <p:nvPicPr>
          <p:cNvPr id="10" name="Picture 9" descr="A network of circular economy&#10;&#10;Description automatically generated with medium confidence">
            <a:extLst>
              <a:ext uri="{FF2B5EF4-FFF2-40B4-BE49-F238E27FC236}">
                <a16:creationId xmlns:a16="http://schemas.microsoft.com/office/drawing/2014/main" id="{1CEF3AC2-78C9-185A-B8F8-1A1B4A80A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50" y="1402780"/>
            <a:ext cx="6783550" cy="5243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735043-573A-E7AC-3685-64EF5330E581}"/>
              </a:ext>
            </a:extLst>
          </p:cNvPr>
          <p:cNvSpPr txBox="1"/>
          <p:nvPr/>
        </p:nvSpPr>
        <p:spPr>
          <a:xfrm>
            <a:off x="7239000" y="6184400"/>
            <a:ext cx="298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Source: </a:t>
            </a:r>
            <a:r>
              <a:rPr lang="en-AU" sz="1200">
                <a:hlinkClick r:id="rId4"/>
              </a:rPr>
              <a:t>Clean Technologies and Environmental Policy</a:t>
            </a:r>
            <a:endParaRPr lang="en-AU" sz="120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65792B-A10F-EEAF-CFDC-9C297D3B714D}"/>
              </a:ext>
            </a:extLst>
          </p:cNvPr>
          <p:cNvSpPr txBox="1">
            <a:spLocks/>
          </p:cNvSpPr>
          <p:nvPr/>
        </p:nvSpPr>
        <p:spPr>
          <a:xfrm>
            <a:off x="792162" y="1325880"/>
            <a:ext cx="10913044" cy="951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Helvetica" panose="020B0500000000000000" pitchFamily="34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9994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9988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Know your audience </a:t>
            </a:r>
          </a:p>
        </p:txBody>
      </p:sp>
    </p:spTree>
    <p:extLst>
      <p:ext uri="{BB962C8B-B14F-4D97-AF65-F5344CB8AC3E}">
        <p14:creationId xmlns:p14="http://schemas.microsoft.com/office/powerpoint/2010/main" val="24618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3531B-9FA6-9D92-F547-BB98A9F2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Innovation – CEP3 Tool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A7D26-3984-3077-10EA-B6321480F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83B471-9844-5BFC-DBB1-C9842037C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FE81ED1-53C0-2500-6D16-3152FA1F9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</p:spPr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356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3AE5E7-A27B-8216-3ECA-54DBA6489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1E7774-A02A-39F1-485A-8AE15BEE3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FE3D1-7104-D12D-FB54-8A6658F76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6150" y="838574"/>
            <a:ext cx="8759700" cy="1080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400" i="1" dirty="0"/>
              <a:t>“Innovation is taking two things that exist and putting them together in a new way.” </a:t>
            </a:r>
          </a:p>
          <a:p>
            <a:pPr>
              <a:lnSpc>
                <a:spcPct val="160000"/>
              </a:lnSpc>
            </a:pPr>
            <a:endParaRPr lang="en-AU" sz="2400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B1832-4D35-FC4C-0933-6452BB6D07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CE Innovation – Cep3 Tool</a:t>
            </a:r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E0BC9-1DCF-E80E-7B5C-51F34538C24F}"/>
              </a:ext>
            </a:extLst>
          </p:cNvPr>
          <p:cNvSpPr/>
          <p:nvPr/>
        </p:nvSpPr>
        <p:spPr>
          <a:xfrm>
            <a:off x="3695662" y="5378505"/>
            <a:ext cx="4607511" cy="668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4F654-11CA-537C-3C9D-E148F0E2DE92}"/>
              </a:ext>
            </a:extLst>
          </p:cNvPr>
          <p:cNvSpPr/>
          <p:nvPr/>
        </p:nvSpPr>
        <p:spPr>
          <a:xfrm>
            <a:off x="4588275" y="4711321"/>
            <a:ext cx="3703468" cy="66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BE86DA-F035-C191-CC3D-11D12D0C5A71}"/>
              </a:ext>
            </a:extLst>
          </p:cNvPr>
          <p:cNvSpPr/>
          <p:nvPr/>
        </p:nvSpPr>
        <p:spPr>
          <a:xfrm>
            <a:off x="5591452" y="4041738"/>
            <a:ext cx="2700291" cy="66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2249F9-410F-46C0-5AFE-98BEFC81B96C}"/>
              </a:ext>
            </a:extLst>
          </p:cNvPr>
          <p:cNvSpPr/>
          <p:nvPr/>
        </p:nvSpPr>
        <p:spPr>
          <a:xfrm>
            <a:off x="6550242" y="3372157"/>
            <a:ext cx="1741501" cy="66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755DB4-2B47-6F49-4DDB-25DEA71D6265}"/>
              </a:ext>
            </a:extLst>
          </p:cNvPr>
          <p:cNvSpPr/>
          <p:nvPr/>
        </p:nvSpPr>
        <p:spPr>
          <a:xfrm>
            <a:off x="7359588" y="2702574"/>
            <a:ext cx="932155" cy="66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44E2C5C-6AC7-C7B4-C6CD-1143A9274F9A}"/>
                  </a:ext>
                </a:extLst>
              </p14:cNvPr>
              <p14:cNvContentPartPr/>
              <p14:nvPr/>
            </p14:nvContentPartPr>
            <p14:xfrm>
              <a:off x="4250782" y="4485884"/>
              <a:ext cx="506160" cy="577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44E2C5C-6AC7-C7B4-C6CD-1143A9274F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4662" y="4479764"/>
                <a:ext cx="51840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934A6B1-E0E4-D0C6-5722-69ED5DFB3F3B}"/>
                  </a:ext>
                </a:extLst>
              </p14:cNvPr>
              <p14:cNvContentPartPr/>
              <p14:nvPr/>
            </p14:nvContentPartPr>
            <p14:xfrm>
              <a:off x="4695382" y="4423964"/>
              <a:ext cx="118080" cy="153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934A6B1-E0E4-D0C6-5722-69ED5DFB3F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89262" y="4417844"/>
                <a:ext cx="130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BA3C055-B0D3-183C-0391-03984211A706}"/>
                  </a:ext>
                </a:extLst>
              </p14:cNvPr>
              <p14:cNvContentPartPr/>
              <p14:nvPr/>
            </p14:nvContentPartPr>
            <p14:xfrm>
              <a:off x="5306265" y="3809402"/>
              <a:ext cx="506160" cy="577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BA3C055-B0D3-183C-0391-03984211A7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0145" y="3803282"/>
                <a:ext cx="51840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195AB8B-4528-533F-F780-A2E38738477D}"/>
                  </a:ext>
                </a:extLst>
              </p14:cNvPr>
              <p14:cNvContentPartPr/>
              <p14:nvPr/>
            </p14:nvContentPartPr>
            <p14:xfrm>
              <a:off x="5750865" y="3747482"/>
              <a:ext cx="118080" cy="15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195AB8B-4528-533F-F780-A2E3873847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4745" y="3741362"/>
                <a:ext cx="130320" cy="165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FFDFC6D-B4FD-4008-CC85-297C7D9CFDC0}"/>
              </a:ext>
            </a:extLst>
          </p:cNvPr>
          <p:cNvSpPr txBox="1"/>
          <p:nvPr/>
        </p:nvSpPr>
        <p:spPr>
          <a:xfrm>
            <a:off x="2453457" y="4698001"/>
            <a:ext cx="184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Taking you from here…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0F0D4-8613-4DB3-8A2D-0305272388D3}"/>
              </a:ext>
            </a:extLst>
          </p:cNvPr>
          <p:cNvSpPr txBox="1"/>
          <p:nvPr/>
        </p:nvSpPr>
        <p:spPr>
          <a:xfrm>
            <a:off x="4204602" y="3987803"/>
            <a:ext cx="184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…to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60E6FBD-E56D-3A64-406F-AAEF4BC5C8F6}"/>
              </a:ext>
            </a:extLst>
          </p:cNvPr>
          <p:cNvSpPr txBox="1">
            <a:spLocks/>
          </p:cNvSpPr>
          <p:nvPr/>
        </p:nvSpPr>
        <p:spPr>
          <a:xfrm>
            <a:off x="4813462" y="1906814"/>
            <a:ext cx="2500905" cy="550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GB" sz="4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39994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9988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800" i="1" dirty="0"/>
              <a:t>– Tom </a:t>
            </a:r>
            <a:r>
              <a:rPr lang="en-US" sz="1800" i="1" dirty="0" err="1"/>
              <a:t>Freston</a:t>
            </a:r>
            <a:endParaRPr lang="en-AU" sz="1800" i="1" dirty="0"/>
          </a:p>
        </p:txBody>
      </p:sp>
    </p:spTree>
    <p:extLst>
      <p:ext uri="{BB962C8B-B14F-4D97-AF65-F5344CB8AC3E}">
        <p14:creationId xmlns:p14="http://schemas.microsoft.com/office/powerpoint/2010/main" val="1571334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8A19E7-EB50-30AC-25E7-698216DFF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6B42E-E629-937A-DEF0-940E1DF2F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583EF-A1A9-0ACB-FC23-23AB8AFD02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The “silo effect”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B20439-A0E0-D42A-0EED-F2674B62DA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CE Innovation – Cep3 Tool</a:t>
            </a:r>
            <a:endParaRPr lang="en-AU" dirty="0"/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E029969E-360E-933B-31C7-CF5A6C36ED7A}"/>
              </a:ext>
            </a:extLst>
          </p:cNvPr>
          <p:cNvSpPr/>
          <p:nvPr/>
        </p:nvSpPr>
        <p:spPr>
          <a:xfrm>
            <a:off x="5411199" y="2766060"/>
            <a:ext cx="1811046" cy="2242801"/>
          </a:xfrm>
          <a:prstGeom prst="flowChartMagneticDisk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>
                <a:solidFill>
                  <a:schemeClr val="tx2"/>
                </a:solidFill>
              </a:rPr>
              <a:t>Sustainable Procurement</a:t>
            </a: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B2D2AC02-5D31-1F8F-5138-DD152C2FD2CB}"/>
              </a:ext>
            </a:extLst>
          </p:cNvPr>
          <p:cNvSpPr/>
          <p:nvPr/>
        </p:nvSpPr>
        <p:spPr>
          <a:xfrm>
            <a:off x="925017" y="2766060"/>
            <a:ext cx="1811046" cy="2242801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>
                <a:solidFill>
                  <a:schemeClr val="tx2"/>
                </a:solidFill>
              </a:rPr>
              <a:t>Decarbonisation</a:t>
            </a: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3D666827-F3B4-8E2E-7B83-2B430C9C2253}"/>
              </a:ext>
            </a:extLst>
          </p:cNvPr>
          <p:cNvSpPr/>
          <p:nvPr/>
        </p:nvSpPr>
        <p:spPr>
          <a:xfrm>
            <a:off x="3168108" y="2766060"/>
            <a:ext cx="1811046" cy="2242801"/>
          </a:xfrm>
          <a:prstGeom prst="flowChartMagneticDisk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>
                <a:solidFill>
                  <a:schemeClr val="tx2"/>
                </a:solidFill>
              </a:rPr>
              <a:t>Circular Economy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65B0422-DD45-25D2-540D-D92F63CFA364}"/>
              </a:ext>
            </a:extLst>
          </p:cNvPr>
          <p:cNvSpPr/>
          <p:nvPr/>
        </p:nvSpPr>
        <p:spPr>
          <a:xfrm>
            <a:off x="8093587" y="1507499"/>
            <a:ext cx="3714435" cy="2517121"/>
          </a:xfrm>
          <a:prstGeom prst="wedgeRoundRectCallout">
            <a:avLst>
              <a:gd name="adj1" fmla="val -46066"/>
              <a:gd name="adj2" fmla="val 65225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Circular economy and decarbonisation share the common goal of reducing environmental impact and promoting sustainability, but too frequently these critical transitions are decoupled. </a:t>
            </a:r>
          </a:p>
        </p:txBody>
      </p:sp>
    </p:spTree>
    <p:extLst>
      <p:ext uri="{BB962C8B-B14F-4D97-AF65-F5344CB8AC3E}">
        <p14:creationId xmlns:p14="http://schemas.microsoft.com/office/powerpoint/2010/main" val="1422547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44BD-C385-5A2F-C46F-5ED6CA4A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Edge Impact’s Circular Economy, Procurement &amp; Scope 3 Rapid Assessment Tool (CEP3)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7E723-3567-6F37-F600-7B007ACF8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98E8A7-4961-5ED4-9532-56A76CD1A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 Innovation – Cep3 Tool</a:t>
            </a:r>
            <a:endParaRPr lang="en-AU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00F6FFD-ABBC-E8F8-B3FA-8CF378E51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</p:spPr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8B4C31-3F88-063B-9E62-54CFD3C3C4BB}"/>
              </a:ext>
            </a:extLst>
          </p:cNvPr>
          <p:cNvSpPr txBox="1"/>
          <p:nvPr/>
        </p:nvSpPr>
        <p:spPr>
          <a:xfrm>
            <a:off x="792000" y="2761864"/>
            <a:ext cx="9700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 practical way to enable organisations to transition from inertia to action within their decarbonisation and circular economy journey.</a:t>
            </a:r>
          </a:p>
        </p:txBody>
      </p:sp>
    </p:spTree>
    <p:extLst>
      <p:ext uri="{BB962C8B-B14F-4D97-AF65-F5344CB8AC3E}">
        <p14:creationId xmlns:p14="http://schemas.microsoft.com/office/powerpoint/2010/main" val="664130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D9F29-98CF-3249-3109-836B12664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Circularity Innovation</a:t>
            </a:r>
          </a:p>
          <a:p>
            <a:r>
              <a:rPr lang="en-US"/>
              <a:t>Keynote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FB73F-4AC3-5B03-78F5-86CABBDC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6195A-C868-3ED9-F95F-45B52B07C3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Optimising outcomes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B494CF-67F1-690F-8877-4DFDD73C6B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CE Innovation – Cep3 Tool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B0A0D5-EE38-5648-FCFA-D066A10DC8C4}"/>
              </a:ext>
            </a:extLst>
          </p:cNvPr>
          <p:cNvGrpSpPr/>
          <p:nvPr/>
        </p:nvGrpSpPr>
        <p:grpSpPr>
          <a:xfrm>
            <a:off x="792000" y="1872000"/>
            <a:ext cx="8590706" cy="4655597"/>
            <a:chOff x="711200" y="1518834"/>
            <a:chExt cx="9131300" cy="5290597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95CA4F71-2A2E-40D1-3A50-5A9AEC9492F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76154708"/>
                </p:ext>
              </p:extLst>
            </p:nvPr>
          </p:nvGraphicFramePr>
          <p:xfrm>
            <a:off x="3228340" y="1518834"/>
            <a:ext cx="6614160" cy="4221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A6783F97-C148-4D24-3CE6-D50C2A9D7B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02922957"/>
                </p:ext>
              </p:extLst>
            </p:nvPr>
          </p:nvGraphicFramePr>
          <p:xfrm>
            <a:off x="711200" y="3024100"/>
            <a:ext cx="5994400" cy="37853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D6BCF-F05F-83AC-8F38-256D93CB74D6}"/>
              </a:ext>
            </a:extLst>
          </p:cNvPr>
          <p:cNvSpPr txBox="1"/>
          <p:nvPr/>
        </p:nvSpPr>
        <p:spPr>
          <a:xfrm>
            <a:off x="792000" y="1401238"/>
            <a:ext cx="1080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>
                <a:solidFill>
                  <a:srgbClr val="000000"/>
                </a:solidFill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A pragmatic rapid assessment must consider circular economy and scope 3 elements</a:t>
            </a:r>
            <a:r>
              <a:rPr lang="en-AU">
                <a:solidFill>
                  <a:srgbClr val="000000"/>
                </a:solidFill>
                <a:ea typeface="Yu Mincho" panose="02020400000000000000" pitchFamily="18" charset="-128"/>
                <a:cs typeface="Arial" panose="020B0604020202020204" pitchFamily="34" charset="0"/>
              </a:rPr>
              <a:t> and their interaction: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645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>
            <a:extLst>
              <a:ext uri="{FF2B5EF4-FFF2-40B4-BE49-F238E27FC236}">
                <a16:creationId xmlns:a16="http://schemas.microsoft.com/office/drawing/2014/main" id="{0EDCBCE2-307D-F37D-36D4-FD14F58F10DA}"/>
              </a:ext>
            </a:extLst>
          </p:cNvPr>
          <p:cNvSpPr txBox="1"/>
          <p:nvPr/>
        </p:nvSpPr>
        <p:spPr>
          <a:xfrm>
            <a:off x="805023" y="1693862"/>
            <a:ext cx="517751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u="sng" dirty="0"/>
              <a:t>Science. Strategy.</a:t>
            </a:r>
          </a:p>
          <a:p>
            <a:r>
              <a:rPr lang="en-AU" sz="1600" u="sng" dirty="0"/>
              <a:t>Storytelling.</a:t>
            </a:r>
          </a:p>
          <a:p>
            <a:endParaRPr lang="en-AU" sz="1600" u="sng" dirty="0"/>
          </a:p>
          <a:p>
            <a:r>
              <a:rPr lang="en-US" sz="1600" dirty="0"/>
              <a:t>We combine science, strategy and storytelling to help our clients deliver positive global impact. No matter what they want to achieve, or where they’re starting from.</a:t>
            </a:r>
          </a:p>
          <a:p>
            <a:endParaRPr lang="en-US" sz="1600" dirty="0"/>
          </a:p>
          <a:p>
            <a:r>
              <a:rPr lang="en-US" sz="1600" dirty="0"/>
              <a:t>Science allows for robust data and evidence, strategy for a plan that works and storytelling to inspire and drive action.</a:t>
            </a:r>
          </a:p>
          <a:p>
            <a:endParaRPr lang="en-US" sz="1600" dirty="0"/>
          </a:p>
          <a:p>
            <a:r>
              <a:rPr lang="en-US" sz="1600" dirty="0"/>
              <a:t>It’s this unique combination that sets </a:t>
            </a:r>
            <a:br>
              <a:rPr lang="en-US" sz="1600" dirty="0"/>
            </a:br>
            <a:r>
              <a:rPr lang="en-US" sz="1600" dirty="0"/>
              <a:t>us apart. It’s the Edge way.</a:t>
            </a:r>
            <a:endParaRPr lang="en-AU" sz="1600" dirty="0"/>
          </a:p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D2D7-BFA3-919F-5B17-2723A64C2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Edge Impact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2B8402-5E3B-C1EC-FD13-4BF4256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F241-BC18-EB4A-B893-DCC3DA6A3ACC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B2F64-62A0-B58A-013E-83E4D05ED5DA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ED9454-7673-4AB8-5B06-3FFB743CA217}"/>
              </a:ext>
            </a:extLst>
          </p:cNvPr>
          <p:cNvCxnSpPr>
            <a:cxnSpLocks/>
          </p:cNvCxnSpPr>
          <p:nvPr/>
        </p:nvCxnSpPr>
        <p:spPr>
          <a:xfrm flipV="1">
            <a:off x="6213389" y="0"/>
            <a:ext cx="0" cy="685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B7F6276-2715-B2A3-3D2A-9476A5F50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41" y="5617209"/>
            <a:ext cx="419250" cy="698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66A5B5-6689-A5F9-B0B2-458BD46DF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76" y="5823614"/>
            <a:ext cx="1079993" cy="488322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4D1AA43-7356-C4D6-9E5A-467BB5701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</p:spPr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  <p:pic>
        <p:nvPicPr>
          <p:cNvPr id="17" name="Picture Placeholder 16" descr="A person in a suit smiling&#10;&#10;Description automatically generated">
            <a:extLst>
              <a:ext uri="{FF2B5EF4-FFF2-40B4-BE49-F238E27FC236}">
                <a16:creationId xmlns:a16="http://schemas.microsoft.com/office/drawing/2014/main" id="{867A78EA-13A8-FA24-34B2-037644A61D81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5" b="11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1625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18C1D-DEF8-6A66-6635-7176B76F3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Circularity Innovation</a:t>
            </a:r>
          </a:p>
          <a:p>
            <a:r>
              <a:rPr lang="en-US"/>
              <a:t>Keynote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73DE1-073B-1EE2-9464-3387BF568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8C1EF-2D14-D7CA-A32F-A99B6CE178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Rapid sustainability diagnosis – shifting your approach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A34CC8-81C6-431B-2B76-294F3768FE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CE Innovation – Cep3 Tool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51674F-1BB6-DF60-B300-28CB7FCA1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49" y="2154769"/>
            <a:ext cx="7080597" cy="3290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EC0458-1128-1BB2-0E44-14238E5A390E}"/>
              </a:ext>
            </a:extLst>
          </p:cNvPr>
          <p:cNvSpPr txBox="1"/>
          <p:nvPr/>
        </p:nvSpPr>
        <p:spPr>
          <a:xfrm>
            <a:off x="5348746" y="4564732"/>
            <a:ext cx="241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Source: </a:t>
            </a:r>
            <a:r>
              <a:rPr lang="en-AU" sz="1200" dirty="0">
                <a:hlinkClick r:id="rId4"/>
              </a:rPr>
              <a:t>GHG protocol</a:t>
            </a:r>
            <a:endParaRPr lang="en-AU" sz="1200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58D34D0-0D21-67CE-F763-C7BC8E3E0C95}"/>
              </a:ext>
            </a:extLst>
          </p:cNvPr>
          <p:cNvSpPr/>
          <p:nvPr/>
        </p:nvSpPr>
        <p:spPr>
          <a:xfrm>
            <a:off x="8055365" y="1676388"/>
            <a:ext cx="3714435" cy="2517121"/>
          </a:xfrm>
          <a:prstGeom prst="wedgeRoundRectCallout">
            <a:avLst>
              <a:gd name="adj1" fmla="val -46066"/>
              <a:gd name="adj2" fmla="val 65225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chemeClr val="bg1"/>
                </a:solidFill>
                <a:effectLst/>
              </a:rPr>
              <a:t>The upcoming disclosure standards from the International Sustainability Standards Board, coupled with regulations such as the SEC's Climate-Related Disclosure regulation, will necessitate that companies report their scope 3 emissions. 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80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18C1D-DEF8-6A66-6635-7176B76F3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Circularity Innovation</a:t>
            </a:r>
          </a:p>
          <a:p>
            <a:r>
              <a:rPr lang="en-US"/>
              <a:t>Keynote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73DE1-073B-1EE2-9464-3387BF568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8C1EF-2D14-D7CA-A32F-A99B6CE178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Rapid sustainability diagnosis – shifting your approach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A34CC8-81C6-431B-2B76-294F3768FE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CE Innovation – Cep3 Tool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51674F-1BB6-DF60-B300-28CB7FCA1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49" y="2154769"/>
            <a:ext cx="7080597" cy="3290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EC0458-1128-1BB2-0E44-14238E5A390E}"/>
              </a:ext>
            </a:extLst>
          </p:cNvPr>
          <p:cNvSpPr txBox="1"/>
          <p:nvPr/>
        </p:nvSpPr>
        <p:spPr>
          <a:xfrm>
            <a:off x="5348746" y="4564732"/>
            <a:ext cx="241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Source: </a:t>
            </a:r>
            <a:r>
              <a:rPr lang="en-AU" sz="1200" dirty="0">
                <a:hlinkClick r:id="rId4"/>
              </a:rPr>
              <a:t>GHG protocol</a:t>
            </a:r>
            <a:endParaRPr lang="en-AU" sz="1200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DA1D0A2-CF4D-382F-38D9-E89948C623D7}"/>
              </a:ext>
            </a:extLst>
          </p:cNvPr>
          <p:cNvSpPr/>
          <p:nvPr/>
        </p:nvSpPr>
        <p:spPr>
          <a:xfrm>
            <a:off x="8055365" y="1676388"/>
            <a:ext cx="3714435" cy="2517121"/>
          </a:xfrm>
          <a:prstGeom prst="wedgeRoundRectCallout">
            <a:avLst>
              <a:gd name="adj1" fmla="val -46066"/>
              <a:gd name="adj2" fmla="val 65225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The new reporting requirements are a significant step towards enhancing transparency and accountability for the environmental impacts within organisations supply chains. </a:t>
            </a:r>
            <a:endParaRPr lang="en-A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5701F-5D62-38DC-17EA-3745DAD9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73952-9BB7-5F6C-26C0-0AC386354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78BDE-F3F0-AAB9-F903-53B95E199E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Key Assessment Areas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E05F5-17C7-25BA-ECBA-4C433F7846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CE Innovation – Cep3 Tool</a:t>
            </a:r>
            <a:endParaRPr lang="en-AU" dirty="0"/>
          </a:p>
          <a:p>
            <a:endParaRPr lang="en-AU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3F9FB91-E38E-5CDC-D5C8-DC66BF934A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870064"/>
              </p:ext>
            </p:extLst>
          </p:nvPr>
        </p:nvGraphicFramePr>
        <p:xfrm>
          <a:off x="2603500" y="1574800"/>
          <a:ext cx="6772150" cy="4886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8441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A948E-BCF3-3928-6621-48E02B866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Circularity Innovation</a:t>
            </a:r>
          </a:p>
          <a:p>
            <a:r>
              <a:rPr lang="en-US"/>
              <a:t>Keynote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ADAAE-4574-8D98-25DC-58D88BF2B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13C3A-A6D8-5702-78A8-B0A7DC677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Rapid diagnostic tool - High-level approach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17760D-2FF3-5779-57EA-C0AA68F29B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CE Innovation – Cep3 Tool</a:t>
            </a:r>
            <a:endParaRPr lang="en-AU" dirty="0"/>
          </a:p>
          <a:p>
            <a:endParaRPr lang="en-AU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5235487-1490-CFAA-36DF-2E6BBDB91265}"/>
              </a:ext>
            </a:extLst>
          </p:cNvPr>
          <p:cNvSpPr txBox="1">
            <a:spLocks/>
          </p:cNvSpPr>
          <p:nvPr/>
        </p:nvSpPr>
        <p:spPr>
          <a:xfrm>
            <a:off x="1251150" y="6133575"/>
            <a:ext cx="10800000" cy="11802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Helvetica" panose="020B0500000000000000" pitchFamily="34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9994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9988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u="sng" dirty="0">
                <a:solidFill>
                  <a:srgbClr val="0563C1"/>
                </a:solidFill>
                <a:latin typeface="+mn-lt"/>
                <a:ea typeface="Yu Mincho" panose="02020400000000000000" pitchFamily="18" charset="-128"/>
                <a:cs typeface="Arial" panose="020B0604020202020204" pitchFamily="34" charset="0"/>
                <a:hlinkClick r:id="rId2"/>
              </a:rPr>
              <a:t>The Edge CEP3 Rapid Diagnostic Tool</a:t>
            </a:r>
            <a:r>
              <a:rPr lang="en-AU" sz="1600" dirty="0">
                <a:solidFill>
                  <a:srgbClr val="000000"/>
                </a:solidFill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 harnesses best practices from ISO20400 Procurement Standards, GHG Protocols, and Circular Economy Principles to quickly assess opportunities within your organisation.</a:t>
            </a:r>
            <a:endParaRPr lang="en-AU" sz="1100" dirty="0"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035569-A1D0-CE8A-52FC-129A65C93C17}"/>
              </a:ext>
            </a:extLst>
          </p:cNvPr>
          <p:cNvSpPr/>
          <p:nvPr/>
        </p:nvSpPr>
        <p:spPr>
          <a:xfrm>
            <a:off x="1235910" y="1634490"/>
            <a:ext cx="2802661" cy="443151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1. Document Review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Review of existing internal </a:t>
            </a:r>
          </a:p>
          <a:p>
            <a:r>
              <a:rPr lang="en-US" sz="1200" dirty="0">
                <a:solidFill>
                  <a:schemeClr val="tx1"/>
                </a:solidFill>
              </a:rPr>
              <a:t>procurement and sustainability </a:t>
            </a:r>
          </a:p>
          <a:p>
            <a:r>
              <a:rPr lang="en-US" sz="1200" dirty="0">
                <a:solidFill>
                  <a:schemeClr val="tx1"/>
                </a:solidFill>
              </a:rPr>
              <a:t>documents against key frameworks and standards (including ISO20400 </a:t>
            </a:r>
          </a:p>
          <a:p>
            <a:r>
              <a:rPr lang="en-US" sz="1200" dirty="0">
                <a:solidFill>
                  <a:schemeClr val="tx1"/>
                </a:solidFill>
              </a:rPr>
              <a:t>Standard for Sustainable </a:t>
            </a:r>
          </a:p>
          <a:p>
            <a:r>
              <a:rPr lang="en-US" sz="1200" dirty="0">
                <a:solidFill>
                  <a:schemeClr val="tx1"/>
                </a:solidFill>
              </a:rPr>
              <a:t>Procurement).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The documents reviewed may include artefacts such as: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• Sustainability strategy, </a:t>
            </a:r>
          </a:p>
          <a:p>
            <a:r>
              <a:rPr lang="en-US" sz="1200" dirty="0">
                <a:solidFill>
                  <a:schemeClr val="tx1"/>
                </a:solidFill>
              </a:rPr>
              <a:t>action plan and roadmap</a:t>
            </a:r>
          </a:p>
          <a:p>
            <a:r>
              <a:rPr lang="en-US" sz="1200" dirty="0">
                <a:solidFill>
                  <a:schemeClr val="tx1"/>
                </a:solidFill>
              </a:rPr>
              <a:t>• Whistleblower Policy </a:t>
            </a:r>
          </a:p>
          <a:p>
            <a:r>
              <a:rPr lang="en-US" sz="1200" dirty="0">
                <a:solidFill>
                  <a:schemeClr val="tx1"/>
                </a:solidFill>
              </a:rPr>
              <a:t>• Independent contractor </a:t>
            </a:r>
          </a:p>
          <a:p>
            <a:r>
              <a:rPr lang="en-US" sz="1200" dirty="0">
                <a:solidFill>
                  <a:schemeClr val="tx1"/>
                </a:solidFill>
              </a:rPr>
              <a:t>agreement</a:t>
            </a:r>
          </a:p>
          <a:p>
            <a:r>
              <a:rPr lang="en-US" sz="1200" dirty="0">
                <a:solidFill>
                  <a:schemeClr val="tx1"/>
                </a:solidFill>
              </a:rPr>
              <a:t>• Modern Slavery Statement </a:t>
            </a:r>
          </a:p>
          <a:p>
            <a:r>
              <a:rPr lang="en-US" sz="1200" dirty="0">
                <a:solidFill>
                  <a:schemeClr val="tx1"/>
                </a:solidFill>
              </a:rPr>
              <a:t>• Modern Slavery Questionnaire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• Sustainable Procurement Policy </a:t>
            </a:r>
          </a:p>
          <a:p>
            <a:r>
              <a:rPr lang="en-US" sz="1200" dirty="0">
                <a:solidFill>
                  <a:schemeClr val="tx1"/>
                </a:solidFill>
              </a:rPr>
              <a:t>• Supplier Code of Conduct </a:t>
            </a:r>
          </a:p>
          <a:p>
            <a:r>
              <a:rPr lang="en-US" sz="1200" dirty="0">
                <a:solidFill>
                  <a:schemeClr val="tx1"/>
                </a:solidFill>
              </a:rPr>
              <a:t>• Diversity and Inclusion Policy</a:t>
            </a:r>
          </a:p>
          <a:p>
            <a:r>
              <a:rPr lang="en-US" sz="1200" dirty="0">
                <a:solidFill>
                  <a:schemeClr val="tx1"/>
                </a:solidFill>
              </a:rPr>
              <a:t>• Strategy on a page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F91F75-51BB-CF00-CEFA-E4FE1F3046D2}"/>
              </a:ext>
            </a:extLst>
          </p:cNvPr>
          <p:cNvSpPr/>
          <p:nvPr/>
        </p:nvSpPr>
        <p:spPr>
          <a:xfrm>
            <a:off x="4598670" y="1628371"/>
            <a:ext cx="2994660" cy="443151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2. Stakeholder Interviews</a:t>
            </a:r>
          </a:p>
          <a:p>
            <a:endParaRPr lang="en-US" sz="1200" b="1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Conducted a series of interviews with key managerial, sustainability and procurement staff with the purpose of validating the reviewed documentation and to understand how sustainability and carbon-related decision-making and procurement processes works in the day to day.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70D707-A706-D438-862A-6977893084FD}"/>
              </a:ext>
            </a:extLst>
          </p:cNvPr>
          <p:cNvSpPr/>
          <p:nvPr/>
        </p:nvSpPr>
        <p:spPr>
          <a:xfrm>
            <a:off x="8153430" y="1628370"/>
            <a:ext cx="2994660" cy="443150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3. CE &amp; ISO 20400 Benchmarking 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An Edge Impact in-house gap 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opportunity assessment </a:t>
            </a:r>
          </a:p>
          <a:p>
            <a:r>
              <a:rPr lang="en-US" sz="1200" dirty="0">
                <a:solidFill>
                  <a:schemeClr val="tx1"/>
                </a:solidFill>
              </a:rPr>
              <a:t>framework would be used to evaluate the current as-is state of key governance documentation </a:t>
            </a:r>
          </a:p>
          <a:p>
            <a:r>
              <a:rPr lang="en-US" sz="1200" dirty="0">
                <a:solidFill>
                  <a:schemeClr val="tx1"/>
                </a:solidFill>
              </a:rPr>
              <a:t>against key sections of 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the Sustainable Procurement –</a:t>
            </a:r>
          </a:p>
          <a:p>
            <a:r>
              <a:rPr lang="en-US" sz="1200" dirty="0">
                <a:solidFill>
                  <a:schemeClr val="tx1"/>
                </a:solidFill>
              </a:rPr>
              <a:t>Guidance ISO 20400 standard and similar CE guidelines. </a:t>
            </a:r>
            <a:endParaRPr lang="en-A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92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A948E-BCF3-3928-6621-48E02B866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Circularity Innovation</a:t>
            </a:r>
          </a:p>
          <a:p>
            <a:r>
              <a:rPr lang="en-US"/>
              <a:t>Keynote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ADAAE-4574-8D98-25DC-58D88BF2B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13C3A-A6D8-5702-78A8-B0A7DC677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Initial Findings Summary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17760D-2FF3-5779-57EA-C0AA68F29B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CE Innovation – Cep3 Tool</a:t>
            </a:r>
            <a:endParaRPr lang="en-AU" dirty="0"/>
          </a:p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95A3E2-3F6C-6FD3-CF2F-95B1625E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69" y="1543815"/>
            <a:ext cx="11242281" cy="377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0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016E56B-C3C8-BF28-BE28-960954411AC9}"/>
              </a:ext>
            </a:extLst>
          </p:cNvPr>
          <p:cNvSpPr txBox="1">
            <a:spLocks/>
          </p:cNvSpPr>
          <p:nvPr/>
        </p:nvSpPr>
        <p:spPr>
          <a:xfrm>
            <a:off x="4741660" y="3251542"/>
            <a:ext cx="2758377" cy="3708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SzPct val="7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8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SzPct val="70000"/>
              <a:buFont typeface="Symbol" panose="05050102010706020507" pitchFamily="18" charset="2"/>
              <a:buChar char="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36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54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90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08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US" sz="1400" b="0">
                <a:solidFill>
                  <a:schemeClr val="accent6"/>
                </a:solidFill>
              </a:rPr>
              <a:t>3</a:t>
            </a:r>
            <a:r>
              <a:rPr lang="en-US" sz="1400" b="0" baseline="30000">
                <a:solidFill>
                  <a:schemeClr val="accent6"/>
                </a:solidFill>
              </a:rPr>
              <a:t>rd</a:t>
            </a:r>
            <a:r>
              <a:rPr lang="en-US" sz="1400" b="0">
                <a:solidFill>
                  <a:schemeClr val="accent6"/>
                </a:solidFill>
              </a:rPr>
              <a:t> party verified EPD</a:t>
            </a:r>
            <a:endParaRPr lang="en-AU" sz="1400" b="0">
              <a:solidFill>
                <a:schemeClr val="accent6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1FE18DE-18B3-29B0-EFE3-3835A9EECB41}"/>
              </a:ext>
            </a:extLst>
          </p:cNvPr>
          <p:cNvSpPr txBox="1">
            <a:spLocks/>
          </p:cNvSpPr>
          <p:nvPr/>
        </p:nvSpPr>
        <p:spPr>
          <a:xfrm>
            <a:off x="1536761" y="4962437"/>
            <a:ext cx="2648888" cy="3708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SzPct val="7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8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SzPct val="70000"/>
              <a:buFont typeface="Symbol" panose="05050102010706020507" pitchFamily="18" charset="2"/>
              <a:buChar char="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36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54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90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08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US" sz="1400" b="0">
                <a:solidFill>
                  <a:schemeClr val="accent6"/>
                </a:solidFill>
              </a:rPr>
              <a:t>Cost of goods sold</a:t>
            </a:r>
            <a:endParaRPr lang="en-AU" sz="1400" b="0">
              <a:solidFill>
                <a:schemeClr val="accent6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308390-F999-3195-AB74-1BD11A343294}"/>
              </a:ext>
            </a:extLst>
          </p:cNvPr>
          <p:cNvSpPr txBox="1">
            <a:spLocks/>
          </p:cNvSpPr>
          <p:nvPr/>
        </p:nvSpPr>
        <p:spPr>
          <a:xfrm>
            <a:off x="2490324" y="4303570"/>
            <a:ext cx="2648888" cy="3708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SzPct val="7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8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SzPct val="70000"/>
              <a:buFont typeface="Symbol" panose="05050102010706020507" pitchFamily="18" charset="2"/>
              <a:buChar char="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36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54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90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08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US" sz="1400" b="0">
                <a:solidFill>
                  <a:schemeClr val="accent6"/>
                </a:solidFill>
              </a:rPr>
              <a:t>Industry-specific factors</a:t>
            </a:r>
            <a:endParaRPr lang="en-AU" sz="1400" b="0">
              <a:solidFill>
                <a:schemeClr val="accent6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8AE2CD7-0B59-8B69-6DD0-F7BD21738CEA}"/>
              </a:ext>
            </a:extLst>
          </p:cNvPr>
          <p:cNvSpPr txBox="1">
            <a:spLocks/>
          </p:cNvSpPr>
          <p:nvPr/>
        </p:nvSpPr>
        <p:spPr>
          <a:xfrm>
            <a:off x="3417216" y="3766218"/>
            <a:ext cx="2648888" cy="3708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SzPct val="7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8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SzPct val="70000"/>
              <a:buFont typeface="Symbol" panose="05050102010706020507" pitchFamily="18" charset="2"/>
              <a:buChar char="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36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54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90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08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US" sz="1400" b="0">
                <a:solidFill>
                  <a:schemeClr val="accent6"/>
                </a:solidFill>
              </a:rPr>
              <a:t>Supplier-estimated factors</a:t>
            </a:r>
            <a:endParaRPr lang="en-AU" sz="1400" b="0">
              <a:solidFill>
                <a:schemeClr val="accent6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A9B931-5CAC-BAD0-2EED-0AC6BB7742DF}"/>
              </a:ext>
            </a:extLst>
          </p:cNvPr>
          <p:cNvSpPr txBox="1">
            <a:spLocks/>
          </p:cNvSpPr>
          <p:nvPr/>
        </p:nvSpPr>
        <p:spPr>
          <a:xfrm>
            <a:off x="5595576" y="2751206"/>
            <a:ext cx="2591488" cy="3708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SzPct val="7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8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SzPct val="70000"/>
              <a:buFont typeface="Symbol" panose="05050102010706020507" pitchFamily="18" charset="2"/>
              <a:buChar char="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36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54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90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080000" indent="-180000" algn="l" defTabSz="914400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567"/>
              </a:spcAft>
              <a:buFont typeface="Arial" pitchFamily="34" charset="0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US" sz="1400" b="0">
                <a:solidFill>
                  <a:schemeClr val="accent6"/>
                </a:solidFill>
              </a:rPr>
              <a:t>Accessible all-scope data</a:t>
            </a:r>
            <a:endParaRPr lang="en-AU" sz="1400" b="0">
              <a:solidFill>
                <a:schemeClr val="accent6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8601A15-E2E6-9185-CA03-6C8A14CB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Considering the entire supply chain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1CBC48A-D9C4-287E-6E92-E636F759599D}"/>
              </a:ext>
            </a:extLst>
          </p:cNvPr>
          <p:cNvSpPr txBox="1">
            <a:spLocks/>
          </p:cNvSpPr>
          <p:nvPr/>
        </p:nvSpPr>
        <p:spPr>
          <a:xfrm>
            <a:off x="792000" y="360363"/>
            <a:ext cx="435610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Helvetica" panose="020B0500000000000000" pitchFamily="34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9994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9988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 Innovation – CEP3 Tool</a:t>
            </a:r>
            <a:endParaRPr lang="en-AU" dirty="0"/>
          </a:p>
          <a:p>
            <a:endParaRPr lang="en-A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FF7780-FD43-902C-E74D-84FD5F3D6FC2}"/>
              </a:ext>
            </a:extLst>
          </p:cNvPr>
          <p:cNvCxnSpPr>
            <a:cxnSpLocks/>
          </p:cNvCxnSpPr>
          <p:nvPr/>
        </p:nvCxnSpPr>
        <p:spPr>
          <a:xfrm flipH="1" flipV="1">
            <a:off x="1181160" y="2189128"/>
            <a:ext cx="10100" cy="40127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133F71-ADC0-9A65-D6F7-BFEA35984321}"/>
              </a:ext>
            </a:extLst>
          </p:cNvPr>
          <p:cNvCxnSpPr>
            <a:cxnSpLocks/>
          </p:cNvCxnSpPr>
          <p:nvPr/>
        </p:nvCxnSpPr>
        <p:spPr>
          <a:xfrm>
            <a:off x="1191260" y="6201846"/>
            <a:ext cx="73279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894B94-A64C-15ED-C0C3-27E11BA6876A}"/>
              </a:ext>
            </a:extLst>
          </p:cNvPr>
          <p:cNvSpPr txBox="1"/>
          <p:nvPr/>
        </p:nvSpPr>
        <p:spPr>
          <a:xfrm rot="16200000">
            <a:off x="-132079" y="3859219"/>
            <a:ext cx="2019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Transparency</a:t>
            </a:r>
            <a:endParaRPr lang="en-AU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255AAE-492C-EE8A-BBE8-DDAF41739D03}"/>
              </a:ext>
            </a:extLst>
          </p:cNvPr>
          <p:cNvSpPr txBox="1"/>
          <p:nvPr/>
        </p:nvSpPr>
        <p:spPr>
          <a:xfrm>
            <a:off x="3914910" y="6287216"/>
            <a:ext cx="244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Accessibility (difficulty)</a:t>
            </a:r>
            <a:endParaRPr lang="en-AU" sz="16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524EAF5-F1D4-5E43-6CF5-807145AEB93C}"/>
              </a:ext>
            </a:extLst>
          </p:cNvPr>
          <p:cNvSpPr/>
          <p:nvPr/>
        </p:nvSpPr>
        <p:spPr>
          <a:xfrm rot="20058808">
            <a:off x="829465" y="4349302"/>
            <a:ext cx="7914387" cy="181606"/>
          </a:xfrm>
          <a:prstGeom prst="rightArrow">
            <a:avLst/>
          </a:prstGeom>
          <a:gradFill flip="none" rotWithShape="1">
            <a:gsLst>
              <a:gs pos="42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96000">
                <a:schemeClr val="accent3"/>
              </a:gs>
              <a:gs pos="68000">
                <a:schemeClr val="accent1">
                  <a:lumMod val="75000"/>
                </a:schemeClr>
              </a:gs>
              <a:gs pos="31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3199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F55DBE-E942-BBC1-D312-F89FC7F422C2}"/>
              </a:ext>
            </a:extLst>
          </p:cNvPr>
          <p:cNvSpPr txBox="1"/>
          <p:nvPr/>
        </p:nvSpPr>
        <p:spPr>
          <a:xfrm>
            <a:off x="3252116" y="1840949"/>
            <a:ext cx="2916357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Data Spectrum </a:t>
            </a:r>
            <a:endParaRPr lang="en-AU" sz="1600">
              <a:solidFill>
                <a:schemeClr val="bg1"/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31D7757-C891-4528-0D10-23FD08F4C42F}"/>
              </a:ext>
            </a:extLst>
          </p:cNvPr>
          <p:cNvSpPr txBox="1">
            <a:spLocks/>
          </p:cNvSpPr>
          <p:nvPr/>
        </p:nvSpPr>
        <p:spPr>
          <a:xfrm rot="5400000">
            <a:off x="-585526" y="5471731"/>
            <a:ext cx="1620000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latin typeface="DM Mono Light" panose="020B0309040201040103" pitchFamily="49" charset="0"/>
              </a:rPr>
              <a:t>CIRCULARITY INNOVATION</a:t>
            </a:r>
          </a:p>
          <a:p>
            <a:r>
              <a:rPr lang="en-US" sz="700">
                <a:latin typeface="DM Mono Light" panose="020B0309040201040103" pitchFamily="49" charset="0"/>
              </a:rPr>
              <a:t>KEYNOTE</a:t>
            </a:r>
            <a:endParaRPr lang="en-AU" sz="700">
              <a:latin typeface="DM Mono Light" panose="020B0309040201040103" pitchFamily="49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FC312C2-A607-00B9-26C9-E619D7DF4439}"/>
              </a:ext>
            </a:extLst>
          </p:cNvPr>
          <p:cNvSpPr/>
          <p:nvPr/>
        </p:nvSpPr>
        <p:spPr>
          <a:xfrm>
            <a:off x="8947690" y="3632967"/>
            <a:ext cx="2963239" cy="1425034"/>
          </a:xfrm>
          <a:prstGeom prst="wedgeRoundRectCallout">
            <a:avLst>
              <a:gd name="adj1" fmla="val -46066"/>
              <a:gd name="adj2" fmla="val 65225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Scope 3 emissions pose a dual challenge: acquiring better supply chain data and improving supplier emissions performance.</a:t>
            </a:r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59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A61BD-99DD-244D-2C51-BF87788EB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980000"/>
            <a:ext cx="9872190" cy="4500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+mn-lt"/>
              </a:rPr>
              <a:t>Great progress is being made on the Circular Economy front, but stretching ambition and implementation remain a challenge.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+mn-lt"/>
              </a:rPr>
              <a:t>Innovation is relative for each entity - How can we move </a:t>
            </a:r>
            <a:r>
              <a:rPr lang="en-AU" sz="1800" i="1" dirty="0">
                <a:latin typeface="+mn-lt"/>
              </a:rPr>
              <a:t>this</a:t>
            </a:r>
            <a:r>
              <a:rPr lang="en-AU" sz="1800" dirty="0">
                <a:latin typeface="+mn-lt"/>
              </a:rPr>
              <a:t> entity along the journey?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+mn-lt"/>
              </a:rPr>
              <a:t>Foundational skills (e.g., change management and stakeholder engagement) have never been more important.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+mn-lt"/>
              </a:rPr>
              <a:t>Just get started as there is no time to waste!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C6D94-3DDD-9006-602A-833C6C3D5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BD70E-2B70-0B67-7060-92FF796C4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Closing thoughts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2DA205B-6669-B3BF-7E76-99C200F7C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</p:spPr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0501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44BD-C385-5A2F-C46F-5ED6CA4A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Change Management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7E723-3567-6F37-F600-7B007ACF8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98E8A7-4961-5ED4-9532-56A76CD1A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EC12409-59AB-3EDE-C29E-8404C4FE4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</p:spPr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1611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rrelation of Change Management 7x">
            <a:extLst>
              <a:ext uri="{FF2B5EF4-FFF2-40B4-BE49-F238E27FC236}">
                <a16:creationId xmlns:a16="http://schemas.microsoft.com/office/drawing/2014/main" id="{DBCB2801-6AEA-836E-3A19-FE23BAD8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2000" y="1980000"/>
            <a:ext cx="7199999" cy="4500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6B4E6A-2FA1-7443-19DC-AE8200ACE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CBA795B-427B-4045-9B79-1A6A2EE64791}" type="slidenum">
              <a:rPr lang="en-AU" smtClean="0"/>
              <a:pPr>
                <a:spcAft>
                  <a:spcPts val="600"/>
                </a:spcAft>
              </a:pPr>
              <a:t>28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4938E-902B-D48A-FF1F-1840205A4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792000"/>
            <a:ext cx="10800000" cy="1080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Change Management </a:t>
            </a:r>
          </a:p>
        </p:txBody>
      </p:sp>
      <p:sp>
        <p:nvSpPr>
          <p:cNvPr id="11275" name="Text Placeholder 5">
            <a:extLst>
              <a:ext uri="{FF2B5EF4-FFF2-40B4-BE49-F238E27FC236}">
                <a16:creationId xmlns:a16="http://schemas.microsoft.com/office/drawing/2014/main" id="{14D5301B-5009-433E-FA92-922087CE79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360363"/>
            <a:ext cx="4356100" cy="28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C8F7498-B7ED-D2DA-1D98-300654433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</p:spPr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3637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A30FF-BDAA-75EC-C418-08F99FF6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288" y="3026074"/>
            <a:ext cx="5040000" cy="1449000"/>
          </a:xfrm>
        </p:spPr>
        <p:txBody>
          <a:bodyPr>
            <a:normAutofit/>
          </a:bodyPr>
          <a:lstStyle/>
          <a:p>
            <a:r>
              <a:rPr lang="en-AU" sz="2000" dirty="0"/>
              <a:t>Read our article on our new tool below: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7DFFCE-7E41-FBC1-6488-8307909AC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A4554-9563-6C87-BA9E-F378525D4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39483-9855-C77D-9ADB-776CD4717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288" y="1930313"/>
            <a:ext cx="4444029" cy="1188000"/>
          </a:xfrm>
        </p:spPr>
        <p:txBody>
          <a:bodyPr/>
          <a:lstStyle/>
          <a:p>
            <a:r>
              <a:rPr lang="en-AU" dirty="0"/>
              <a:t>Want to learn more?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43A21A-AD10-59B4-1331-BEF55A16D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7291BD2-9BE6-26F7-2C17-9CADD69A02A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r="20255"/>
          <a:stretch>
            <a:fillRect/>
          </a:stretch>
        </p:blipFill>
        <p:spPr bwMode="auto">
          <a:xfrm>
            <a:off x="6138863" y="0"/>
            <a:ext cx="6119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B14B42A0-F34D-1A08-4701-657ACF0E0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46" y="3876198"/>
            <a:ext cx="1931066" cy="19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white gloved hand&#10;&#10;Description automatically generated with low confidence">
            <a:extLst>
              <a:ext uri="{FF2B5EF4-FFF2-40B4-BE49-F238E27FC236}">
                <a16:creationId xmlns:a16="http://schemas.microsoft.com/office/drawing/2014/main" id="{F92BD43F-3830-566A-6A53-B0FEAA7C6813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3"/>
          <a:srcRect l="24746" r="13672"/>
          <a:stretch/>
        </p:blipFill>
        <p:spPr>
          <a:xfrm>
            <a:off x="6171166" y="0"/>
            <a:ext cx="6007099" cy="685800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D2D7-BFA3-919F-5B17-2723A64C2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17" name="Table 14">
            <a:extLst>
              <a:ext uri="{FF2B5EF4-FFF2-40B4-BE49-F238E27FC236}">
                <a16:creationId xmlns:a16="http://schemas.microsoft.com/office/drawing/2014/main" id="{665EBB5E-43C7-5D0A-7CCF-7C67F2C9306D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2389213316"/>
              </p:ext>
            </p:extLst>
          </p:nvPr>
        </p:nvGraphicFramePr>
        <p:xfrm>
          <a:off x="828673" y="1693863"/>
          <a:ext cx="4863467" cy="253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3467">
                  <a:extLst>
                    <a:ext uri="{9D8B030D-6E8A-4147-A177-3AD203B41FA5}">
                      <a16:colId xmlns:a16="http://schemas.microsoft.com/office/drawing/2014/main" val="3082124434"/>
                    </a:ext>
                  </a:extLst>
                </a:gridCol>
              </a:tblGrid>
              <a:tr h="427019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CE implementation: current trends</a:t>
                      </a:r>
                    </a:p>
                  </a:txBody>
                  <a:tcPr marL="4572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323164"/>
                  </a:ext>
                </a:extLst>
              </a:tr>
              <a:tr h="427019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CE implementation: gap analysis </a:t>
                      </a:r>
                    </a:p>
                  </a:txBody>
                  <a:tcPr marL="4572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013121"/>
                  </a:ext>
                </a:extLst>
              </a:tr>
              <a:tr h="427019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Effective implementation: theory of change </a:t>
                      </a:r>
                    </a:p>
                  </a:txBody>
                  <a:tcPr marL="4572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206189"/>
                  </a:ext>
                </a:extLst>
              </a:tr>
              <a:tr h="427019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Stakeholder Engagement to unlock results</a:t>
                      </a:r>
                    </a:p>
                  </a:txBody>
                  <a:tcPr marL="4572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090319"/>
                  </a:ext>
                </a:extLst>
              </a:tr>
              <a:tr h="427019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Edge Impact’s CEP3 Tool: the Circular Economy, Procurement &amp; Scope 3 Rapid Assessment Tool</a:t>
                      </a:r>
                    </a:p>
                  </a:txBody>
                  <a:tcPr marL="4572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712304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50F229-46FE-685A-2202-552A76C23DB7}"/>
              </a:ext>
            </a:extLst>
          </p:cNvPr>
          <p:cNvCxnSpPr>
            <a:cxnSpLocks/>
          </p:cNvCxnSpPr>
          <p:nvPr/>
        </p:nvCxnSpPr>
        <p:spPr>
          <a:xfrm flipV="1">
            <a:off x="6171166" y="0"/>
            <a:ext cx="0" cy="685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C283E-B1C4-895F-D3CB-C006EFA9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F241-BC18-EB4A-B893-DCC3DA6A3ACC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EBE5EEB-DB18-E1D6-EB47-A36846438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</p:spPr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5525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8FE2E-403B-22FB-59EE-EE897F1CA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7110D-A87E-EADC-3E92-469E254C9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A1612-8973-C514-E92A-8C87E3CD3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8BCBF-596E-78FB-24C7-53DD53AC8F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C89CB1-6950-A9F9-2BCB-1483605D91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20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3AE5E7-A27B-8216-3ECA-54DBA6489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Circularity Innovation</a:t>
            </a:r>
          </a:p>
          <a:p>
            <a:r>
              <a:rPr lang="en-US"/>
              <a:t>Keynote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1E7774-A02A-39F1-485A-8AE15BEE3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FE3D1-7104-D12D-FB54-8A6658F76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i="1"/>
              <a:t>“Innovation is taking two things that exist and putting them together in a new way.” –Tom </a:t>
            </a:r>
            <a:r>
              <a:rPr lang="en-US" sz="3600" i="1" err="1"/>
              <a:t>Freston</a:t>
            </a:r>
            <a:endParaRPr lang="en-AU" sz="3600" i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B1832-4D35-FC4C-0933-6452BB6D07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/>
              <a:t>Navigating the transition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E0BC9-1DCF-E80E-7B5C-51F34538C24F}"/>
              </a:ext>
            </a:extLst>
          </p:cNvPr>
          <p:cNvSpPr/>
          <p:nvPr/>
        </p:nvSpPr>
        <p:spPr>
          <a:xfrm>
            <a:off x="3684232" y="5378505"/>
            <a:ext cx="4607511" cy="668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4F654-11CA-537C-3C9D-E148F0E2DE92}"/>
              </a:ext>
            </a:extLst>
          </p:cNvPr>
          <p:cNvSpPr/>
          <p:nvPr/>
        </p:nvSpPr>
        <p:spPr>
          <a:xfrm>
            <a:off x="4578868" y="4711321"/>
            <a:ext cx="3703468" cy="66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BE86DA-F035-C191-CC3D-11D12D0C5A71}"/>
              </a:ext>
            </a:extLst>
          </p:cNvPr>
          <p:cNvSpPr/>
          <p:nvPr/>
        </p:nvSpPr>
        <p:spPr>
          <a:xfrm>
            <a:off x="5582044" y="4041738"/>
            <a:ext cx="2700291" cy="66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2249F9-410F-46C0-5AFE-98BEFC81B96C}"/>
              </a:ext>
            </a:extLst>
          </p:cNvPr>
          <p:cNvSpPr/>
          <p:nvPr/>
        </p:nvSpPr>
        <p:spPr>
          <a:xfrm>
            <a:off x="6540834" y="3372157"/>
            <a:ext cx="1741501" cy="66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755DB4-2B47-6F49-4DDB-25DEA71D6265}"/>
              </a:ext>
            </a:extLst>
          </p:cNvPr>
          <p:cNvSpPr/>
          <p:nvPr/>
        </p:nvSpPr>
        <p:spPr>
          <a:xfrm>
            <a:off x="7344876" y="2702574"/>
            <a:ext cx="932155" cy="66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44E2C5C-6AC7-C7B4-C6CD-1143A9274F9A}"/>
                  </a:ext>
                </a:extLst>
              </p14:cNvPr>
              <p14:cNvContentPartPr/>
              <p14:nvPr/>
            </p14:nvContentPartPr>
            <p14:xfrm>
              <a:off x="4250782" y="4485884"/>
              <a:ext cx="506160" cy="577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44E2C5C-6AC7-C7B4-C6CD-1143A9274F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4662" y="4479764"/>
                <a:ext cx="51840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934A6B1-E0E4-D0C6-5722-69ED5DFB3F3B}"/>
                  </a:ext>
                </a:extLst>
              </p14:cNvPr>
              <p14:cNvContentPartPr/>
              <p14:nvPr/>
            </p14:nvContentPartPr>
            <p14:xfrm>
              <a:off x="4695382" y="4423964"/>
              <a:ext cx="118080" cy="153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934A6B1-E0E4-D0C6-5722-69ED5DFB3F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89262" y="4417844"/>
                <a:ext cx="130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BA3C055-B0D3-183C-0391-03984211A706}"/>
                  </a:ext>
                </a:extLst>
              </p14:cNvPr>
              <p14:cNvContentPartPr/>
              <p14:nvPr/>
            </p14:nvContentPartPr>
            <p14:xfrm>
              <a:off x="5306265" y="3809402"/>
              <a:ext cx="506160" cy="577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BA3C055-B0D3-183C-0391-03984211A7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0145" y="3803282"/>
                <a:ext cx="51840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195AB8B-4528-533F-F780-A2E38738477D}"/>
                  </a:ext>
                </a:extLst>
              </p14:cNvPr>
              <p14:cNvContentPartPr/>
              <p14:nvPr/>
            </p14:nvContentPartPr>
            <p14:xfrm>
              <a:off x="5750865" y="3747482"/>
              <a:ext cx="118080" cy="15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195AB8B-4528-533F-F780-A2E3873847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4745" y="3741362"/>
                <a:ext cx="130320" cy="165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FFDFC6D-B4FD-4008-CC85-297C7D9CFDC0}"/>
              </a:ext>
            </a:extLst>
          </p:cNvPr>
          <p:cNvSpPr txBox="1"/>
          <p:nvPr/>
        </p:nvSpPr>
        <p:spPr>
          <a:xfrm>
            <a:off x="2453457" y="4698001"/>
            <a:ext cx="184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Taking you from here…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0F0D4-8613-4DB3-8A2D-0305272388D3}"/>
              </a:ext>
            </a:extLst>
          </p:cNvPr>
          <p:cNvSpPr txBox="1"/>
          <p:nvPr/>
        </p:nvSpPr>
        <p:spPr>
          <a:xfrm>
            <a:off x="4204602" y="3987803"/>
            <a:ext cx="184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…to here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1A3BDC22-AA9F-F24B-C1EA-578EB56C34EB}"/>
              </a:ext>
            </a:extLst>
          </p:cNvPr>
          <p:cNvSpPr/>
          <p:nvPr/>
        </p:nvSpPr>
        <p:spPr>
          <a:xfrm>
            <a:off x="8394700" y="3371126"/>
            <a:ext cx="567605" cy="2559774"/>
          </a:xfrm>
          <a:prstGeom prst="rightBracket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BC5180D2-084D-C8CE-FABB-BE3F32A4C87B}"/>
              </a:ext>
            </a:extLst>
          </p:cNvPr>
          <p:cNvSpPr/>
          <p:nvPr/>
        </p:nvSpPr>
        <p:spPr>
          <a:xfrm>
            <a:off x="8379988" y="2807605"/>
            <a:ext cx="567605" cy="541509"/>
          </a:xfrm>
          <a:prstGeom prst="rightBracket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B62BDB5E-7827-ECF8-677C-B97582EDDBEA}"/>
              </a:ext>
            </a:extLst>
          </p:cNvPr>
          <p:cNvSpPr/>
          <p:nvPr/>
        </p:nvSpPr>
        <p:spPr>
          <a:xfrm>
            <a:off x="9415100" y="4679833"/>
            <a:ext cx="1879600" cy="676482"/>
          </a:xfrm>
          <a:prstGeom prst="wedgeRectCallout">
            <a:avLst>
              <a:gd name="adj1" fmla="val -68806"/>
              <a:gd name="adj2" fmla="val -52019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Audience for the tool</a:t>
            </a:r>
            <a:endParaRPr lang="en-AU" sz="1800"/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04A442CD-A064-C10E-080B-CD802ADB0DA4}"/>
              </a:ext>
            </a:extLst>
          </p:cNvPr>
          <p:cNvSpPr/>
          <p:nvPr/>
        </p:nvSpPr>
        <p:spPr>
          <a:xfrm>
            <a:off x="9415100" y="3036150"/>
            <a:ext cx="1879600" cy="676482"/>
          </a:xfrm>
          <a:prstGeom prst="wedgeRectCallout">
            <a:avLst>
              <a:gd name="adj1" fmla="val -68130"/>
              <a:gd name="adj2" fmla="val -50142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Circularity audience</a:t>
            </a:r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291766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A61BD-99DD-244D-2C51-BF87788EB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980000"/>
            <a:ext cx="7574760" cy="4500000"/>
          </a:xfrm>
        </p:spPr>
        <p:txBody>
          <a:bodyPr>
            <a:normAutofit/>
          </a:bodyPr>
          <a:lstStyle/>
          <a:p>
            <a:r>
              <a:rPr lang="en-AU" sz="1800" dirty="0">
                <a:latin typeface="+mn-lt"/>
              </a:rPr>
              <a:t>Australian &amp; New Zealand Advisory Services perspective. </a:t>
            </a:r>
          </a:p>
          <a:p>
            <a:r>
              <a:rPr lang="en-AU" sz="1800" dirty="0">
                <a:latin typeface="+mn-lt"/>
              </a:rPr>
              <a:t>We are seeing: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+mn-lt"/>
              </a:rPr>
              <a:t>new circular products and services are being introduced to the market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+mn-lt"/>
              </a:rPr>
              <a:t>An increase in level of public interest and engagement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+mn-lt"/>
              </a:rPr>
              <a:t>An increase in CE policy considerations (public and private sector)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+mn-lt"/>
              </a:rPr>
              <a:t>An increase in CE advisory services (&gt;10% growth projected)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+mn-lt"/>
              </a:rPr>
              <a:t>An increase in University graduates with CE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+mn-lt"/>
              </a:rPr>
              <a:t>An increase in Marketing related to CE benefits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C6D94-3DDD-9006-602A-833C6C3D5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BD70E-2B70-0B67-7060-92FF796C4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Circular Economy growth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89FA9A-5B0F-839D-75AA-409299FE10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360363"/>
            <a:ext cx="5917410" cy="288000"/>
          </a:xfrm>
        </p:spPr>
        <p:txBody>
          <a:bodyPr>
            <a:normAutofit/>
          </a:bodyPr>
          <a:lstStyle/>
          <a:p>
            <a:r>
              <a:rPr lang="en-US" dirty="0"/>
              <a:t>The Current state of Circular Economy Implementation </a:t>
            </a:r>
            <a:endParaRPr lang="en-AU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2DA205B-6669-B3BF-7E76-99C200F7C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</p:spPr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1B2A863-2C36-4608-02DC-B136962F328B}"/>
              </a:ext>
            </a:extLst>
          </p:cNvPr>
          <p:cNvSpPr/>
          <p:nvPr/>
        </p:nvSpPr>
        <p:spPr>
          <a:xfrm>
            <a:off x="8868586" y="2737485"/>
            <a:ext cx="3017520" cy="1383030"/>
          </a:xfrm>
          <a:prstGeom prst="wedgeRoundRectCallout">
            <a:avLst>
              <a:gd name="adj1" fmla="val -53788"/>
              <a:gd name="adj2" fmla="val 73244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We must be approaching 100% circular, right?</a:t>
            </a:r>
          </a:p>
        </p:txBody>
      </p:sp>
    </p:spTree>
    <p:extLst>
      <p:ext uri="{BB962C8B-B14F-4D97-AF65-F5344CB8AC3E}">
        <p14:creationId xmlns:p14="http://schemas.microsoft.com/office/powerpoint/2010/main" val="19061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AA6785-B4EE-6FA6-CFD4-149DD878D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00" y="4267201"/>
            <a:ext cx="5040000" cy="1460499"/>
          </a:xfrm>
        </p:spPr>
        <p:txBody>
          <a:bodyPr>
            <a:normAutofit/>
          </a:bodyPr>
          <a:lstStyle/>
          <a:p>
            <a:r>
              <a:rPr lang="en-US" sz="2400" dirty="0"/>
              <a:t>9.1% in 2018 to </a:t>
            </a:r>
          </a:p>
          <a:p>
            <a:r>
              <a:rPr lang="en-US" sz="2400" dirty="0"/>
              <a:t>7.2% in 2023</a:t>
            </a:r>
            <a:endParaRPr lang="en-AU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4EEE4-C3B9-E88D-CC4C-367FC25D0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9EC8C-A999-8078-AF45-F1A46972C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27A85-FE0B-A589-BA34-2A01426DE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1691399"/>
            <a:ext cx="5280000" cy="1798800"/>
          </a:xfrm>
        </p:spPr>
        <p:txBody>
          <a:bodyPr>
            <a:normAutofit/>
          </a:bodyPr>
          <a:lstStyle/>
          <a:p>
            <a:r>
              <a:rPr lang="en-US" dirty="0"/>
              <a:t>Globally, we are getting worse at circularity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7113C8-3B30-089A-B9D7-0754B36CD9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360363"/>
            <a:ext cx="5814540" cy="288000"/>
          </a:xfrm>
        </p:spPr>
        <p:txBody>
          <a:bodyPr>
            <a:normAutofit/>
          </a:bodyPr>
          <a:lstStyle/>
          <a:p>
            <a:r>
              <a:rPr lang="en-US" dirty="0"/>
              <a:t>The Current state of Circular Economy Implementation 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4A4B79-35BF-29AF-DFE6-92D58C9CEA98}"/>
              </a:ext>
            </a:extLst>
          </p:cNvPr>
          <p:cNvSpPr txBox="1"/>
          <p:nvPr/>
        </p:nvSpPr>
        <p:spPr>
          <a:xfrm>
            <a:off x="648000" y="6092904"/>
            <a:ext cx="27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2023 Circularity Gap Report </a:t>
            </a:r>
            <a:endParaRPr lang="en-AU" sz="1200" dirty="0"/>
          </a:p>
        </p:txBody>
      </p:sp>
      <p:sp>
        <p:nvSpPr>
          <p:cNvPr id="11" name="AutoShape 2" descr="All planetary boundaries mapped out for the first time, six of nine crossed  - Stockholm Resilience Centre">
            <a:extLst>
              <a:ext uri="{FF2B5EF4-FFF2-40B4-BE49-F238E27FC236}">
                <a16:creationId xmlns:a16="http://schemas.microsoft.com/office/drawing/2014/main" id="{EEA2D3EF-ACDC-9106-7F5C-8B3CC22A8A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19B04E4-7E77-F8CF-E682-7C67A38840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8" name="Picture 6" descr="All planetary boundaries mapped out for the first time, six of nine crossed  - Stockholm Resilience Centre">
            <a:extLst>
              <a:ext uri="{FF2B5EF4-FFF2-40B4-BE49-F238E27FC236}">
                <a16:creationId xmlns:a16="http://schemas.microsoft.com/office/drawing/2014/main" id="{CC769ED4-5248-33C6-A565-F1BC12F7C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70" y="1120098"/>
            <a:ext cx="4878512" cy="460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13FA09F-2E10-9B70-8B42-F31492F290AC}"/>
              </a:ext>
            </a:extLst>
          </p:cNvPr>
          <p:cNvSpPr txBox="1"/>
          <p:nvPr/>
        </p:nvSpPr>
        <p:spPr>
          <a:xfrm>
            <a:off x="6746370" y="5934491"/>
            <a:ext cx="557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Azote for Stockholm Resilience Centre, based on analysis in Richardson et al 2023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4633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74FA7-7F69-9216-063E-7D3A9F12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84120-34EC-779B-7AC9-E5FA29EE0B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How can we break the cycle?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42D5CB-9D31-2C8E-8589-B0BFF3B7AA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360363"/>
            <a:ext cx="5563080" cy="288000"/>
          </a:xfrm>
        </p:spPr>
        <p:txBody>
          <a:bodyPr>
            <a:normAutofit/>
          </a:bodyPr>
          <a:lstStyle/>
          <a:p>
            <a:r>
              <a:rPr lang="en-US" dirty="0"/>
              <a:t>The Current state of Circular Economy Implementation </a:t>
            </a:r>
            <a:endParaRPr lang="en-AU" dirty="0"/>
          </a:p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0ED06-AD38-5923-5ACD-6FDFF17BFC01}"/>
              </a:ext>
            </a:extLst>
          </p:cNvPr>
          <p:cNvSpPr txBox="1"/>
          <p:nvPr/>
        </p:nvSpPr>
        <p:spPr>
          <a:xfrm>
            <a:off x="4714875" y="1628914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Multi-stakeholder dialogues </a:t>
            </a:r>
            <a:endParaRPr lang="en-AU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CE6D9-5DEF-73BB-9FD1-78993692A294}"/>
              </a:ext>
            </a:extLst>
          </p:cNvPr>
          <p:cNvSpPr txBox="1"/>
          <p:nvPr/>
        </p:nvSpPr>
        <p:spPr>
          <a:xfrm>
            <a:off x="1652905" y="5183400"/>
            <a:ext cx="276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Small pilots </a:t>
            </a:r>
            <a:endParaRPr lang="en-A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92080-ECF9-D7D8-490D-22FFF13DB663}"/>
              </a:ext>
            </a:extLst>
          </p:cNvPr>
          <p:cNvSpPr txBox="1"/>
          <p:nvPr/>
        </p:nvSpPr>
        <p:spPr>
          <a:xfrm>
            <a:off x="8299612" y="5183400"/>
            <a:ext cx="276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Future commitments </a:t>
            </a:r>
            <a:endParaRPr lang="en-AU" sz="200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9463B2E-4AF2-E44D-4AB3-2E2E32E0A0C6}"/>
              </a:ext>
            </a:extLst>
          </p:cNvPr>
          <p:cNvSpPr/>
          <p:nvPr/>
        </p:nvSpPr>
        <p:spPr>
          <a:xfrm>
            <a:off x="3885612" y="2336800"/>
            <a:ext cx="4414000" cy="304665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“Triangle of Stagnation”</a:t>
            </a:r>
          </a:p>
          <a:p>
            <a:pPr algn="ctr"/>
            <a:endParaRPr lang="en-AU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A6ACDF-5954-E1CA-A48B-AD3172A7600D}"/>
              </a:ext>
            </a:extLst>
          </p:cNvPr>
          <p:cNvCxnSpPr/>
          <p:nvPr/>
        </p:nvCxnSpPr>
        <p:spPr>
          <a:xfrm flipV="1">
            <a:off x="3263900" y="2527300"/>
            <a:ext cx="1752600" cy="2314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454830-D291-B27F-373B-CDE0E05DADB1}"/>
              </a:ext>
            </a:extLst>
          </p:cNvPr>
          <p:cNvCxnSpPr>
            <a:cxnSpLocks/>
          </p:cNvCxnSpPr>
          <p:nvPr/>
        </p:nvCxnSpPr>
        <p:spPr>
          <a:xfrm>
            <a:off x="7125862" y="2437571"/>
            <a:ext cx="1707231" cy="2404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13CC01-2F41-7D8F-996A-6AE9089E3770}"/>
              </a:ext>
            </a:extLst>
          </p:cNvPr>
          <p:cNvCxnSpPr>
            <a:cxnSpLocks/>
          </p:cNvCxnSpPr>
          <p:nvPr/>
        </p:nvCxnSpPr>
        <p:spPr>
          <a:xfrm flipH="1">
            <a:off x="4200690" y="5977100"/>
            <a:ext cx="3880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CFAE4DA-7E66-0FEF-87AE-355C69CE79FB}"/>
              </a:ext>
            </a:extLst>
          </p:cNvPr>
          <p:cNvSpPr txBox="1"/>
          <p:nvPr/>
        </p:nvSpPr>
        <p:spPr>
          <a:xfrm>
            <a:off x="8538862" y="6066000"/>
            <a:ext cx="338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Source: Tom </a:t>
            </a:r>
            <a:r>
              <a:rPr lang="en-US" sz="1200" err="1"/>
              <a:t>Szaky</a:t>
            </a:r>
            <a:r>
              <a:rPr lang="en-US" sz="1200"/>
              <a:t> (</a:t>
            </a:r>
            <a:r>
              <a:rPr lang="en-US" sz="1200" err="1"/>
              <a:t>TerraCycle</a:t>
            </a:r>
            <a:r>
              <a:rPr lang="en-US" sz="1200"/>
              <a:t> and Loop) via Andrew Peterson (BCSD Australia)</a:t>
            </a:r>
            <a:endParaRPr lang="en-AU" sz="120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21047BA-B863-0152-ECEC-D06115BCD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</p:spPr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885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3D0BE-1382-E06B-BABD-9370D5574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94" y="6498000"/>
            <a:ext cx="36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CBA795B-427B-4045-9B79-1A6A2EE64791}" type="slidenum">
              <a:rPr lang="en-AU" smtClean="0"/>
              <a:pPr>
                <a:spcAft>
                  <a:spcPts val="600"/>
                </a:spcAft>
              </a:pPr>
              <a:t>8</a:t>
            </a:fld>
            <a:endParaRPr lang="en-AU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43C53CE-D6C3-BD31-91AA-46A44812E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999" y="792000"/>
            <a:ext cx="10913043" cy="685108"/>
          </a:xfrm>
        </p:spPr>
        <p:txBody>
          <a:bodyPr/>
          <a:lstStyle/>
          <a:p>
            <a:r>
              <a:rPr lang="en-US" dirty="0"/>
              <a:t>Private sector: CE Strategy &amp; Target Setting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384B57C-C139-BDE0-45C1-6CA9DF582D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360363"/>
            <a:ext cx="5048730" cy="288000"/>
          </a:xfrm>
        </p:spPr>
        <p:txBody>
          <a:bodyPr>
            <a:normAutofit/>
          </a:bodyPr>
          <a:lstStyle/>
          <a:p>
            <a:r>
              <a:rPr lang="en-US" dirty="0"/>
              <a:t>The Current state of Circular Economy Implementation </a:t>
            </a:r>
            <a:endParaRPr lang="en-AU" dirty="0"/>
          </a:p>
          <a:p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37DD178-7217-D0D8-5736-7B9F914E44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1999" y="2772000"/>
            <a:ext cx="3240087" cy="540000"/>
          </a:xfrm>
        </p:spPr>
        <p:txBody>
          <a:bodyPr>
            <a:normAutofit/>
          </a:bodyPr>
          <a:lstStyle/>
          <a:p>
            <a:pPr algn="ctr"/>
            <a:r>
              <a:rPr lang="en-US" sz="1600" u="none" dirty="0"/>
              <a:t>Option 1: </a:t>
            </a:r>
          </a:p>
          <a:p>
            <a:pPr algn="ctr"/>
            <a:r>
              <a:rPr lang="en-US" sz="1600" u="none" dirty="0"/>
              <a:t>Incremental Improvement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9F3A0E4C-9D78-345E-00C0-59A5A6EF58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24727" y="2772000"/>
            <a:ext cx="3240087" cy="540000"/>
          </a:xfrm>
        </p:spPr>
        <p:txBody>
          <a:bodyPr>
            <a:normAutofit/>
          </a:bodyPr>
          <a:lstStyle/>
          <a:p>
            <a:pPr algn="ctr"/>
            <a:r>
              <a:rPr lang="en-US" sz="1600" u="none" dirty="0"/>
              <a:t>Option 2: </a:t>
            </a:r>
          </a:p>
          <a:p>
            <a:pPr algn="ctr"/>
            <a:r>
              <a:rPr lang="en-US" sz="1600" u="none" dirty="0"/>
              <a:t>Stretch Target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61F001B-2942-388F-E256-49F3407A96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65207" y="2772000"/>
            <a:ext cx="3240087" cy="540000"/>
          </a:xfrm>
        </p:spPr>
        <p:txBody>
          <a:bodyPr>
            <a:normAutofit/>
          </a:bodyPr>
          <a:lstStyle/>
          <a:p>
            <a:pPr algn="ctr"/>
            <a:r>
              <a:rPr lang="en-US" sz="1600" u="none" dirty="0"/>
              <a:t>Option 3:</a:t>
            </a:r>
          </a:p>
          <a:p>
            <a:pPr algn="ctr"/>
            <a:r>
              <a:rPr lang="en-US" sz="1600" u="none" dirty="0"/>
              <a:t>True Circularity </a:t>
            </a:r>
          </a:p>
        </p:txBody>
      </p:sp>
      <p:pic>
        <p:nvPicPr>
          <p:cNvPr id="7" name="Picture 8" descr="Ambition - Free people icons">
            <a:extLst>
              <a:ext uri="{FF2B5EF4-FFF2-40B4-BE49-F238E27FC236}">
                <a16:creationId xmlns:a16="http://schemas.microsoft.com/office/drawing/2014/main" id="{2464BDD4-3C07-8C9B-5826-289F0544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223" y="3546001"/>
            <a:ext cx="2537460" cy="25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9830BD-1581-3A66-1BB9-90DD45073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760" y="3573001"/>
            <a:ext cx="2537460" cy="2537460"/>
          </a:xfrm>
          <a:prstGeom prst="rect">
            <a:avLst/>
          </a:prstGeom>
          <a:noFill/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82D584-6C49-BB30-C708-74B638595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079" y="3528540"/>
            <a:ext cx="2537460" cy="2537460"/>
          </a:xfrm>
          <a:prstGeom prst="rect">
            <a:avLst/>
          </a:prstGeom>
          <a:noFill/>
        </p:spPr>
      </p:pic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2B742AE-9D76-D481-35B7-6AF3C8B7CF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2163" y="1620000"/>
            <a:ext cx="10913044" cy="95150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n-lt"/>
              </a:rPr>
              <a:t>If organisations get as far as developing a CE Strategy they usually get to a point where they determine their level of ambition. 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F7FDC53-303C-6EE9-B857-B8A8CE422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</p:spPr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  <p:pic>
        <p:nvPicPr>
          <p:cNvPr id="6146" name="Picture 2" descr="We are a full-service global impact consultancy. | Edge Impact">
            <a:extLst>
              <a:ext uri="{FF2B5EF4-FFF2-40B4-BE49-F238E27FC236}">
                <a16:creationId xmlns:a16="http://schemas.microsoft.com/office/drawing/2014/main" id="{9F3096C6-144F-E825-35A6-E1775798E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61" y="4065982"/>
            <a:ext cx="794020" cy="7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A61BD-99DD-244D-2C51-BF87788EB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+mn-lt"/>
              </a:rPr>
              <a:t>Insufficient incentives to select the high ambition case (incl. low cost of virgin materials)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+mn-lt"/>
              </a:rPr>
              <a:t>Exclusion (or dilution) of ESG impacts analysis (externalities) in the decision-making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+mn-lt"/>
              </a:rPr>
              <a:t>Anticipated challenges around implementation (reverse logistics,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+mn-lt"/>
              </a:rPr>
              <a:t>Insufficient competitor pressure (‘we want to go second’)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+mn-lt"/>
              </a:rPr>
              <a:t>Limited understanding of CE in relation to embodied emissions (incl. Scope 3) and other environmental impacts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C6D94-3DDD-9006-602A-833C6C3D5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BA795B-427B-4045-9B79-1A6A2EE64791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BD70E-2B70-0B67-7060-92FF796C4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What are some of the barriers?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89FA9A-5B0F-839D-75AA-409299FE10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360363"/>
            <a:ext cx="5917410" cy="288000"/>
          </a:xfrm>
        </p:spPr>
        <p:txBody>
          <a:bodyPr>
            <a:normAutofit/>
          </a:bodyPr>
          <a:lstStyle/>
          <a:p>
            <a:r>
              <a:rPr lang="en-US" dirty="0"/>
              <a:t>The Current state of Circular Economy Implementation </a:t>
            </a:r>
            <a:endParaRPr lang="en-AU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2DA205B-6669-B3BF-7E76-99C200F7C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585526" y="5471731"/>
            <a:ext cx="1620000" cy="360000"/>
          </a:xfrm>
        </p:spPr>
        <p:txBody>
          <a:bodyPr/>
          <a:lstStyle/>
          <a:p>
            <a:r>
              <a:rPr lang="en-US" dirty="0"/>
              <a:t>Circularity Innovation</a:t>
            </a:r>
          </a:p>
          <a:p>
            <a:r>
              <a:rPr lang="en-US" dirty="0"/>
              <a:t>Keynote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3021392"/>
      </p:ext>
    </p:extLst>
  </p:cSld>
  <p:clrMapOvr>
    <a:masterClrMapping/>
  </p:clrMapOvr>
</p:sld>
</file>

<file path=ppt/theme/theme1.xml><?xml version="1.0" encoding="utf-8"?>
<a:theme xmlns:a="http://schemas.openxmlformats.org/drawingml/2006/main" name="Edge Impact 2023">
  <a:themeElements>
    <a:clrScheme name="Edge Environment">
      <a:dk1>
        <a:srgbClr val="1E3336"/>
      </a:dk1>
      <a:lt1>
        <a:srgbClr val="FFFFFF"/>
      </a:lt1>
      <a:dk2>
        <a:srgbClr val="000000"/>
      </a:dk2>
      <a:lt2>
        <a:srgbClr val="FFFFFF"/>
      </a:lt2>
      <a:accent1>
        <a:srgbClr val="1E3336"/>
      </a:accent1>
      <a:accent2>
        <a:srgbClr val="F0E5DE"/>
      </a:accent2>
      <a:accent3>
        <a:srgbClr val="50FAC7"/>
      </a:accent3>
      <a:accent4>
        <a:srgbClr val="C69BF8"/>
      </a:accent4>
      <a:accent5>
        <a:srgbClr val="5CCDEC"/>
      </a:accent5>
      <a:accent6>
        <a:srgbClr val="467372"/>
      </a:accent6>
      <a:hlink>
        <a:srgbClr val="000000"/>
      </a:hlink>
      <a:folHlink>
        <a:srgbClr val="000000"/>
      </a:folHlink>
    </a:clrScheme>
    <a:fontScheme name="Edge Environment">
      <a:majorFont>
        <a:latin typeface="Helvetica Light"/>
        <a:ea typeface=""/>
        <a:cs typeface=""/>
      </a:majorFont>
      <a:minorFont>
        <a:latin typeface="Helvetic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ge_General_Template" id="{D9FF6F42-76B7-FB41-BA61-3CFD39702541}" vid="{59260CA1-7F70-7B49-84E5-08FD82CC0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versified Document" ma:contentTypeID="0x01010073819C8729A6B244A74FF75370EE82A9007D045E350A8D5949838F151DEF715F4B" ma:contentTypeVersion="41" ma:contentTypeDescription="Create a new document." ma:contentTypeScope="" ma:versionID="4306beffe66cc07c087277d1ef32148a">
  <xsd:schema xmlns:xsd="http://www.w3.org/2001/XMLSchema" xmlns:xs="http://www.w3.org/2001/XMLSchema" xmlns:p="http://schemas.microsoft.com/office/2006/metadata/properties" xmlns:ns2="6679147d-f3e0-4428-9f88-abb34dc925f6" xmlns:ns3="1b027b9a-e7d1-4268-878d-a88f88110877" xmlns:ns4="77342a18-84af-4da7-9c4b-8f6747e69445" xmlns:ns5="f62c8c10-1917-4985-9c93-94928b0307e3" targetNamespace="http://schemas.microsoft.com/office/2006/metadata/properties" ma:root="true" ma:fieldsID="10d3c44efdf5e36dd88a32810ed3437a" ns2:_="" ns3:_="" ns4:_="" ns5:_="">
    <xsd:import namespace="6679147d-f3e0-4428-9f88-abb34dc925f6"/>
    <xsd:import namespace="1b027b9a-e7d1-4268-878d-a88f88110877"/>
    <xsd:import namespace="77342a18-84af-4da7-9c4b-8f6747e69445"/>
    <xsd:import namespace="f62c8c10-1917-4985-9c93-94928b0307e3"/>
    <xsd:element name="properties">
      <xsd:complexType>
        <xsd:sequence>
          <xsd:element name="documentManagement">
            <xsd:complexType>
              <xsd:all>
                <xsd:element ref="ns2:i5aaf5fcc6894645b65c7a29c6476a19" minOccurs="0"/>
                <xsd:element ref="ns3:TaxCatchAll" minOccurs="0"/>
                <xsd:element ref="ns3:TaxCatchAllLabel" minOccurs="0"/>
                <xsd:element ref="ns4:a5dd2779d0f74165b3ee02b306aad3bb" minOccurs="0"/>
                <xsd:element ref="ns4:k0a51cf79e604745857a03ab6484fba4" minOccurs="0"/>
                <xsd:element ref="ns3:Contact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DateTaken" minOccurs="0"/>
                <xsd:element ref="ns5:MediaServiceLocation" minOccurs="0"/>
                <xsd:element ref="ns3:SharedWithUsers" minOccurs="0"/>
                <xsd:element ref="ns3:SharedWithDetails" minOccurs="0"/>
                <xsd:element ref="ns5:lcf76f155ced4ddcb4097134ff3c332f" minOccurs="0"/>
                <xsd:element ref="ns5:MediaLengthInSeconds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9147d-f3e0-4428-9f88-abb34dc925f6" elementFormDefault="qualified">
    <xsd:import namespace="http://schemas.microsoft.com/office/2006/documentManagement/types"/>
    <xsd:import namespace="http://schemas.microsoft.com/office/infopath/2007/PartnerControls"/>
    <xsd:element name="i5aaf5fcc6894645b65c7a29c6476a19" ma:index="8" nillable="true" ma:taxonomy="true" ma:internalName="i5aaf5fcc6894645b65c7a29c6476a19" ma:taxonomyFieldName="Brand" ma:displayName="Brand" ma:readOnly="false" ma:default="" ma:fieldId="{25aaf5fc-c689-4645-b65c-7a29c6476a19}" ma:taxonomyMulti="true" ma:sspId="21816827-90af-4176-b580-c8d076dcbe51" ma:termSetId="7c654c6d-e322-4e75-8a8d-4f71d8428da7" ma:anchorId="d5f9dc94-0ec1-4665-8c2b-3b56d2f9355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27b9a-e7d1-4268-878d-a88f88110877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77250342-1222-4875-af4e-90186ed2b46c}" ma:internalName="TaxCatchAll" ma:showField="CatchAllData" ma:web="1b027b9a-e7d1-4268-878d-a88f881108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77250342-1222-4875-af4e-90186ed2b46c}" ma:internalName="TaxCatchAllLabel" ma:readOnly="true" ma:showField="CatchAllDataLabel" ma:web="1b027b9a-e7d1-4268-878d-a88f881108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act" ma:index="16" nillable="true" ma:displayName="Contact" ma:list="UserInfo" ma:SharePointGroup="0" ma:internalName="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42a18-84af-4da7-9c4b-8f6747e69445" elementFormDefault="qualified">
    <xsd:import namespace="http://schemas.microsoft.com/office/2006/documentManagement/types"/>
    <xsd:import namespace="http://schemas.microsoft.com/office/infopath/2007/PartnerControls"/>
    <xsd:element name="a5dd2779d0f74165b3ee02b306aad3bb" ma:index="12" nillable="true" ma:taxonomy="true" ma:internalName="a5dd2779d0f74165b3ee02b306aad3bb" ma:taxonomyFieldName="OrganisationalStructure" ma:displayName="Organisational Structure" ma:readOnly="false" ma:default="" ma:fieldId="{a5dd2779-d0f7-4165-b3ee-02b306aad3bb}" ma:taxonomyMulti="true" ma:sspId="21816827-90af-4176-b580-c8d076dcbe51" ma:termSetId="0c1ca506-f094-4db0-885f-b72b4350c0ab" ma:anchorId="da7978d5-6df2-4861-9cf8-8b7cb2c6de12" ma:open="false" ma:isKeyword="false">
      <xsd:complexType>
        <xsd:sequence>
          <xsd:element ref="pc:Terms" minOccurs="0" maxOccurs="1"/>
        </xsd:sequence>
      </xsd:complexType>
    </xsd:element>
    <xsd:element name="k0a51cf79e604745857a03ab6484fba4" ma:index="14" nillable="true" ma:taxonomy="true" ma:internalName="k0a51cf79e604745857a03ab6484fba4" ma:taxonomyFieldName="Topics" ma:displayName="Topics" ma:readOnly="false" ma:default="" ma:fieldId="{40a51cf7-9e60-4745-857a-03ab6484fba4}" ma:taxonomyMulti="true" ma:sspId="21816827-90af-4176-b580-c8d076dcbe51" ma:termSetId="0f7400d8-9815-4b86-9061-782a112a3da8" ma:anchorId="6fc0f917-655d-443a-8df2-cf833bcdadce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c8c10-1917-4985-9c93-94928b030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21816827-90af-4176-b580-c8d076dcbe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027b9a-e7d1-4268-878d-a88f88110877" xsi:nil="true"/>
    <lcf76f155ced4ddcb4097134ff3c332f xmlns="f62c8c10-1917-4985-9c93-94928b0307e3">
      <Terms xmlns="http://schemas.microsoft.com/office/infopath/2007/PartnerControls"/>
    </lcf76f155ced4ddcb4097134ff3c332f>
    <Contact xmlns="1b027b9a-e7d1-4268-878d-a88f88110877">
      <UserInfo>
        <DisplayName/>
        <AccountId xsi:nil="true"/>
        <AccountType/>
      </UserInfo>
    </Contact>
    <k0a51cf79e604745857a03ab6484fba4 xmlns="77342a18-84af-4da7-9c4b-8f6747e69445">
      <Terms xmlns="http://schemas.microsoft.com/office/infopath/2007/PartnerControls"/>
    </k0a51cf79e604745857a03ab6484fba4>
    <a5dd2779d0f74165b3ee02b306aad3bb xmlns="77342a18-84af-4da7-9c4b-8f6747e69445">
      <Terms xmlns="http://schemas.microsoft.com/office/infopath/2007/PartnerControls"/>
    </a5dd2779d0f74165b3ee02b306aad3bb>
    <i5aaf5fcc6894645b65c7a29c6476a19 xmlns="6679147d-f3e0-4428-9f88-abb34dc925f6">
      <Terms xmlns="http://schemas.microsoft.com/office/infopath/2007/PartnerControls"/>
    </i5aaf5fcc6894645b65c7a29c6476a19>
  </documentManagement>
</p:properties>
</file>

<file path=customXml/itemProps1.xml><?xml version="1.0" encoding="utf-8"?>
<ds:datastoreItem xmlns:ds="http://schemas.openxmlformats.org/officeDocument/2006/customXml" ds:itemID="{D7E6E2FD-1BA5-4EB4-8531-E78468F50367}"/>
</file>

<file path=customXml/itemProps2.xml><?xml version="1.0" encoding="utf-8"?>
<ds:datastoreItem xmlns:ds="http://schemas.openxmlformats.org/officeDocument/2006/customXml" ds:itemID="{913CAA04-A576-4BA2-B608-0ACECFF0DC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C32F9D-3D0F-410D-9CB3-0E84B3886C1B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10e3734b-6f5a-4e08-a465-fe8fa84e96e5"/>
    <ds:schemaRef ds:uri="3daced0a-8fd8-4555-89c0-924e9d67179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Edge_General_Template</Template>
  <TotalTime>419</TotalTime>
  <Words>1817</Words>
  <Application>Microsoft Office PowerPoint</Application>
  <PresentationFormat>Widescreen</PresentationFormat>
  <Paragraphs>326</Paragraphs>
  <Slides>30</Slides>
  <Notes>18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__Universal_Sans_724d89</vt:lpstr>
      <vt:lpstr>Arial</vt:lpstr>
      <vt:lpstr>Calibri</vt:lpstr>
      <vt:lpstr>Courier New</vt:lpstr>
      <vt:lpstr>DM Mono</vt:lpstr>
      <vt:lpstr>DM Mono Light</vt:lpstr>
      <vt:lpstr>Helvetica</vt:lpstr>
      <vt:lpstr>Helvetica Light</vt:lpstr>
      <vt:lpstr>Helvetica Light</vt:lpstr>
      <vt:lpstr>Times New Roman</vt:lpstr>
      <vt:lpstr>Edge Impact 2023</vt:lpstr>
      <vt:lpstr>Circularity Innovation Keynote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Stakeholder engagement </vt:lpstr>
      <vt:lpstr>PowerPoint Presentation</vt:lpstr>
      <vt:lpstr>PowerPoint Presentation</vt:lpstr>
      <vt:lpstr>PowerPoint Presentation</vt:lpstr>
      <vt:lpstr>CE Innovation – CEP3 Tool</vt:lpstr>
      <vt:lpstr>PowerPoint Presentation</vt:lpstr>
      <vt:lpstr>PowerPoint Presentation</vt:lpstr>
      <vt:lpstr>Edge Impact’s Circular Economy, Procurement &amp; Scope 3 Rapid Assessment Tool (CEP3)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Considering the entire supply chain</vt:lpstr>
      <vt:lpstr>PowerPoint Presentation</vt:lpstr>
      <vt:lpstr>2. Change Management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Bloom</dc:creator>
  <cp:lastModifiedBy>Christian Keel</cp:lastModifiedBy>
  <cp:revision>17</cp:revision>
  <dcterms:created xsi:type="dcterms:W3CDTF">2023-10-24T22:55:56Z</dcterms:created>
  <dcterms:modified xsi:type="dcterms:W3CDTF">2023-11-19T20:12:52Z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0x010100708653E52E4E474F9A20CC225E7E40AA</vt:lpwstr>
  </property>
  <property fmtid="{D5CDD505-2E9C-101B-9397-08002B2CF9AE}" pid="3" name="MediaServiceImageTags">
    <vt:lpwstr/>
  </property>
  <property fmtid="{D5CDD505-2E9C-101B-9397-08002B2CF9AE}" pid="4" name="OrganisationalStructure">
    <vt:lpwstr/>
  </property>
  <property fmtid="{D5CDD505-2E9C-101B-9397-08002B2CF9AE}" pid="5" name="Brand">
    <vt:lpwstr/>
  </property>
  <property fmtid="{D5CDD505-2E9C-101B-9397-08002B2CF9AE}" pid="6" name="Topics">
    <vt:lpwstr/>
  </property>
</Properties>
</file>