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4"/>
  </p:notesMasterIdLst>
  <p:handoutMasterIdLst>
    <p:handoutMasterId r:id="rId55"/>
  </p:handoutMasterIdLst>
  <p:sldIdLst>
    <p:sldId id="1511" r:id="rId5"/>
    <p:sldId id="2147375151" r:id="rId6"/>
    <p:sldId id="1537" r:id="rId7"/>
    <p:sldId id="2147477974" r:id="rId8"/>
    <p:sldId id="3012" r:id="rId9"/>
    <p:sldId id="1546" r:id="rId10"/>
    <p:sldId id="2147375281" r:id="rId11"/>
    <p:sldId id="260" r:id="rId12"/>
    <p:sldId id="2147477961" r:id="rId13"/>
    <p:sldId id="262" r:id="rId14"/>
    <p:sldId id="2145707718" r:id="rId15"/>
    <p:sldId id="2145707803" r:id="rId16"/>
    <p:sldId id="2147477975" r:id="rId17"/>
    <p:sldId id="2147477971" r:id="rId18"/>
    <p:sldId id="263" r:id="rId19"/>
    <p:sldId id="2145707808" r:id="rId20"/>
    <p:sldId id="2147477945" r:id="rId21"/>
    <p:sldId id="7592" r:id="rId22"/>
    <p:sldId id="2147375284" r:id="rId23"/>
    <p:sldId id="2147477956" r:id="rId24"/>
    <p:sldId id="2147477968" r:id="rId25"/>
    <p:sldId id="2147375243" r:id="rId26"/>
    <p:sldId id="2147477973" r:id="rId27"/>
    <p:sldId id="264" r:id="rId28"/>
    <p:sldId id="2147375260" r:id="rId29"/>
    <p:sldId id="2147477962" r:id="rId30"/>
    <p:sldId id="2147477970" r:id="rId31"/>
    <p:sldId id="2147375302" r:id="rId32"/>
    <p:sldId id="2147477940" r:id="rId33"/>
    <p:sldId id="2147375303" r:id="rId34"/>
    <p:sldId id="2147474618" r:id="rId35"/>
    <p:sldId id="2147375304" r:id="rId36"/>
    <p:sldId id="2147477963" r:id="rId37"/>
    <p:sldId id="2147477952" r:id="rId38"/>
    <p:sldId id="273" r:id="rId39"/>
    <p:sldId id="2147477964" r:id="rId40"/>
    <p:sldId id="2147477965" r:id="rId41"/>
    <p:sldId id="2147477958" r:id="rId42"/>
    <p:sldId id="2147477967" r:id="rId43"/>
    <p:sldId id="2147375289" r:id="rId44"/>
    <p:sldId id="2147477941" r:id="rId45"/>
    <p:sldId id="2147474616" r:id="rId46"/>
    <p:sldId id="2147375222" r:id="rId47"/>
    <p:sldId id="2147477969" r:id="rId48"/>
    <p:sldId id="2147375292" r:id="rId49"/>
    <p:sldId id="2147375293" r:id="rId50"/>
    <p:sldId id="2147375256" r:id="rId51"/>
    <p:sldId id="2147375301" r:id="rId52"/>
    <p:sldId id="2145707740"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247A711-3BA1-BE41-46AD-50A281FE8CB7}" name="Rebecca Nohl" initials="RN" userId="S::Rebecca.Nohl@systemiq.earth::9ef36af6-76f0-4203-aeec-ca7107d8d2d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400"/>
    <a:srgbClr val="33CC33"/>
    <a:srgbClr val="CC66FF"/>
    <a:srgbClr val="FFFFFF"/>
    <a:srgbClr val="FF66CC"/>
    <a:srgbClr val="DE28D1"/>
    <a:srgbClr val="3FBA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CA3C9B-0D3D-B046-A60D-85F7E8F85464}" vWet="3" dt="2023-12-06T03:55:15.3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68" autoAdjust="0"/>
    <p:restoredTop sz="94878" autoAdjust="0"/>
  </p:normalViewPr>
  <p:slideViewPr>
    <p:cSldViewPr snapToGrid="0">
      <p:cViewPr varScale="1">
        <p:scale>
          <a:sx n="93" d="100"/>
          <a:sy n="93" d="100"/>
        </p:scale>
        <p:origin x="216" y="504"/>
      </p:cViewPr>
      <p:guideLst/>
    </p:cSldViewPr>
  </p:slideViewPr>
  <p:notesTextViewPr>
    <p:cViewPr>
      <p:scale>
        <a:sx n="1" d="1"/>
        <a:sy n="1" d="1"/>
      </p:scale>
      <p:origin x="0" y="0"/>
    </p:cViewPr>
  </p:notesTextViewPr>
  <p:notesViewPr>
    <p:cSldViewPr snapToGrid="0">
      <p:cViewPr varScale="1">
        <p:scale>
          <a:sx n="68" d="100"/>
          <a:sy n="68" d="100"/>
        </p:scale>
        <p:origin x="2656" y="22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61"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3CDFF63-43B7-E845-B035-F904AE6631A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C59B673-51CA-044C-8BA1-65232309D8C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1CB5668-8D10-3742-857A-E3CD9C0B938F}" type="datetimeFigureOut">
              <a:rPr lang="en-US" smtClean="0"/>
              <a:t>12/5/2023</a:t>
            </a:fld>
            <a:endParaRPr lang="en-US"/>
          </a:p>
        </p:txBody>
      </p:sp>
      <p:sp>
        <p:nvSpPr>
          <p:cNvPr id="4" name="Footer Placeholder 3">
            <a:extLst>
              <a:ext uri="{FF2B5EF4-FFF2-40B4-BE49-F238E27FC236}">
                <a16:creationId xmlns:a16="http://schemas.microsoft.com/office/drawing/2014/main" id="{8961BE6C-2815-E248-A914-D0B842F7D4E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E909FF4-D99E-B74C-89B3-CC827540647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56F9710-4032-AC42-9B69-9597F13A62A6}" type="slidenum">
              <a:rPr lang="en-US" smtClean="0"/>
              <a:t>‹#›</a:t>
            </a:fld>
            <a:endParaRPr lang="en-US"/>
          </a:p>
        </p:txBody>
      </p:sp>
    </p:spTree>
    <p:extLst>
      <p:ext uri="{BB962C8B-B14F-4D97-AF65-F5344CB8AC3E}">
        <p14:creationId xmlns:p14="http://schemas.microsoft.com/office/powerpoint/2010/main" val="17312601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598919-F5FC-4E1F-96A1-C06BB2AB4C04}" type="datetimeFigureOut">
              <a:rPr lang="en-GB" smtClean="0"/>
              <a:t>05/12/2023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891AD8-0546-41F2-AB6A-E0A0F1C8AA34}" type="slidenum">
              <a:rPr lang="en-GB" smtClean="0"/>
              <a:t>‹#›</a:t>
            </a:fld>
            <a:endParaRPr lang="en-GB"/>
          </a:p>
        </p:txBody>
      </p:sp>
    </p:spTree>
    <p:extLst>
      <p:ext uri="{BB962C8B-B14F-4D97-AF65-F5344CB8AC3E}">
        <p14:creationId xmlns:p14="http://schemas.microsoft.com/office/powerpoint/2010/main" val="303535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891AD8-0546-41F2-AB6A-E0A0F1C8AA34}" type="slidenum">
              <a:rPr lang="en-GB" smtClean="0"/>
              <a:t>1</a:t>
            </a:fld>
            <a:endParaRPr lang="en-GB" dirty="0"/>
          </a:p>
        </p:txBody>
      </p:sp>
    </p:spTree>
    <p:extLst>
      <p:ext uri="{BB962C8B-B14F-4D97-AF65-F5344CB8AC3E}">
        <p14:creationId xmlns:p14="http://schemas.microsoft.com/office/powerpoint/2010/main" val="1204279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318ABD1-F297-45E9-A0D7-FFE74E6401C3}" type="slidenum">
              <a:rPr lang="en-US" smtClean="0"/>
              <a:pPr/>
              <a:t>18</a:t>
            </a:fld>
            <a:endParaRPr lang="en-US"/>
          </a:p>
        </p:txBody>
      </p:sp>
    </p:spTree>
    <p:extLst>
      <p:ext uri="{BB962C8B-B14F-4D97-AF65-F5344CB8AC3E}">
        <p14:creationId xmlns:p14="http://schemas.microsoft.com/office/powerpoint/2010/main" val="765887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E56A003-D0DC-418D-B66A-79768570DC6B}" type="slidenum">
              <a:rPr lang="en-GB" smtClean="0"/>
              <a:pPr/>
              <a:t>20</a:t>
            </a:fld>
            <a:endParaRPr lang="en-GB"/>
          </a:p>
        </p:txBody>
      </p:sp>
    </p:spTree>
    <p:extLst>
      <p:ext uri="{BB962C8B-B14F-4D97-AF65-F5344CB8AC3E}">
        <p14:creationId xmlns:p14="http://schemas.microsoft.com/office/powerpoint/2010/main" val="1693678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6A003-D0DC-418D-B66A-79768570DC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9679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7: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a:latin typeface="Roboto"/>
                <a:ea typeface="Roboto"/>
                <a:cs typeface="Roboto"/>
                <a:sym typeface="Roboto"/>
              </a:rPr>
              <a:t>A ‘provisioning system’ is a recently emerged and increasingly relevant concept that groups together related ecological, technological, institutional and social elements that interact to transform natural resources to satisfy foreseen human needs.  In this way, the concept enables an  integrated consideration of the different ways that </a:t>
            </a:r>
            <a:r>
              <a:rPr lang="en-US" sz="1100">
                <a:highlight>
                  <a:srgbClr val="FCFCFC"/>
                </a:highlight>
                <a:latin typeface="Roboto"/>
                <a:ea typeface="Roboto"/>
                <a:cs typeface="Roboto"/>
                <a:sym typeface="Roboto"/>
              </a:rPr>
              <a:t>material and political-economic dimensions</a:t>
            </a:r>
            <a:r>
              <a:rPr lang="en-US" sz="1100">
                <a:latin typeface="Roboto"/>
                <a:ea typeface="Roboto"/>
                <a:cs typeface="Roboto"/>
                <a:sym typeface="Roboto"/>
              </a:rPr>
              <a:t> of different provisioning systems interact to use resources to deliver social outcomes with varying levels of success.</a:t>
            </a:r>
            <a:endParaRPr/>
          </a:p>
        </p:txBody>
      </p:sp>
      <p:sp>
        <p:nvSpPr>
          <p:cNvPr id="259" name="Google Shape;259;p7: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8105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1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99" name="Google Shape;399;p1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400" name="Google Shape;400;p1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p1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triple planetary crisis of climate change, biodiversity loss and pollution increasingly threaten our future.</a:t>
            </a:r>
            <a:endParaRPr/>
          </a:p>
        </p:txBody>
      </p:sp>
      <p:sp>
        <p:nvSpPr>
          <p:cNvPr id="402" name="Google Shape;402;p1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03" name="Google Shape;403;p1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extLst>
      <p:ext uri="{BB962C8B-B14F-4D97-AF65-F5344CB8AC3E}">
        <p14:creationId xmlns:p14="http://schemas.microsoft.com/office/powerpoint/2010/main" val="34843296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1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08" name="Google Shape;508;p1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509" name="Google Shape;509;p1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0" name="Google Shape;510;p1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Sustainability Transition scenario is made up of three shifts, each involving an evidence- based package of measures designed to maintain or improve human wellbeing while limiting environmental pressures and reducing adverse impacts. </a:t>
            </a:r>
            <a:endParaRPr/>
          </a:p>
          <a:p>
            <a:pPr marL="0" lvl="0" indent="0" algn="l" rtl="0">
              <a:spcBef>
                <a:spcPts val="0"/>
              </a:spcBef>
              <a:spcAft>
                <a:spcPts val="0"/>
              </a:spcAft>
              <a:buNone/>
            </a:pPr>
            <a:r>
              <a:rPr lang="en-US"/>
              <a:t>The scenario also includes a package of distributional measures to support a just transition and ensure that these shifts do not burden or disadvantage low-income countries or groups. </a:t>
            </a:r>
            <a:endParaRPr/>
          </a:p>
        </p:txBody>
      </p:sp>
      <p:sp>
        <p:nvSpPr>
          <p:cNvPr id="511" name="Google Shape;511;p1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12" name="Google Shape;512;p1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19: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7" name="Google Shape;597;p19: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69669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[PLACEHOLDER – TITLE SLIDE TO BE INCLUDED]</a:t>
            </a:r>
          </a:p>
          <a:p>
            <a:pPr marL="0" lvl="0" indent="0">
              <a:spcBef>
                <a:spcPts val="0"/>
              </a:spcBef>
              <a:spcAft>
                <a:spcPts val="0"/>
              </a:spcAft>
              <a:buNone/>
            </a:pPr>
            <a:endParaRPr/>
          </a:p>
        </p:txBody>
      </p:sp>
      <p:sp>
        <p:nvSpPr>
          <p:cNvPr id="165" name="Shape 1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26560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6A003-D0DC-418D-B66A-79768570DC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85140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6A003-D0DC-418D-B66A-79768570DC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962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a:noFill/>
        </p:spPr>
        <p:txBody>
          <a:bodyPr>
            <a:normAutofit/>
          </a:bodyPr>
          <a:lstStyle/>
          <a:p>
            <a:endParaRPr lang="en-GB">
              <a:ea typeface="ＭＳ Ｐゴシック" pitchFamily="-72" charset="-128"/>
              <a:cs typeface="ＭＳ Ｐゴシック" pitchFamily="-72" charset="-128"/>
            </a:endParaRPr>
          </a:p>
        </p:txBody>
      </p:sp>
      <p:sp>
        <p:nvSpPr>
          <p:cNvPr id="21507" name="Slide Number Placeholder 3"/>
          <p:cNvSpPr>
            <a:spLocks noGrp="1"/>
          </p:cNvSpPr>
          <p:nvPr>
            <p:ph type="sldNum" sz="quarter" idx="5"/>
          </p:nvPr>
        </p:nvSpPr>
        <p:spPr bwMode="auto">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39D8B-304E-44B5-8EBB-7546FFFEDCA9}" type="slidenum">
              <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72" charset="-128"/>
                <a:cs typeface="ＭＳ Ｐゴシック" pitchFamily="-72" charset="-128"/>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72" charset="-128"/>
              <a:cs typeface="ＭＳ Ｐゴシック" pitchFamily="-72" charset="-128"/>
            </a:endParaRPr>
          </a:p>
        </p:txBody>
      </p:sp>
    </p:spTree>
    <p:extLst>
      <p:ext uri="{BB962C8B-B14F-4D97-AF65-F5344CB8AC3E}">
        <p14:creationId xmlns:p14="http://schemas.microsoft.com/office/powerpoint/2010/main" val="41372397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6A003-D0DC-418D-B66A-79768570DC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29262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6A003-D0DC-418D-B66A-79768570DC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9940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So </a:t>
            </a:r>
            <a:r>
              <a:rPr lang="fr-FR" dirty="0" err="1"/>
              <a:t>what</a:t>
            </a:r>
            <a:r>
              <a:rPr lang="fr-FR" dirty="0"/>
              <a:t> </a:t>
            </a:r>
            <a:r>
              <a:rPr lang="fr-FR" dirty="0" err="1"/>
              <a:t>is</a:t>
            </a:r>
            <a:r>
              <a:rPr lang="fr-FR" dirty="0"/>
              <a:t> IRP? </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IRP was created in 2007 by UNEP to generate </a:t>
            </a:r>
            <a:r>
              <a:rPr lang="en-GB" sz="1200" dirty="0">
                <a:solidFill>
                  <a:prstClr val="black"/>
                </a:solidFill>
                <a:latin typeface="Arial Narrow" panose="020B0606020202030204" pitchFamily="34" charset="0"/>
                <a:cs typeface="Arial"/>
              </a:rPr>
              <a:t>independent and authoritative </a:t>
            </a:r>
            <a:r>
              <a:rPr lang="en-GB" sz="1200" b="1" dirty="0">
                <a:solidFill>
                  <a:prstClr val="black"/>
                </a:solidFill>
                <a:latin typeface="Arial Narrow" panose="020B0606020202030204" pitchFamily="34" charset="0"/>
                <a:cs typeface="Arial"/>
              </a:rPr>
              <a:t>scientific assessments of policy relevance </a:t>
            </a:r>
            <a:r>
              <a:rPr lang="en-GB" sz="1200" dirty="0">
                <a:solidFill>
                  <a:prstClr val="black"/>
                </a:solidFill>
                <a:latin typeface="Arial Narrow" panose="020B0606020202030204" pitchFamily="34" charset="0"/>
                <a:cs typeface="Arial"/>
              </a:rPr>
              <a:t>on the sustainable use of natural resources </a:t>
            </a:r>
            <a:r>
              <a:rPr lang="en-GB" dirty="0"/>
              <a:t>to help policy makers to take effective and long-term decisions on sustainable use of natural resources.</a:t>
            </a:r>
            <a:r>
              <a:rPr lang="en-GB" baseline="0" dirty="0"/>
              <a:t> </a:t>
            </a:r>
            <a:r>
              <a:rPr lang="en-GB" dirty="0"/>
              <a:t>This connection between scientists and policy is a fundamental characteristic of the IRP .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a:t>
            </a:r>
          </a:p>
          <a:p>
            <a:pPr marL="0" indent="0">
              <a:buFont typeface="Arial" panose="020B0604020202020204" pitchFamily="34" charset="0"/>
              <a:buNone/>
            </a:pPr>
            <a:r>
              <a:rPr lang="en-GB" altLang="en-US" sz="1200" strike="noStrike" baseline="0" dirty="0">
                <a:solidFill>
                  <a:schemeClr val="bg1"/>
                </a:solidFill>
                <a:latin typeface="+mn-lt"/>
              </a:rPr>
              <a:t>So</a:t>
            </a:r>
            <a:r>
              <a:rPr lang="en-GB" altLang="en-US" sz="1200" strike="noStrike" dirty="0">
                <a:solidFill>
                  <a:schemeClr val="bg1"/>
                </a:solidFill>
                <a:latin typeface="+mn-lt"/>
              </a:rPr>
              <a:t> the Panel</a:t>
            </a:r>
            <a:r>
              <a:rPr lang="en-GB" altLang="en-US" sz="1200" strike="noStrike" baseline="0" dirty="0">
                <a:solidFill>
                  <a:schemeClr val="bg1"/>
                </a:solidFill>
                <a:latin typeface="+mn-lt"/>
              </a:rPr>
              <a:t> </a:t>
            </a:r>
            <a:r>
              <a:rPr lang="en-GB" altLang="en-US" sz="1200" strike="noStrike" dirty="0">
                <a:solidFill>
                  <a:schemeClr val="bg1"/>
                </a:solidFill>
                <a:latin typeface="+mn-lt"/>
              </a:rPr>
              <a:t>was created in a similar fashion to the Intergovernmental Panel on Climate Change (or Intergovernmental Platform on Biodiversity and Ecosystem Services), but in this case to provide policy-relevant knowledge not on climate</a:t>
            </a:r>
            <a:r>
              <a:rPr lang="en-GB" altLang="en-US" sz="1200" strike="noStrike" baseline="0" dirty="0">
                <a:solidFill>
                  <a:schemeClr val="bg1"/>
                </a:solidFill>
                <a:latin typeface="+mn-lt"/>
              </a:rPr>
              <a:t> change (or biodiversity loss)</a:t>
            </a:r>
            <a:r>
              <a:rPr lang="en-GB" altLang="en-US" sz="1200" strike="noStrike" dirty="0">
                <a:solidFill>
                  <a:schemeClr val="bg1"/>
                </a:solidFill>
                <a:latin typeface="+mn-lt"/>
              </a:rPr>
              <a:t>, but on how to use natural resources more sustainably and efficiently.  </a:t>
            </a:r>
          </a:p>
          <a:p>
            <a:pPr marL="171450" indent="-171450">
              <a:buFont typeface="Arial" panose="020B0604020202020204" pitchFamily="34" charset="0"/>
              <a:buChar char="•"/>
            </a:pPr>
            <a:endParaRPr lang="fr-FR" altLang="en-US" sz="1200" strike="noStrike" dirty="0">
              <a:solidFill>
                <a:schemeClr val="bg1"/>
              </a:solidFill>
              <a:latin typeface="+mn-lt"/>
            </a:endParaRPr>
          </a:p>
          <a:p>
            <a:pPr marL="171450" indent="-171450">
              <a:buFont typeface="Arial" panose="020B0604020202020204" pitchFamily="34" charset="0"/>
              <a:buChar char="•"/>
            </a:pPr>
            <a:endParaRPr lang="en-US" altLang="en-US" sz="1200" strike="noStrike" dirty="0">
              <a:latin typeface="+mn-lt"/>
            </a:endParaRPr>
          </a:p>
          <a:p>
            <a:endParaRPr lang="en-GB" altLang="en-US" sz="1200" dirty="0">
              <a:latin typeface="+mn-lt"/>
            </a:endParaRPr>
          </a:p>
          <a:p>
            <a:endParaRPr lang="fr-FR" dirty="0"/>
          </a:p>
        </p:txBody>
      </p:sp>
      <p:sp>
        <p:nvSpPr>
          <p:cNvPr id="4" name="Slide Number Placeholder 3"/>
          <p:cNvSpPr>
            <a:spLocks noGrp="1"/>
          </p:cNvSpPr>
          <p:nvPr>
            <p:ph type="sldNum" sz="quarter" idx="10"/>
          </p:nvPr>
        </p:nvSpPr>
        <p:spPr/>
        <p:txBody>
          <a:bodyPr/>
          <a:lstStyle/>
          <a:p>
            <a:pPr>
              <a:defRPr/>
            </a:pPr>
            <a:fld id="{3E0668A5-FAD0-4FE7-9C65-7DDAA6D28187}" type="slidenum">
              <a:rPr lang="en-US" smtClean="0">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val="3784660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E56A003-D0DC-418D-B66A-79768570DC6B}" type="slidenum">
              <a:rPr lang="en-GB" smtClean="0"/>
              <a:t>6</a:t>
            </a:fld>
            <a:endParaRPr lang="en-GB"/>
          </a:p>
        </p:txBody>
      </p:sp>
    </p:spTree>
    <p:extLst>
      <p:ext uri="{BB962C8B-B14F-4D97-AF65-F5344CB8AC3E}">
        <p14:creationId xmlns:p14="http://schemas.microsoft.com/office/powerpoint/2010/main" val="3966472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7971a2b7f9_0_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81" name="Google Shape;181;g27971a2b7f9_0_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82" name="Google Shape;182;g27971a2b7f9_0_5: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g27971a2b7f9_0_5: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report follows the overall logic and structure of the 2019 edition along the lines of the DPSIR framework: materials flows and pressures, environmental impacts, 8 outlook through scenario exploration and proposal for policy responses. </a:t>
            </a:r>
            <a:endParaRPr/>
          </a:p>
        </p:txBody>
      </p:sp>
      <p:sp>
        <p:nvSpPr>
          <p:cNvPr id="184" name="Google Shape;184;g27971a2b7f9_0_5: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85" name="Google Shape;185;g27971a2b7f9_0_5: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extLst>
      <p:ext uri="{BB962C8B-B14F-4D97-AF65-F5344CB8AC3E}">
        <p14:creationId xmlns:p14="http://schemas.microsoft.com/office/powerpoint/2010/main" val="1302459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6A003-D0DC-418D-B66A-79768570DC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528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47" name="Google Shape;347;p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348" name="Google Shape;348;p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Environmental impacts occur at all stages of the supply</a:t>
            </a:r>
            <a:endParaRPr/>
          </a:p>
          <a:p>
            <a:pPr marL="0" lvl="0" indent="0" algn="l" rtl="0">
              <a:spcBef>
                <a:spcPts val="0"/>
              </a:spcBef>
              <a:spcAft>
                <a:spcPts val="0"/>
              </a:spcAft>
              <a:buNone/>
            </a:pPr>
            <a:r>
              <a:rPr lang="en-US"/>
              <a:t>chain, and they have been intensifying in proportion to the growing global demand for</a:t>
            </a:r>
            <a:endParaRPr/>
          </a:p>
          <a:p>
            <a:pPr marL="0" lvl="0" indent="0" algn="l" rtl="0">
              <a:spcBef>
                <a:spcPts val="0"/>
              </a:spcBef>
              <a:spcAft>
                <a:spcPts val="0"/>
              </a:spcAft>
              <a:buNone/>
            </a:pPr>
            <a:r>
              <a:rPr lang="en-US"/>
              <a:t>materials.</a:t>
            </a:r>
            <a:endParaRPr/>
          </a:p>
        </p:txBody>
      </p:sp>
      <p:sp>
        <p:nvSpPr>
          <p:cNvPr id="350" name="Google Shape;350;p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51" name="Google Shape;351;p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extLst>
      <p:ext uri="{BB962C8B-B14F-4D97-AF65-F5344CB8AC3E}">
        <p14:creationId xmlns:p14="http://schemas.microsoft.com/office/powerpoint/2010/main" val="2642155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68" name="Google Shape;368;p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369" name="Google Shape;369;p9: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observe a closer resemblance between the results of domestic extraction and material footprint. At the global level, the drivers'</a:t>
            </a:r>
            <a:endParaRPr/>
          </a:p>
          <a:p>
            <a:pPr marL="0" lvl="0" indent="0" algn="l" rtl="0">
              <a:spcBef>
                <a:spcPts val="0"/>
              </a:spcBef>
              <a:spcAft>
                <a:spcPts val="0"/>
              </a:spcAft>
              <a:buNone/>
            </a:pPr>
            <a:r>
              <a:rPr lang="en-US"/>
              <a:t>contribution is practically the same for both, which is expected as MF equals DE globally (slight differences are due to rounding). The proportion between population and affluence remains consistent, but the absolute percentages generally shift. The altered impact and technological coefficient result from the reallocation of global direct material extraction among countries during the footprinting process.</a:t>
            </a:r>
            <a:endParaRPr/>
          </a:p>
        </p:txBody>
      </p:sp>
      <p:sp>
        <p:nvSpPr>
          <p:cNvPr id="371" name="Google Shape;371;p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72" name="Google Shape;372;p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extLst>
      <p:ext uri="{BB962C8B-B14F-4D97-AF65-F5344CB8AC3E}">
        <p14:creationId xmlns:p14="http://schemas.microsoft.com/office/powerpoint/2010/main" val="2150122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38" name="Google Shape;238;p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239" name="Google Shape;239;p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Decoupling of natural resource use and environmental impacts from economic activity and human well-being is an essential element to the transition to a sustainable future.</a:t>
            </a:r>
            <a:endParaRPr/>
          </a:p>
        </p:txBody>
      </p:sp>
      <p:sp>
        <p:nvSpPr>
          <p:cNvPr id="241" name="Google Shape;241;p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42" name="Google Shape;242;p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extLst>
      <p:ext uri="{BB962C8B-B14F-4D97-AF65-F5344CB8AC3E}">
        <p14:creationId xmlns:p14="http://schemas.microsoft.com/office/powerpoint/2010/main" val="4148209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1.emf"/><Relationship Id="rId4" Type="http://schemas.openxmlformats.org/officeDocument/2006/relationships/oleObject" Target="../embeddings/oleObject1.bin"/></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lvl1pPr algn="l">
              <a:defRPr>
                <a:latin typeface="Roboto Regular"/>
                <a:cs typeface="Roboto Regular"/>
              </a:defRPr>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l">
              <a:buNone/>
              <a:defRPr>
                <a:solidFill>
                  <a:schemeClr val="tx1">
                    <a:tint val="75000"/>
                  </a:schemeClr>
                </a:solidFill>
                <a:latin typeface="Roboto Regular"/>
                <a:cs typeface="Roboto Regular"/>
              </a:defRPr>
            </a:lvl1pPr>
            <a:lvl2pPr marL="457136" indent="0" algn="ctr">
              <a:buNone/>
              <a:defRPr>
                <a:solidFill>
                  <a:schemeClr val="tx1">
                    <a:tint val="75000"/>
                  </a:schemeClr>
                </a:solidFill>
              </a:defRPr>
            </a:lvl2pPr>
            <a:lvl3pPr marL="914272" indent="0" algn="ctr">
              <a:buNone/>
              <a:defRPr>
                <a:solidFill>
                  <a:schemeClr val="tx1">
                    <a:tint val="75000"/>
                  </a:schemeClr>
                </a:solidFill>
              </a:defRPr>
            </a:lvl3pPr>
            <a:lvl4pPr marL="1371408" indent="0" algn="ctr">
              <a:buNone/>
              <a:defRPr>
                <a:solidFill>
                  <a:schemeClr val="tx1">
                    <a:tint val="75000"/>
                  </a:schemeClr>
                </a:solidFill>
              </a:defRPr>
            </a:lvl4pPr>
            <a:lvl5pPr marL="1828543" indent="0" algn="ctr">
              <a:buNone/>
              <a:defRPr>
                <a:solidFill>
                  <a:schemeClr val="tx1">
                    <a:tint val="75000"/>
                  </a:schemeClr>
                </a:solidFill>
              </a:defRPr>
            </a:lvl5pPr>
            <a:lvl6pPr marL="2285679" indent="0" algn="ctr">
              <a:buNone/>
              <a:defRPr>
                <a:solidFill>
                  <a:schemeClr val="tx1">
                    <a:tint val="75000"/>
                  </a:schemeClr>
                </a:solidFill>
              </a:defRPr>
            </a:lvl6pPr>
            <a:lvl7pPr marL="2742815" indent="0" algn="ctr">
              <a:buNone/>
              <a:defRPr>
                <a:solidFill>
                  <a:schemeClr val="tx1">
                    <a:tint val="75000"/>
                  </a:schemeClr>
                </a:solidFill>
              </a:defRPr>
            </a:lvl7pPr>
            <a:lvl8pPr marL="3199951" indent="0" algn="ctr">
              <a:buNone/>
              <a:defRPr>
                <a:solidFill>
                  <a:schemeClr val="tx1">
                    <a:tint val="75000"/>
                  </a:schemeClr>
                </a:solidFill>
              </a:defRPr>
            </a:lvl8pPr>
            <a:lvl9pPr marL="365708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lgn="l">
              <a:defRPr>
                <a:latin typeface="Roboto Regular"/>
                <a:cs typeface="Roboto Regular"/>
              </a:defRPr>
            </a:lvl1pPr>
          </a:lstStyle>
          <a:p>
            <a:fld id="{970ECD59-A37A-C84B-9DFA-8E427AD378B0}" type="datetimeFigureOut">
              <a:rPr lang="en-US" smtClean="0">
                <a:solidFill>
                  <a:prstClr val="black">
                    <a:tint val="75000"/>
                  </a:prstClr>
                </a:solidFill>
              </a:rPr>
              <a:pPr/>
              <a:t>12/5/2023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lgn="l">
              <a:defRPr>
                <a:latin typeface="Roboto Regular"/>
                <a:cs typeface="Roboto Regular"/>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lgn="l">
              <a:defRPr>
                <a:latin typeface="Roboto Regular"/>
                <a:cs typeface="Roboto Regular"/>
              </a:defRPr>
            </a:lvl1pPr>
          </a:lstStyle>
          <a:p>
            <a:fld id="{80E39091-E0D1-CF46-954B-4EBC67CDBE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3267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D8BD707-D9CF-40AE-B4C6-C98DA3205C09}"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524000" y="731520"/>
            <a:ext cx="85344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08568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EDA45B5-5911-4386-81CD-CD96E11547C6}"/>
              </a:ext>
            </a:extLst>
          </p:cNvPr>
          <p:cNvGraphicFramePr>
            <a:graphicFrameLocks noChangeAspect="1"/>
          </p:cNvGraphicFramePr>
          <p:nvPr>
            <p:custDataLst>
              <p:tags r:id="rId1"/>
            </p:custDataLst>
            <p:extLst>
              <p:ext uri="{D42A27DB-BD31-4B8C-83A1-F6EECF244321}">
                <p14:modId xmlns:p14="http://schemas.microsoft.com/office/powerpoint/2010/main" val="27290473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0EDA45B5-5911-4386-81CD-CD96E11547C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A31FE4A4-5895-4435-8CFD-72D5594F0E33}"/>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GB" sz="4400" b="0" i="0" baseline="0">
              <a:latin typeface="Bebas Kai" panose="04050603020B02020204" pitchFamily="82" charset="0"/>
              <a:ea typeface="+mj-ea"/>
              <a:cs typeface="+mj-cs"/>
              <a:sym typeface="Bebas Kai" panose="04050603020B02020204" pitchFamily="82" charset="0"/>
            </a:endParaRPr>
          </a:p>
        </p:txBody>
      </p:sp>
      <p:sp>
        <p:nvSpPr>
          <p:cNvPr id="2" name="Title 1">
            <a:extLst>
              <a:ext uri="{FF2B5EF4-FFF2-40B4-BE49-F238E27FC236}">
                <a16:creationId xmlns:a16="http://schemas.microsoft.com/office/drawing/2014/main" id="{B46FDA69-D678-4682-B1B6-2ABA033D11F0}"/>
              </a:ext>
            </a:extLst>
          </p:cNvPr>
          <p:cNvSpPr>
            <a:spLocks noGrp="1"/>
          </p:cNvSpPr>
          <p:nvPr>
            <p:ph type="title" hasCustomPrompt="1"/>
          </p:nvPr>
        </p:nvSpPr>
        <p:spPr>
          <a:xfrm>
            <a:off x="360361" y="447243"/>
            <a:ext cx="11831639" cy="708715"/>
          </a:xfrm>
        </p:spPr>
        <p:txBody>
          <a:bodyPr lIns="0" tIns="0" rIns="0" bIns="0"/>
          <a:lstStyle>
            <a:lvl1pPr>
              <a:defRPr cap="none"/>
            </a:lvl1pPr>
          </a:lstStyle>
          <a:p>
            <a:r>
              <a:rPr lang="en-GB" noProof="0"/>
              <a:t>Click to edit master title style </a:t>
            </a:r>
          </a:p>
        </p:txBody>
      </p:sp>
      <p:sp>
        <p:nvSpPr>
          <p:cNvPr id="3" name="Content Placeholder 2">
            <a:extLst>
              <a:ext uri="{FF2B5EF4-FFF2-40B4-BE49-F238E27FC236}">
                <a16:creationId xmlns:a16="http://schemas.microsoft.com/office/drawing/2014/main" id="{3EF08657-4C6B-414C-8E67-76B6E91427A6}"/>
              </a:ext>
            </a:extLst>
          </p:cNvPr>
          <p:cNvSpPr>
            <a:spLocks noGrp="1"/>
          </p:cNvSpPr>
          <p:nvPr>
            <p:ph idx="1"/>
          </p:nvPr>
        </p:nvSpPr>
        <p:spPr>
          <a:xfrm>
            <a:off x="360361" y="1485813"/>
            <a:ext cx="11831639" cy="4249969"/>
          </a:xfrm>
        </p:spPr>
        <p:txBody>
          <a:bodyPr lIns="0" tIns="0" rIns="0" bIns="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Footer Placeholder 4">
            <a:extLst>
              <a:ext uri="{FF2B5EF4-FFF2-40B4-BE49-F238E27FC236}">
                <a16:creationId xmlns:a16="http://schemas.microsoft.com/office/drawing/2014/main" id="{4459308B-F2E0-4F55-BCF8-722C7AB13942}"/>
              </a:ext>
            </a:extLst>
          </p:cNvPr>
          <p:cNvSpPr>
            <a:spLocks noGrp="1"/>
          </p:cNvSpPr>
          <p:nvPr>
            <p:ph type="ftr" sz="quarter" idx="11"/>
          </p:nvPr>
        </p:nvSpPr>
        <p:spPr/>
        <p:txBody>
          <a:bodyPr lIns="0" tIns="0" rIns="0" bIns="0"/>
          <a:lstStyle/>
          <a:p>
            <a:endParaRPr lang="en-GB"/>
          </a:p>
        </p:txBody>
      </p:sp>
      <p:sp>
        <p:nvSpPr>
          <p:cNvPr id="6" name="Slide Number Placeholder 5">
            <a:extLst>
              <a:ext uri="{FF2B5EF4-FFF2-40B4-BE49-F238E27FC236}">
                <a16:creationId xmlns:a16="http://schemas.microsoft.com/office/drawing/2014/main" id="{E6F7DE21-2FF0-4DAB-B87A-6AEB184B3024}"/>
              </a:ext>
            </a:extLst>
          </p:cNvPr>
          <p:cNvSpPr>
            <a:spLocks noGrp="1"/>
          </p:cNvSpPr>
          <p:nvPr>
            <p:ph type="sldNum" sz="quarter" idx="12"/>
          </p:nvPr>
        </p:nvSpPr>
        <p:spPr/>
        <p:txBody>
          <a:bodyPr lIns="0" tIns="0" rIns="0" bIns="0"/>
          <a:lstStyle/>
          <a:p>
            <a:fld id="{ABB6D191-819E-455F-BC39-F2381519C0C1}" type="slidenum">
              <a:rPr lang="en-GB" smtClean="0"/>
              <a:t>‹#›</a:t>
            </a:fld>
            <a:endParaRPr lang="en-GB"/>
          </a:p>
        </p:txBody>
      </p:sp>
      <p:sp>
        <p:nvSpPr>
          <p:cNvPr id="11" name="Text Placeholder 10">
            <a:extLst>
              <a:ext uri="{FF2B5EF4-FFF2-40B4-BE49-F238E27FC236}">
                <a16:creationId xmlns:a16="http://schemas.microsoft.com/office/drawing/2014/main" id="{B029BE47-F266-42FA-A721-A50E43570254}"/>
              </a:ext>
            </a:extLst>
          </p:cNvPr>
          <p:cNvSpPr>
            <a:spLocks noGrp="1"/>
          </p:cNvSpPr>
          <p:nvPr>
            <p:ph type="body" sz="quarter" idx="13" hasCustomPrompt="1"/>
          </p:nvPr>
        </p:nvSpPr>
        <p:spPr>
          <a:xfrm>
            <a:off x="642796" y="5938837"/>
            <a:ext cx="8399128" cy="359672"/>
          </a:xfrm>
        </p:spPr>
        <p:txBody>
          <a:bodyPr anchor="ctr" anchorCtr="0">
            <a:normAutofit/>
          </a:bodyPr>
          <a:lstStyle>
            <a:lvl1pPr marL="0" indent="0">
              <a:buNone/>
              <a:defRPr sz="1200">
                <a:solidFill>
                  <a:schemeClr val="tx1">
                    <a:lumMod val="50000"/>
                    <a:lumOff val="50000"/>
                  </a:schemeClr>
                </a:solidFill>
              </a:defRPr>
            </a:lvl1pPr>
          </a:lstStyle>
          <a:p>
            <a:pPr lvl="0"/>
            <a:r>
              <a:rPr lang="en-GB"/>
              <a:t>Source </a:t>
            </a:r>
          </a:p>
        </p:txBody>
      </p:sp>
    </p:spTree>
    <p:extLst>
      <p:ext uri="{BB962C8B-B14F-4D97-AF65-F5344CB8AC3E}">
        <p14:creationId xmlns:p14="http://schemas.microsoft.com/office/powerpoint/2010/main" val="3132136578"/>
      </p:ext>
    </p:extLst>
  </p:cSld>
  <p:clrMapOvr>
    <a:masterClrMapping/>
  </p:clrMapOvr>
  <p:extLst>
    <p:ext uri="{DCECCB84-F9BA-43D5-87BE-67443E8EF086}">
      <p15:sldGuideLst xmlns:p15="http://schemas.microsoft.com/office/powerpoint/2012/main">
        <p15:guide id="1" orient="horz" pos="113">
          <p15:clr>
            <a:srgbClr val="FBAE40"/>
          </p15:clr>
        </p15:guide>
        <p15:guide id="2" orient="horz" pos="786">
          <p15:clr>
            <a:srgbClr val="FBAE40"/>
          </p15:clr>
        </p15:guide>
        <p15:guide id="3" orient="horz" pos="3741">
          <p15:clr>
            <a:srgbClr val="FBAE40"/>
          </p15:clr>
        </p15:guide>
        <p15:guide id="4" orient="horz" pos="1272">
          <p15:clr>
            <a:srgbClr val="FBAE40"/>
          </p15:clr>
        </p15:guide>
        <p15:guide id="5" orient="horz" pos="1158">
          <p15:clr>
            <a:srgbClr val="FBAE40"/>
          </p15:clr>
        </p15:guide>
        <p15:guide id="6" pos="3784">
          <p15:clr>
            <a:srgbClr val="FBAE40"/>
          </p15:clr>
        </p15:guide>
        <p15:guide id="7" pos="389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0ECD59-A37A-C84B-9DFA-8E427AD378B0}" type="datetimeFigureOut">
              <a:rPr lang="en-US" smtClean="0">
                <a:solidFill>
                  <a:prstClr val="black">
                    <a:tint val="75000"/>
                  </a:prstClr>
                </a:solidFill>
              </a:rPr>
              <a:pPr/>
              <a:t>12/5/2023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E39091-E0D1-CF46-954B-4EBC67CDBE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1326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6"/>
            <a:ext cx="10363200" cy="1500187"/>
          </a:xfrm>
        </p:spPr>
        <p:txBody>
          <a:bodyPr anchor="b"/>
          <a:lstStyle>
            <a:lvl1pPr marL="0" indent="0">
              <a:buNone/>
              <a:defRPr sz="2000">
                <a:solidFill>
                  <a:schemeClr val="tx1">
                    <a:tint val="75000"/>
                  </a:schemeClr>
                </a:solidFill>
              </a:defRPr>
            </a:lvl1pPr>
            <a:lvl2pPr marL="457136" indent="0">
              <a:buNone/>
              <a:defRPr sz="1800">
                <a:solidFill>
                  <a:schemeClr val="tx1">
                    <a:tint val="75000"/>
                  </a:schemeClr>
                </a:solidFill>
              </a:defRPr>
            </a:lvl2pPr>
            <a:lvl3pPr marL="914272" indent="0">
              <a:buNone/>
              <a:defRPr sz="1600">
                <a:solidFill>
                  <a:schemeClr val="tx1">
                    <a:tint val="75000"/>
                  </a:schemeClr>
                </a:solidFill>
              </a:defRPr>
            </a:lvl3pPr>
            <a:lvl4pPr marL="1371408" indent="0">
              <a:buNone/>
              <a:defRPr sz="1400">
                <a:solidFill>
                  <a:schemeClr val="tx1">
                    <a:tint val="75000"/>
                  </a:schemeClr>
                </a:solidFill>
              </a:defRPr>
            </a:lvl4pPr>
            <a:lvl5pPr marL="1828543" indent="0">
              <a:buNone/>
              <a:defRPr sz="1400">
                <a:solidFill>
                  <a:schemeClr val="tx1">
                    <a:tint val="75000"/>
                  </a:schemeClr>
                </a:solidFill>
              </a:defRPr>
            </a:lvl5pPr>
            <a:lvl6pPr marL="2285679" indent="0">
              <a:buNone/>
              <a:defRPr sz="1400">
                <a:solidFill>
                  <a:schemeClr val="tx1">
                    <a:tint val="75000"/>
                  </a:schemeClr>
                </a:solidFill>
              </a:defRPr>
            </a:lvl6pPr>
            <a:lvl7pPr marL="2742815" indent="0">
              <a:buNone/>
              <a:defRPr sz="1400">
                <a:solidFill>
                  <a:schemeClr val="tx1">
                    <a:tint val="75000"/>
                  </a:schemeClr>
                </a:solidFill>
              </a:defRPr>
            </a:lvl7pPr>
            <a:lvl8pPr marL="3199951" indent="0">
              <a:buNone/>
              <a:defRPr sz="1400">
                <a:solidFill>
                  <a:schemeClr val="tx1">
                    <a:tint val="75000"/>
                  </a:schemeClr>
                </a:solidFill>
              </a:defRPr>
            </a:lvl8pPr>
            <a:lvl9pPr marL="365708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0ECD59-A37A-C84B-9DFA-8E427AD378B0}" type="datetimeFigureOut">
              <a:rPr lang="en-US" smtClean="0">
                <a:solidFill>
                  <a:prstClr val="black">
                    <a:tint val="75000"/>
                  </a:prstClr>
                </a:solidFill>
              </a:rPr>
              <a:pPr/>
              <a:t>12/5/2023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E39091-E0D1-CF46-954B-4EBC67CDBE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4615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0ECD59-A37A-C84B-9DFA-8E427AD378B0}" type="datetimeFigureOut">
              <a:rPr lang="en-US" smtClean="0">
                <a:solidFill>
                  <a:prstClr val="black">
                    <a:tint val="75000"/>
                  </a:prstClr>
                </a:solidFill>
              </a:rPr>
              <a:pPr/>
              <a:t>12/5/2023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E39091-E0D1-CF46-954B-4EBC67CDBE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3111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3"/>
            <a:ext cx="5386917" cy="639762"/>
          </a:xfrm>
        </p:spPr>
        <p:txBody>
          <a:bodyPr anchor="b"/>
          <a:lstStyle>
            <a:lvl1pPr marL="0" indent="0">
              <a:buNone/>
              <a:defRPr sz="2400" b="1"/>
            </a:lvl1pPr>
            <a:lvl2pPr marL="457136" indent="0">
              <a:buNone/>
              <a:defRPr sz="2000" b="1"/>
            </a:lvl2pPr>
            <a:lvl3pPr marL="914272" indent="0">
              <a:buNone/>
              <a:defRPr sz="1800" b="1"/>
            </a:lvl3pPr>
            <a:lvl4pPr marL="1371408" indent="0">
              <a:buNone/>
              <a:defRPr sz="1600" b="1"/>
            </a:lvl4pPr>
            <a:lvl5pPr marL="1828543" indent="0">
              <a:buNone/>
              <a:defRPr sz="1600" b="1"/>
            </a:lvl5pPr>
            <a:lvl6pPr marL="2285679" indent="0">
              <a:buNone/>
              <a:defRPr sz="1600" b="1"/>
            </a:lvl6pPr>
            <a:lvl7pPr marL="2742815" indent="0">
              <a:buNone/>
              <a:defRPr sz="1600" b="1"/>
            </a:lvl7pPr>
            <a:lvl8pPr marL="3199951" indent="0">
              <a:buNone/>
              <a:defRPr sz="1600" b="1"/>
            </a:lvl8pPr>
            <a:lvl9pPr marL="3657087"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3"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136" indent="0">
              <a:buNone/>
              <a:defRPr sz="2000" b="1"/>
            </a:lvl2pPr>
            <a:lvl3pPr marL="914272" indent="0">
              <a:buNone/>
              <a:defRPr sz="1800" b="1"/>
            </a:lvl3pPr>
            <a:lvl4pPr marL="1371408" indent="0">
              <a:buNone/>
              <a:defRPr sz="1600" b="1"/>
            </a:lvl4pPr>
            <a:lvl5pPr marL="1828543" indent="0">
              <a:buNone/>
              <a:defRPr sz="1600" b="1"/>
            </a:lvl5pPr>
            <a:lvl6pPr marL="2285679" indent="0">
              <a:buNone/>
              <a:defRPr sz="1600" b="1"/>
            </a:lvl6pPr>
            <a:lvl7pPr marL="2742815" indent="0">
              <a:buNone/>
              <a:defRPr sz="1600" b="1"/>
            </a:lvl7pPr>
            <a:lvl8pPr marL="3199951" indent="0">
              <a:buNone/>
              <a:defRPr sz="1600" b="1"/>
            </a:lvl8pPr>
            <a:lvl9pPr marL="365708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0ECD59-A37A-C84B-9DFA-8E427AD378B0}" type="datetimeFigureOut">
              <a:rPr lang="en-US" smtClean="0">
                <a:solidFill>
                  <a:prstClr val="black">
                    <a:tint val="75000"/>
                  </a:prstClr>
                </a:solidFill>
              </a:rPr>
              <a:pPr/>
              <a:t>12/5/2023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0E39091-E0D1-CF46-954B-4EBC67CDBE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7164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0ECD59-A37A-C84B-9DFA-8E427AD378B0}" type="datetimeFigureOut">
              <a:rPr lang="en-US" smtClean="0">
                <a:solidFill>
                  <a:prstClr val="black">
                    <a:tint val="75000"/>
                  </a:prstClr>
                </a:solidFill>
              </a:rPr>
              <a:pPr/>
              <a:t>12/5/2023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0E39091-E0D1-CF46-954B-4EBC67CDBE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2131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0ECD59-A37A-C84B-9DFA-8E427AD378B0}" type="datetimeFigureOut">
              <a:rPr lang="en-US" smtClean="0">
                <a:solidFill>
                  <a:prstClr val="black">
                    <a:tint val="75000"/>
                  </a:prstClr>
                </a:solidFill>
              </a:rPr>
              <a:pPr/>
              <a:t>12/5/2023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0E39091-E0D1-CF46-954B-4EBC67CDBE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4877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5"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36" indent="0">
              <a:buNone/>
              <a:defRPr sz="1200"/>
            </a:lvl2pPr>
            <a:lvl3pPr marL="914272" indent="0">
              <a:buNone/>
              <a:defRPr sz="1000"/>
            </a:lvl3pPr>
            <a:lvl4pPr marL="1371408" indent="0">
              <a:buNone/>
              <a:defRPr sz="900"/>
            </a:lvl4pPr>
            <a:lvl5pPr marL="1828543" indent="0">
              <a:buNone/>
              <a:defRPr sz="900"/>
            </a:lvl5pPr>
            <a:lvl6pPr marL="2285679" indent="0">
              <a:buNone/>
              <a:defRPr sz="900"/>
            </a:lvl6pPr>
            <a:lvl7pPr marL="2742815" indent="0">
              <a:buNone/>
              <a:defRPr sz="900"/>
            </a:lvl7pPr>
            <a:lvl8pPr marL="3199951" indent="0">
              <a:buNone/>
              <a:defRPr sz="900"/>
            </a:lvl8pPr>
            <a:lvl9pPr marL="365708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0ECD59-A37A-C84B-9DFA-8E427AD378B0}" type="datetimeFigureOut">
              <a:rPr lang="en-US" smtClean="0">
                <a:solidFill>
                  <a:prstClr val="black">
                    <a:tint val="75000"/>
                  </a:prstClr>
                </a:solidFill>
              </a:rPr>
              <a:pPr/>
              <a:t>12/5/2023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E39091-E0D1-CF46-954B-4EBC67CDBE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7691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1"/>
            <a:ext cx="73152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2389719" y="612775"/>
            <a:ext cx="7315200" cy="4114800"/>
          </a:xfrm>
        </p:spPr>
        <p:txBody>
          <a:bodyPr/>
          <a:lstStyle>
            <a:lvl1pPr marL="0" indent="0">
              <a:buNone/>
              <a:defRPr sz="3200"/>
            </a:lvl1pPr>
            <a:lvl2pPr marL="457136" indent="0">
              <a:buNone/>
              <a:defRPr sz="2800"/>
            </a:lvl2pPr>
            <a:lvl3pPr marL="914272" indent="0">
              <a:buNone/>
              <a:defRPr sz="2400"/>
            </a:lvl3pPr>
            <a:lvl4pPr marL="1371408" indent="0">
              <a:buNone/>
              <a:defRPr sz="2000"/>
            </a:lvl4pPr>
            <a:lvl5pPr marL="1828543" indent="0">
              <a:buNone/>
              <a:defRPr sz="2000"/>
            </a:lvl5pPr>
            <a:lvl6pPr marL="2285679" indent="0">
              <a:buNone/>
              <a:defRPr sz="2000"/>
            </a:lvl6pPr>
            <a:lvl7pPr marL="2742815" indent="0">
              <a:buNone/>
              <a:defRPr sz="2000"/>
            </a:lvl7pPr>
            <a:lvl8pPr marL="3199951" indent="0">
              <a:buNone/>
              <a:defRPr sz="2000"/>
            </a:lvl8pPr>
            <a:lvl9pPr marL="3657087" indent="0">
              <a:buNone/>
              <a:defRPr sz="2000"/>
            </a:lvl9pPr>
          </a:lstStyle>
          <a:p>
            <a:r>
              <a:rPr lang="en-US"/>
              <a:t>Click icon to add picture</a:t>
            </a:r>
          </a:p>
        </p:txBody>
      </p:sp>
      <p:sp>
        <p:nvSpPr>
          <p:cNvPr id="4" name="Text Placeholder 3"/>
          <p:cNvSpPr>
            <a:spLocks noGrp="1"/>
          </p:cNvSpPr>
          <p:nvPr>
            <p:ph type="body" sz="half" idx="2"/>
          </p:nvPr>
        </p:nvSpPr>
        <p:spPr>
          <a:xfrm>
            <a:off x="2389719" y="5367339"/>
            <a:ext cx="7315200" cy="804862"/>
          </a:xfrm>
        </p:spPr>
        <p:txBody>
          <a:bodyPr/>
          <a:lstStyle>
            <a:lvl1pPr marL="0" indent="0">
              <a:buNone/>
              <a:defRPr sz="1400"/>
            </a:lvl1pPr>
            <a:lvl2pPr marL="457136" indent="0">
              <a:buNone/>
              <a:defRPr sz="1200"/>
            </a:lvl2pPr>
            <a:lvl3pPr marL="914272" indent="0">
              <a:buNone/>
              <a:defRPr sz="1000"/>
            </a:lvl3pPr>
            <a:lvl4pPr marL="1371408" indent="0">
              <a:buNone/>
              <a:defRPr sz="900"/>
            </a:lvl4pPr>
            <a:lvl5pPr marL="1828543" indent="0">
              <a:buNone/>
              <a:defRPr sz="900"/>
            </a:lvl5pPr>
            <a:lvl6pPr marL="2285679" indent="0">
              <a:buNone/>
              <a:defRPr sz="900"/>
            </a:lvl6pPr>
            <a:lvl7pPr marL="2742815" indent="0">
              <a:buNone/>
              <a:defRPr sz="900"/>
            </a:lvl7pPr>
            <a:lvl8pPr marL="3199951" indent="0">
              <a:buNone/>
              <a:defRPr sz="900"/>
            </a:lvl8pPr>
            <a:lvl9pPr marL="365708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0ECD59-A37A-C84B-9DFA-8E427AD378B0}" type="datetimeFigureOut">
              <a:rPr lang="en-US" smtClean="0">
                <a:solidFill>
                  <a:prstClr val="black">
                    <a:tint val="75000"/>
                  </a:prstClr>
                </a:solidFill>
              </a:rPr>
              <a:pPr/>
              <a:t>12/5/2023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E39091-E0D1-CF46-954B-4EBC67CDBE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7229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10972800" cy="1143000"/>
          </a:xfrm>
          <a:prstGeom prst="rect">
            <a:avLst/>
          </a:prstGeom>
        </p:spPr>
        <p:txBody>
          <a:bodyPr vert="horz" lIns="91427" tIns="45713" rIns="91427" bIns="45713"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1" y="1600203"/>
            <a:ext cx="10972800" cy="4525963"/>
          </a:xfrm>
          <a:prstGeom prst="rect">
            <a:avLst/>
          </a:prstGeom>
        </p:spPr>
        <p:txBody>
          <a:bodyPr vert="horz" lIns="91427" tIns="45713" rIns="91427" bIns="45713"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err="1"/>
              <a:t>sjdlf</a:t>
            </a:r>
            <a:endParaRPr lang="en-US" dirty="0"/>
          </a:p>
          <a:p>
            <a:pPr lvl="4"/>
            <a:r>
              <a:rPr lang="en-US" dirty="0"/>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27" tIns="45713" rIns="91427" bIns="45713" rtlCol="0" anchor="ctr"/>
          <a:lstStyle>
            <a:lvl1pPr algn="l">
              <a:defRPr sz="1200">
                <a:solidFill>
                  <a:schemeClr val="tx1">
                    <a:tint val="75000"/>
                  </a:schemeClr>
                </a:solidFill>
                <a:latin typeface="Roboto Regular"/>
                <a:cs typeface="Roboto Regular"/>
              </a:defRPr>
            </a:lvl1pPr>
          </a:lstStyle>
          <a:p>
            <a:pPr defTabSz="457136"/>
            <a:fld id="{970ECD59-A37A-C84B-9DFA-8E427AD378B0}" type="datetimeFigureOut">
              <a:rPr lang="en-US" smtClean="0">
                <a:solidFill>
                  <a:prstClr val="black">
                    <a:tint val="75000"/>
                  </a:prstClr>
                </a:solidFill>
              </a:rPr>
              <a:pPr defTabSz="457136"/>
              <a:t>12/5/2023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27" tIns="45713" rIns="91427" bIns="45713" rtlCol="0" anchor="ctr"/>
          <a:lstStyle>
            <a:lvl1pPr algn="l">
              <a:defRPr sz="1200">
                <a:solidFill>
                  <a:schemeClr val="tx1">
                    <a:tint val="75000"/>
                  </a:schemeClr>
                </a:solidFill>
                <a:latin typeface="Roboto Regular"/>
                <a:cs typeface="Roboto Regular"/>
              </a:defRPr>
            </a:lvl1pPr>
          </a:lstStyle>
          <a:p>
            <a:pPr defTabSz="457136"/>
            <a:endParaRPr lang="en-US">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27" tIns="45713" rIns="91427" bIns="45713" rtlCol="0" anchor="ctr"/>
          <a:lstStyle>
            <a:lvl1pPr algn="l">
              <a:defRPr sz="1200">
                <a:solidFill>
                  <a:schemeClr val="tx1">
                    <a:tint val="75000"/>
                  </a:schemeClr>
                </a:solidFill>
                <a:latin typeface="Roboto Regular"/>
                <a:cs typeface="Roboto Regular"/>
              </a:defRPr>
            </a:lvl1pPr>
          </a:lstStyle>
          <a:p>
            <a:pPr defTabSz="457136"/>
            <a:fld id="{80E39091-E0D1-CF46-954B-4EBC67CDBED6}" type="slidenum">
              <a:rPr lang="en-US" smtClean="0">
                <a:solidFill>
                  <a:prstClr val="black">
                    <a:tint val="75000"/>
                  </a:prstClr>
                </a:solidFill>
              </a:rPr>
              <a:pPr defTabSz="457136"/>
              <a:t>‹#›</a:t>
            </a:fld>
            <a:endParaRPr lang="en-US">
              <a:solidFill>
                <a:prstClr val="black">
                  <a:tint val="75000"/>
                </a:prstClr>
              </a:solidFill>
            </a:endParaRPr>
          </a:p>
        </p:txBody>
      </p:sp>
    </p:spTree>
    <p:extLst>
      <p:ext uri="{BB962C8B-B14F-4D97-AF65-F5344CB8AC3E}">
        <p14:creationId xmlns:p14="http://schemas.microsoft.com/office/powerpoint/2010/main" val="42784667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1" r:id="rId10"/>
    <p:sldLayoutId id="2147483686" r:id="rId11"/>
  </p:sldLayoutIdLst>
  <p:txStyles>
    <p:titleStyle>
      <a:lvl1pPr algn="l" defTabSz="457136" rtl="0" eaLnBrk="1" latinLnBrk="0" hangingPunct="1">
        <a:spcBef>
          <a:spcPct val="0"/>
        </a:spcBef>
        <a:buNone/>
        <a:defRPr sz="4400" kern="1200">
          <a:solidFill>
            <a:schemeClr val="tx1"/>
          </a:solidFill>
          <a:latin typeface="Roboto Regular"/>
          <a:ea typeface="+mj-ea"/>
          <a:cs typeface="Roboto Regular"/>
        </a:defRPr>
      </a:lvl1pPr>
    </p:titleStyle>
    <p:bodyStyle>
      <a:lvl1pPr marL="342852" indent="-342852" algn="l" defTabSz="457136" rtl="0" eaLnBrk="1" latinLnBrk="0" hangingPunct="1">
        <a:spcBef>
          <a:spcPct val="20000"/>
        </a:spcBef>
        <a:buFont typeface="Arial"/>
        <a:buChar char="•"/>
        <a:defRPr sz="3200" kern="1200">
          <a:solidFill>
            <a:schemeClr val="tx1"/>
          </a:solidFill>
          <a:latin typeface="Roboto Regular"/>
          <a:ea typeface="+mn-ea"/>
          <a:cs typeface="Roboto Regular"/>
        </a:defRPr>
      </a:lvl1pPr>
      <a:lvl2pPr marL="742845" indent="-285710" algn="l" defTabSz="457136" rtl="0" eaLnBrk="1" latinLnBrk="0" hangingPunct="1">
        <a:spcBef>
          <a:spcPct val="20000"/>
        </a:spcBef>
        <a:buFont typeface="Arial"/>
        <a:buChar char="–"/>
        <a:defRPr sz="2800" kern="1200">
          <a:solidFill>
            <a:schemeClr val="tx1"/>
          </a:solidFill>
          <a:latin typeface="Roboto Regular"/>
          <a:ea typeface="+mn-ea"/>
          <a:cs typeface="Roboto Regular"/>
        </a:defRPr>
      </a:lvl2pPr>
      <a:lvl3pPr marL="1142840" indent="-228568" algn="l" defTabSz="457136" rtl="0" eaLnBrk="1" latinLnBrk="0" hangingPunct="1">
        <a:spcBef>
          <a:spcPct val="20000"/>
        </a:spcBef>
        <a:buFont typeface="Arial"/>
        <a:buChar char="•"/>
        <a:defRPr sz="2400" kern="1200">
          <a:solidFill>
            <a:schemeClr val="tx1"/>
          </a:solidFill>
          <a:latin typeface="Roboto Regular"/>
          <a:ea typeface="+mn-ea"/>
          <a:cs typeface="Roboto Regular"/>
        </a:defRPr>
      </a:lvl3pPr>
      <a:lvl4pPr marL="1599975" indent="-228568" algn="l" defTabSz="457136" rtl="0" eaLnBrk="1" latinLnBrk="0" hangingPunct="1">
        <a:spcBef>
          <a:spcPct val="20000"/>
        </a:spcBef>
        <a:buFont typeface="Arial"/>
        <a:buChar char="–"/>
        <a:defRPr sz="2000" kern="1200">
          <a:solidFill>
            <a:schemeClr val="tx1"/>
          </a:solidFill>
          <a:latin typeface="Roboto Regular"/>
          <a:ea typeface="+mn-ea"/>
          <a:cs typeface="Roboto Regular"/>
        </a:defRPr>
      </a:lvl4pPr>
      <a:lvl5pPr marL="2171395" indent="-342852" algn="l" defTabSz="457136" rtl="0" eaLnBrk="1" latinLnBrk="0" hangingPunct="1">
        <a:spcBef>
          <a:spcPct val="20000"/>
        </a:spcBef>
        <a:buFont typeface="Wingdings" charset="2"/>
        <a:buChar char="v"/>
        <a:defRPr sz="2000" kern="1200">
          <a:solidFill>
            <a:schemeClr val="tx1"/>
          </a:solidFill>
          <a:latin typeface="Roboto Regular"/>
          <a:ea typeface="+mn-ea"/>
          <a:cs typeface="Roboto Regular"/>
        </a:defRPr>
      </a:lvl5pPr>
      <a:lvl6pPr marL="2514247" indent="-228568" algn="l" defTabSz="457136" rtl="0" eaLnBrk="1" latinLnBrk="0" hangingPunct="1">
        <a:spcBef>
          <a:spcPct val="20000"/>
        </a:spcBef>
        <a:buFont typeface="Arial"/>
        <a:buChar char="•"/>
        <a:defRPr sz="2000" kern="1200">
          <a:solidFill>
            <a:schemeClr val="tx1"/>
          </a:solidFill>
          <a:latin typeface="+mn-lt"/>
          <a:ea typeface="+mn-ea"/>
          <a:cs typeface="+mn-cs"/>
        </a:defRPr>
      </a:lvl6pPr>
      <a:lvl7pPr marL="2971383" indent="-228568" algn="l" defTabSz="457136" rtl="0" eaLnBrk="1" latinLnBrk="0" hangingPunct="1">
        <a:spcBef>
          <a:spcPct val="20000"/>
        </a:spcBef>
        <a:buFont typeface="Arial"/>
        <a:buChar char="•"/>
        <a:defRPr sz="2000" kern="1200">
          <a:solidFill>
            <a:schemeClr val="tx1"/>
          </a:solidFill>
          <a:latin typeface="+mn-lt"/>
          <a:ea typeface="+mn-ea"/>
          <a:cs typeface="+mn-cs"/>
        </a:defRPr>
      </a:lvl7pPr>
      <a:lvl8pPr marL="3428519" indent="-228568" algn="l" defTabSz="457136" rtl="0" eaLnBrk="1" latinLnBrk="0" hangingPunct="1">
        <a:spcBef>
          <a:spcPct val="20000"/>
        </a:spcBef>
        <a:buFont typeface="Arial"/>
        <a:buChar char="•"/>
        <a:defRPr sz="2000" kern="1200">
          <a:solidFill>
            <a:schemeClr val="tx1"/>
          </a:solidFill>
          <a:latin typeface="+mn-lt"/>
          <a:ea typeface="+mn-ea"/>
          <a:cs typeface="+mn-cs"/>
        </a:defRPr>
      </a:lvl8pPr>
      <a:lvl9pPr marL="3885655" indent="-228568" algn="l" defTabSz="45713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36" rtl="0" eaLnBrk="1" latinLnBrk="0" hangingPunct="1">
        <a:defRPr sz="1800" kern="1200">
          <a:solidFill>
            <a:schemeClr val="tx1"/>
          </a:solidFill>
          <a:latin typeface="+mn-lt"/>
          <a:ea typeface="+mn-ea"/>
          <a:cs typeface="+mn-cs"/>
        </a:defRPr>
      </a:lvl1pPr>
      <a:lvl2pPr marL="457136" algn="l" defTabSz="457136" rtl="0" eaLnBrk="1" latinLnBrk="0" hangingPunct="1">
        <a:defRPr sz="1800" kern="1200">
          <a:solidFill>
            <a:schemeClr val="tx1"/>
          </a:solidFill>
          <a:latin typeface="+mn-lt"/>
          <a:ea typeface="+mn-ea"/>
          <a:cs typeface="+mn-cs"/>
        </a:defRPr>
      </a:lvl2pPr>
      <a:lvl3pPr marL="914272" algn="l" defTabSz="457136" rtl="0" eaLnBrk="1" latinLnBrk="0" hangingPunct="1">
        <a:defRPr sz="1800" kern="1200">
          <a:solidFill>
            <a:schemeClr val="tx1"/>
          </a:solidFill>
          <a:latin typeface="+mn-lt"/>
          <a:ea typeface="+mn-ea"/>
          <a:cs typeface="+mn-cs"/>
        </a:defRPr>
      </a:lvl3pPr>
      <a:lvl4pPr marL="1371408" algn="l" defTabSz="457136" rtl="0" eaLnBrk="1" latinLnBrk="0" hangingPunct="1">
        <a:defRPr sz="1800" kern="1200">
          <a:solidFill>
            <a:schemeClr val="tx1"/>
          </a:solidFill>
          <a:latin typeface="+mn-lt"/>
          <a:ea typeface="+mn-ea"/>
          <a:cs typeface="+mn-cs"/>
        </a:defRPr>
      </a:lvl4pPr>
      <a:lvl5pPr marL="1828543" algn="l" defTabSz="457136" rtl="0" eaLnBrk="1" latinLnBrk="0" hangingPunct="1">
        <a:defRPr sz="1800" kern="1200">
          <a:solidFill>
            <a:schemeClr val="tx1"/>
          </a:solidFill>
          <a:latin typeface="+mn-lt"/>
          <a:ea typeface="+mn-ea"/>
          <a:cs typeface="+mn-cs"/>
        </a:defRPr>
      </a:lvl5pPr>
      <a:lvl6pPr marL="2285679" algn="l" defTabSz="457136" rtl="0" eaLnBrk="1" latinLnBrk="0" hangingPunct="1">
        <a:defRPr sz="1800" kern="1200">
          <a:solidFill>
            <a:schemeClr val="tx1"/>
          </a:solidFill>
          <a:latin typeface="+mn-lt"/>
          <a:ea typeface="+mn-ea"/>
          <a:cs typeface="+mn-cs"/>
        </a:defRPr>
      </a:lvl6pPr>
      <a:lvl7pPr marL="2742815" algn="l" defTabSz="457136" rtl="0" eaLnBrk="1" latinLnBrk="0" hangingPunct="1">
        <a:defRPr sz="1800" kern="1200">
          <a:solidFill>
            <a:schemeClr val="tx1"/>
          </a:solidFill>
          <a:latin typeface="+mn-lt"/>
          <a:ea typeface="+mn-ea"/>
          <a:cs typeface="+mn-cs"/>
        </a:defRPr>
      </a:lvl7pPr>
      <a:lvl8pPr marL="3199951" algn="l" defTabSz="457136" rtl="0" eaLnBrk="1" latinLnBrk="0" hangingPunct="1">
        <a:defRPr sz="1800" kern="1200">
          <a:solidFill>
            <a:schemeClr val="tx1"/>
          </a:solidFill>
          <a:latin typeface="+mn-lt"/>
          <a:ea typeface="+mn-ea"/>
          <a:cs typeface="+mn-cs"/>
        </a:defRPr>
      </a:lvl8pPr>
      <a:lvl9pPr marL="3657087" algn="l" defTabSz="45713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notesSlide" Target="../notesSlides/notesSlide6.xml"/><Relationship Id="rId7" Type="http://schemas.openxmlformats.org/officeDocument/2006/relationships/image" Target="../media/image40.jpeg"/><Relationship Id="rId2" Type="http://schemas.openxmlformats.org/officeDocument/2006/relationships/slideLayout" Target="../slideLayouts/slideLayout10.xml"/><Relationship Id="rId1" Type="http://schemas.openxmlformats.org/officeDocument/2006/relationships/tags" Target="../tags/tag4.xml"/><Relationship Id="rId6" Type="http://schemas.openxmlformats.org/officeDocument/2006/relationships/image" Target="../media/image39.png"/><Relationship Id="rId11" Type="http://schemas.openxmlformats.org/officeDocument/2006/relationships/image" Target="../media/image4.png"/><Relationship Id="rId5" Type="http://schemas.openxmlformats.org/officeDocument/2006/relationships/image" Target="../media/image8.emf"/><Relationship Id="rId10" Type="http://schemas.openxmlformats.org/officeDocument/2006/relationships/image" Target="../media/image3.png"/><Relationship Id="rId4" Type="http://schemas.openxmlformats.org/officeDocument/2006/relationships/oleObject" Target="../embeddings/oleObject3.bin"/><Relationship Id="rId9"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3.png"/><Relationship Id="rId7"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7.jpeg"/><Relationship Id="rId11" Type="http://schemas.openxmlformats.org/officeDocument/2006/relationships/image" Target="../media/image50.jpeg"/><Relationship Id="rId5" Type="http://schemas.openxmlformats.org/officeDocument/2006/relationships/image" Target="../media/image46.png"/><Relationship Id="rId10" Type="http://schemas.openxmlformats.org/officeDocument/2006/relationships/image" Target="../media/image49.jpeg"/><Relationship Id="rId4" Type="http://schemas.openxmlformats.org/officeDocument/2006/relationships/image" Target="../media/image4.png"/><Relationship Id="rId9" Type="http://schemas.openxmlformats.org/officeDocument/2006/relationships/image" Target="../media/image40.jpeg"/></Relationships>
</file>

<file path=ppt/slides/_rels/slide16.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54.jpeg"/><Relationship Id="rId5" Type="http://schemas.openxmlformats.org/officeDocument/2006/relationships/image" Target="../media/image53.emf"/><Relationship Id="rId4" Type="http://schemas.openxmlformats.org/officeDocument/2006/relationships/oleObject" Target="../embeddings/oleObject4.bin"/></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notesSlide" Target="../notesSlides/notesSlide2.xml"/><Relationship Id="rId21" Type="http://schemas.openxmlformats.org/officeDocument/2006/relationships/image" Target="../media/image24.jpeg"/><Relationship Id="rId7" Type="http://schemas.openxmlformats.org/officeDocument/2006/relationships/image" Target="../media/image10.jpe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slideLayout" Target="../slideLayouts/slideLayout10.xml"/><Relationship Id="rId16" Type="http://schemas.openxmlformats.org/officeDocument/2006/relationships/image" Target="../media/image19.png"/><Relationship Id="rId20" Type="http://schemas.openxmlformats.org/officeDocument/2006/relationships/image" Target="../media/image23.jpeg"/><Relationship Id="rId1" Type="http://schemas.openxmlformats.org/officeDocument/2006/relationships/tags" Target="../tags/tag3.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5" Type="http://schemas.openxmlformats.org/officeDocument/2006/relationships/image" Target="../media/image8.emf"/><Relationship Id="rId15" Type="http://schemas.openxmlformats.org/officeDocument/2006/relationships/image" Target="../media/image18.png"/><Relationship Id="rId23" Type="http://schemas.openxmlformats.org/officeDocument/2006/relationships/image" Target="../media/image26.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oleObject" Target="../embeddings/oleObject2.bin"/><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s>
</file>

<file path=ppt/slides/_rels/slide20.xml.rels><?xml version="1.0" encoding="UTF-8" standalone="yes"?>
<Relationships xmlns="http://schemas.openxmlformats.org/package/2006/relationships"><Relationship Id="rId8" Type="http://schemas.openxmlformats.org/officeDocument/2006/relationships/image" Target="../media/image60.tiff"/><Relationship Id="rId3" Type="http://schemas.openxmlformats.org/officeDocument/2006/relationships/image" Target="../media/image55.tiff"/><Relationship Id="rId7" Type="http://schemas.openxmlformats.org/officeDocument/2006/relationships/image" Target="../media/image59.tiff"/><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8.tiff"/><Relationship Id="rId5" Type="http://schemas.openxmlformats.org/officeDocument/2006/relationships/image" Target="../media/image57.tiff"/><Relationship Id="rId4" Type="http://schemas.openxmlformats.org/officeDocument/2006/relationships/image" Target="../media/image56.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hyperlink" Target="https://edistaffing.com/"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image" Target="../media/image68.jpg"/><Relationship Id="rId13" Type="http://schemas.openxmlformats.org/officeDocument/2006/relationships/image" Target="../media/image73.png"/><Relationship Id="rId18" Type="http://schemas.openxmlformats.org/officeDocument/2006/relationships/image" Target="../media/image78.png"/><Relationship Id="rId26" Type="http://schemas.openxmlformats.org/officeDocument/2006/relationships/image" Target="../media/image86.jpg"/><Relationship Id="rId3" Type="http://schemas.openxmlformats.org/officeDocument/2006/relationships/image" Target="../media/image63.png"/><Relationship Id="rId21" Type="http://schemas.openxmlformats.org/officeDocument/2006/relationships/image" Target="../media/image81.png"/><Relationship Id="rId7" Type="http://schemas.openxmlformats.org/officeDocument/2006/relationships/image" Target="../media/image67.jpg"/><Relationship Id="rId12" Type="http://schemas.openxmlformats.org/officeDocument/2006/relationships/image" Target="../media/image72.png"/><Relationship Id="rId17" Type="http://schemas.openxmlformats.org/officeDocument/2006/relationships/image" Target="../media/image77.png"/><Relationship Id="rId25" Type="http://schemas.openxmlformats.org/officeDocument/2006/relationships/image" Target="../media/image85.jpg"/><Relationship Id="rId2" Type="http://schemas.openxmlformats.org/officeDocument/2006/relationships/notesSlide" Target="../notesSlides/notesSlide13.xml"/><Relationship Id="rId16" Type="http://schemas.openxmlformats.org/officeDocument/2006/relationships/image" Target="../media/image76.png"/><Relationship Id="rId20" Type="http://schemas.openxmlformats.org/officeDocument/2006/relationships/image" Target="../media/image80.png"/><Relationship Id="rId29"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71.png"/><Relationship Id="rId24" Type="http://schemas.openxmlformats.org/officeDocument/2006/relationships/image" Target="../media/image84.jpg"/><Relationship Id="rId5" Type="http://schemas.openxmlformats.org/officeDocument/2006/relationships/image" Target="../media/image65.png"/><Relationship Id="rId15" Type="http://schemas.openxmlformats.org/officeDocument/2006/relationships/image" Target="../media/image75.png"/><Relationship Id="rId23" Type="http://schemas.openxmlformats.org/officeDocument/2006/relationships/image" Target="../media/image83.png"/><Relationship Id="rId28" Type="http://schemas.openxmlformats.org/officeDocument/2006/relationships/image" Target="../media/image88.png"/><Relationship Id="rId10" Type="http://schemas.openxmlformats.org/officeDocument/2006/relationships/image" Target="../media/image70.png"/><Relationship Id="rId19" Type="http://schemas.openxmlformats.org/officeDocument/2006/relationships/image" Target="../media/image79.png"/><Relationship Id="rId31" Type="http://schemas.openxmlformats.org/officeDocument/2006/relationships/image" Target="../media/image4.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4.png"/><Relationship Id="rId22" Type="http://schemas.openxmlformats.org/officeDocument/2006/relationships/image" Target="../media/image82.png"/><Relationship Id="rId27" Type="http://schemas.openxmlformats.org/officeDocument/2006/relationships/image" Target="../media/image87.jpg"/><Relationship Id="rId30"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53.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91.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3.png"/><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6.bin"/><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3.png"/><Relationship Id="rId5" Type="http://schemas.openxmlformats.org/officeDocument/2006/relationships/image" Target="../media/image94.png"/><Relationship Id="rId4" Type="http://schemas.openxmlformats.org/officeDocument/2006/relationships/image" Target="../media/image53.emf"/></Relationships>
</file>

<file path=ppt/slides/_rels/slide3.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6.png"/><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3.png"/><Relationship Id="rId7" Type="http://schemas.openxmlformats.org/officeDocument/2006/relationships/image" Target="../media/image10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10" Type="http://schemas.openxmlformats.org/officeDocument/2006/relationships/image" Target="../media/image105.png"/><Relationship Id="rId4" Type="http://schemas.openxmlformats.org/officeDocument/2006/relationships/image" Target="../media/image4.png"/><Relationship Id="rId9" Type="http://schemas.openxmlformats.org/officeDocument/2006/relationships/image" Target="../media/image104.png"/></Relationships>
</file>

<file path=ppt/slides/_rels/slide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4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13.jpeg"/></Relationships>
</file>

<file path=ppt/slides/_rels/slide48.xml.rels><?xml version="1.0" encoding="UTF-8" standalone="yes"?>
<Relationships xmlns="http://schemas.openxmlformats.org/package/2006/relationships"><Relationship Id="rId3" Type="http://schemas.openxmlformats.org/officeDocument/2006/relationships/hyperlink" Target="https://www.google.com/url?sa=i&amp;url=https%3A%2F%2Fwww.diplomacyandcommerce.rs%2Fexhibition-alan-ford-running-a-lap-of-honor-in-the-museum-of-yugoslavia" TargetMode="External"/><Relationship Id="rId2" Type="http://schemas.openxmlformats.org/officeDocument/2006/relationships/image" Target="../media/image114.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0.xml"/><Relationship Id="rId4" Type="http://schemas.openxmlformats.org/officeDocument/2006/relationships/image" Target="../media/image117.png"/></Relationships>
</file>

<file path=ppt/slides/_rels/slide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pn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A07E96-3969-4595-802D-25631B3CB6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31C76EE6-4E89-3103-1212-58C77C29C17C}"/>
              </a:ext>
            </a:extLst>
          </p:cNvPr>
          <p:cNvSpPr txBox="1"/>
          <p:nvPr/>
        </p:nvSpPr>
        <p:spPr>
          <a:xfrm>
            <a:off x="0" y="-27704"/>
            <a:ext cx="12219710" cy="6913416"/>
          </a:xfrm>
          <a:prstGeom prst="rect">
            <a:avLst/>
          </a:prstGeom>
          <a:solidFill>
            <a:schemeClr val="accent3">
              <a:lumMod val="20000"/>
              <a:lumOff val="80000"/>
            </a:schemeClr>
          </a:solidFill>
        </p:spPr>
        <p:txBody>
          <a:bodyPr wrap="square" rtlCol="0">
            <a:spAutoFit/>
          </a:bodyPr>
          <a:lstStyle/>
          <a:p>
            <a:endParaRPr lang="en-GB" dirty="0"/>
          </a:p>
        </p:txBody>
      </p:sp>
      <p:pic>
        <p:nvPicPr>
          <p:cNvPr id="41" name="Picture 40">
            <a:extLst>
              <a:ext uri="{FF2B5EF4-FFF2-40B4-BE49-F238E27FC236}">
                <a16:creationId xmlns:a16="http://schemas.microsoft.com/office/drawing/2014/main" id="{27CF2115-88AE-EA48-8D5D-DBACF2E926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5837" y="197582"/>
            <a:ext cx="6735708" cy="6537600"/>
          </a:xfrm>
          <a:prstGeom prst="rect">
            <a:avLst/>
          </a:prstGeom>
        </p:spPr>
      </p:pic>
      <p:grpSp>
        <p:nvGrpSpPr>
          <p:cNvPr id="12" name="Group 11">
            <a:extLst>
              <a:ext uri="{FF2B5EF4-FFF2-40B4-BE49-F238E27FC236}">
                <a16:creationId xmlns:a16="http://schemas.microsoft.com/office/drawing/2014/main" id="{D4EE850F-AE83-4C3F-A64D-8B67DEF33C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3" name="Freeform 5">
              <a:extLst>
                <a:ext uri="{FF2B5EF4-FFF2-40B4-BE49-F238E27FC236}">
                  <a16:creationId xmlns:a16="http://schemas.microsoft.com/office/drawing/2014/main" id="{1BC9603D-FE04-4520-8E50-7C75B9CA22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6">
              <a:extLst>
                <a:ext uri="{FF2B5EF4-FFF2-40B4-BE49-F238E27FC236}">
                  <a16:creationId xmlns:a16="http://schemas.microsoft.com/office/drawing/2014/main" id="{0A0E3407-9CB8-45DA-9F2E-5B81388C1D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7">
              <a:extLst>
                <a:ext uri="{FF2B5EF4-FFF2-40B4-BE49-F238E27FC236}">
                  <a16:creationId xmlns:a16="http://schemas.microsoft.com/office/drawing/2014/main" id="{091A4076-E94C-4E3A-BDAF-3D51C167CE6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8">
              <a:extLst>
                <a:ext uri="{FF2B5EF4-FFF2-40B4-BE49-F238E27FC236}">
                  <a16:creationId xmlns:a16="http://schemas.microsoft.com/office/drawing/2014/main" id="{257CB374-17D4-4D8A-8F6A-D79BAE50EB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9">
              <a:extLst>
                <a:ext uri="{FF2B5EF4-FFF2-40B4-BE49-F238E27FC236}">
                  <a16:creationId xmlns:a16="http://schemas.microsoft.com/office/drawing/2014/main" id="{6CAD8AE5-485A-40A6-9A10-B2D46F293A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0">
              <a:extLst>
                <a:ext uri="{FF2B5EF4-FFF2-40B4-BE49-F238E27FC236}">
                  <a16:creationId xmlns:a16="http://schemas.microsoft.com/office/drawing/2014/main" id="{1A323CDF-8C44-4003-8C7E-56DA0652ED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1">
              <a:extLst>
                <a:ext uri="{FF2B5EF4-FFF2-40B4-BE49-F238E27FC236}">
                  <a16:creationId xmlns:a16="http://schemas.microsoft.com/office/drawing/2014/main" id="{588FAE68-2618-4A05-9619-5B0476CF8B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2">
              <a:extLst>
                <a:ext uri="{FF2B5EF4-FFF2-40B4-BE49-F238E27FC236}">
                  <a16:creationId xmlns:a16="http://schemas.microsoft.com/office/drawing/2014/main" id="{8BD498FC-EB33-41D8-844F-F8B658B14E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3">
              <a:extLst>
                <a:ext uri="{FF2B5EF4-FFF2-40B4-BE49-F238E27FC236}">
                  <a16:creationId xmlns:a16="http://schemas.microsoft.com/office/drawing/2014/main" id="{2E631E6C-DAC5-4239-818A-AA7E4D372C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4">
              <a:extLst>
                <a:ext uri="{FF2B5EF4-FFF2-40B4-BE49-F238E27FC236}">
                  <a16:creationId xmlns:a16="http://schemas.microsoft.com/office/drawing/2014/main" id="{9AF25E18-21FA-4C72-BFBA-6970C2299A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5">
              <a:extLst>
                <a:ext uri="{FF2B5EF4-FFF2-40B4-BE49-F238E27FC236}">
                  <a16:creationId xmlns:a16="http://schemas.microsoft.com/office/drawing/2014/main" id="{FEFCA527-806C-494B-B0FA-BC2DCBB8AF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6">
              <a:extLst>
                <a:ext uri="{FF2B5EF4-FFF2-40B4-BE49-F238E27FC236}">
                  <a16:creationId xmlns:a16="http://schemas.microsoft.com/office/drawing/2014/main" id="{1348858B-E257-4F55-824B-A4E0E12B2D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7">
              <a:extLst>
                <a:ext uri="{FF2B5EF4-FFF2-40B4-BE49-F238E27FC236}">
                  <a16:creationId xmlns:a16="http://schemas.microsoft.com/office/drawing/2014/main" id="{0328079F-5D7D-4C32-94FE-4746AABC90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8">
              <a:extLst>
                <a:ext uri="{FF2B5EF4-FFF2-40B4-BE49-F238E27FC236}">
                  <a16:creationId xmlns:a16="http://schemas.microsoft.com/office/drawing/2014/main" id="{936F7460-760A-4C69-B444-66970423A60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9">
              <a:extLst>
                <a:ext uri="{FF2B5EF4-FFF2-40B4-BE49-F238E27FC236}">
                  <a16:creationId xmlns:a16="http://schemas.microsoft.com/office/drawing/2014/main" id="{046A42DA-07A5-4FC4-9A8E-E7803145E8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20">
              <a:extLst>
                <a:ext uri="{FF2B5EF4-FFF2-40B4-BE49-F238E27FC236}">
                  <a16:creationId xmlns:a16="http://schemas.microsoft.com/office/drawing/2014/main" id="{EAD3D7E7-545F-40E9-9CDA-83D9F4E4BF2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21">
              <a:extLst>
                <a:ext uri="{FF2B5EF4-FFF2-40B4-BE49-F238E27FC236}">
                  <a16:creationId xmlns:a16="http://schemas.microsoft.com/office/drawing/2014/main" id="{A82941B0-23C5-480D-8374-A5427FDF03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2">
              <a:extLst>
                <a:ext uri="{FF2B5EF4-FFF2-40B4-BE49-F238E27FC236}">
                  <a16:creationId xmlns:a16="http://schemas.microsoft.com/office/drawing/2014/main" id="{E25E04FF-BCA7-48D1-B958-C35D3E94EF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3">
              <a:extLst>
                <a:ext uri="{FF2B5EF4-FFF2-40B4-BE49-F238E27FC236}">
                  <a16:creationId xmlns:a16="http://schemas.microsoft.com/office/drawing/2014/main" id="{A7E8EF9C-5522-451C-8CB5-0575E24523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3" name="Group 32">
            <a:extLst>
              <a:ext uri="{FF2B5EF4-FFF2-40B4-BE49-F238E27FC236}">
                <a16:creationId xmlns:a16="http://schemas.microsoft.com/office/drawing/2014/main" id="{C7D119FF-606C-4006-A3CB-C83426DCA1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58942" y="3893141"/>
            <a:ext cx="5648782" cy="1771275"/>
            <a:chOff x="3258942" y="3893141"/>
            <a:chExt cx="5648782" cy="1771275"/>
          </a:xfrm>
        </p:grpSpPr>
        <p:sp>
          <p:nvSpPr>
            <p:cNvPr id="34" name="Isosceles Triangle 39">
              <a:extLst>
                <a:ext uri="{FF2B5EF4-FFF2-40B4-BE49-F238E27FC236}">
                  <a16:creationId xmlns:a16="http://schemas.microsoft.com/office/drawing/2014/main" id="{C910710A-4E31-4871-8A01-586AC5FC0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F1437FA2-C275-4241-AD89-34B44DE74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58942" y="3893141"/>
              <a:ext cx="5648782" cy="14202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7" name="Rectangle 36">
            <a:extLst>
              <a:ext uri="{FF2B5EF4-FFF2-40B4-BE49-F238E27FC236}">
                <a16:creationId xmlns:a16="http://schemas.microsoft.com/office/drawing/2014/main" id="{BC72E954-3173-4229-93A2-B05A46E096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58942" y="1177047"/>
            <a:ext cx="5648782" cy="2623954"/>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193949FF-3751-FD4E-AAB6-3FCCCAE20A07}"/>
              </a:ext>
            </a:extLst>
          </p:cNvPr>
          <p:cNvSpPr txBox="1"/>
          <p:nvPr/>
        </p:nvSpPr>
        <p:spPr>
          <a:xfrm>
            <a:off x="2046845" y="5744497"/>
            <a:ext cx="8153072" cy="461665"/>
          </a:xfrm>
          <a:prstGeom prst="rect">
            <a:avLst/>
          </a:prstGeom>
          <a:noFill/>
        </p:spPr>
        <p:txBody>
          <a:bodyPr wrap="square" rtlCol="0">
            <a:spAutoFit/>
          </a:bodyPr>
          <a:lstStyle/>
          <a:p>
            <a:pPr algn="ctr"/>
            <a:r>
              <a:rPr lang="sl-SI" sz="2400" i="1"/>
              <a:t>Melbourne, 20</a:t>
            </a:r>
            <a:r>
              <a:rPr lang="sl-SI" sz="2400" i="1" baseline="30000"/>
              <a:t>th </a:t>
            </a:r>
            <a:r>
              <a:rPr lang="sl-SI" sz="2400" i="1"/>
              <a:t>November 2023</a:t>
            </a:r>
            <a:endParaRPr lang="sl-SI" sz="2000" i="1"/>
          </a:p>
        </p:txBody>
      </p:sp>
      <p:sp>
        <p:nvSpPr>
          <p:cNvPr id="2" name="Rectangle 1">
            <a:extLst>
              <a:ext uri="{FF2B5EF4-FFF2-40B4-BE49-F238E27FC236}">
                <a16:creationId xmlns:a16="http://schemas.microsoft.com/office/drawing/2014/main" id="{00D165BA-FE46-5C47-AE0D-C36FB8C9EF3F}"/>
              </a:ext>
            </a:extLst>
          </p:cNvPr>
          <p:cNvSpPr/>
          <p:nvPr/>
        </p:nvSpPr>
        <p:spPr>
          <a:xfrm>
            <a:off x="3258942" y="3939351"/>
            <a:ext cx="5657326" cy="1323439"/>
          </a:xfrm>
          <a:prstGeom prst="rect">
            <a:avLst/>
          </a:prstGeom>
          <a:solidFill>
            <a:srgbClr val="92D050"/>
          </a:solidFill>
        </p:spPr>
        <p:txBody>
          <a:bodyPr wrap="square">
            <a:spAutoFit/>
          </a:bodyPr>
          <a:lstStyle/>
          <a:p>
            <a:pPr algn="ctr"/>
            <a:r>
              <a:rPr lang="sl-SI" sz="2000" i="1">
                <a:cs typeface="Arial"/>
              </a:rPr>
              <a:t>JANEZ POTOČNIK </a:t>
            </a:r>
          </a:p>
          <a:p>
            <a:pPr algn="ctr"/>
            <a:r>
              <a:rPr lang="sl-SI" sz="2000" i="1">
                <a:cs typeface="Arial"/>
              </a:rPr>
              <a:t>Co-Chair International Resource Panel - IRP </a:t>
            </a:r>
          </a:p>
          <a:p>
            <a:pPr algn="ctr"/>
            <a:r>
              <a:rPr lang="sl-SI" sz="2000" i="1">
                <a:cs typeface="Arial"/>
              </a:rPr>
              <a:t>Partner SYSTEMIQ</a:t>
            </a:r>
          </a:p>
          <a:p>
            <a:pPr algn="ctr"/>
            <a:r>
              <a:rPr lang="sl-SI" sz="2000" i="1">
                <a:cs typeface="Arial"/>
              </a:rPr>
              <a:t>Member Club of Rome</a:t>
            </a:r>
          </a:p>
        </p:txBody>
      </p:sp>
      <p:sp>
        <p:nvSpPr>
          <p:cNvPr id="3" name="Rectangle 2">
            <a:extLst>
              <a:ext uri="{FF2B5EF4-FFF2-40B4-BE49-F238E27FC236}">
                <a16:creationId xmlns:a16="http://schemas.microsoft.com/office/drawing/2014/main" id="{9497BD32-121E-697A-42C3-55C233A1597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4" name="Rectangle 3">
            <a:extLst>
              <a:ext uri="{FF2B5EF4-FFF2-40B4-BE49-F238E27FC236}">
                <a16:creationId xmlns:a16="http://schemas.microsoft.com/office/drawing/2014/main" id="{FC56F201-D1ED-0F4D-BAFB-3BE11DBB10F1}"/>
              </a:ext>
            </a:extLst>
          </p:cNvPr>
          <p:cNvSpPr/>
          <p:nvPr/>
        </p:nvSpPr>
        <p:spPr>
          <a:xfrm>
            <a:off x="3309157" y="2110578"/>
            <a:ext cx="5531572" cy="2000548"/>
          </a:xfrm>
          <a:prstGeom prst="rect">
            <a:avLst/>
          </a:prstGeom>
        </p:spPr>
        <p:txBody>
          <a:bodyPr wrap="square">
            <a:spAutoFit/>
          </a:bodyPr>
          <a:lstStyle/>
          <a:p>
            <a:pPr algn="ctr"/>
            <a:r>
              <a:rPr lang="en-GB" sz="3600" i="1" dirty="0">
                <a:solidFill>
                  <a:srgbClr val="002060"/>
                </a:solidFill>
                <a:latin typeface="Calibri" panose="020F0502020204030204" pitchFamily="34" charset="0"/>
              </a:rPr>
              <a:t>The Role of System Change and Circular Economy</a:t>
            </a:r>
            <a:endParaRPr lang="en-GB" sz="3400" i="1" u="none" strike="noStrike" dirty="0">
              <a:solidFill>
                <a:srgbClr val="000000"/>
              </a:solidFill>
              <a:effectLst/>
              <a:latin typeface="Calibri" panose="020F0502020204030204" pitchFamily="34" charset="0"/>
            </a:endParaRPr>
          </a:p>
          <a:p>
            <a:pPr algn="ctr"/>
            <a:r>
              <a:rPr lang="en-GB" sz="3400" i="1" u="none" strike="noStrike" dirty="0">
                <a:solidFill>
                  <a:srgbClr val="C00000"/>
                </a:solidFill>
                <a:effectLst/>
                <a:latin typeface="Calibri" panose="020F0502020204030204" pitchFamily="34" charset="0"/>
              </a:rPr>
              <a:t>Global Resource Outlook 2024 </a:t>
            </a:r>
          </a:p>
          <a:p>
            <a:pPr algn="ctr"/>
            <a:endParaRPr lang="en-GB" i="1" u="none" strike="noStrike" dirty="0">
              <a:solidFill>
                <a:schemeClr val="tx2"/>
              </a:solidFill>
              <a:effectLst/>
              <a:latin typeface="Calibri" panose="020F0502020204030204" pitchFamily="34" charset="0"/>
            </a:endParaRPr>
          </a:p>
        </p:txBody>
      </p:sp>
      <p:sp>
        <p:nvSpPr>
          <p:cNvPr id="6" name="Rectangle 2">
            <a:extLst>
              <a:ext uri="{FF2B5EF4-FFF2-40B4-BE49-F238E27FC236}">
                <a16:creationId xmlns:a16="http://schemas.microsoft.com/office/drawing/2014/main" id="{0F250DD8-3291-53DD-1BD1-4043BF69A70D}"/>
              </a:ext>
            </a:extLst>
          </p:cNvPr>
          <p:cNvSpPr>
            <a:spLocks noChangeArrowheads="1"/>
          </p:cNvSpPr>
          <p:nvPr/>
        </p:nvSpPr>
        <p:spPr bwMode="auto">
          <a:xfrm>
            <a:off x="0" y="74814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grpSp>
        <p:nvGrpSpPr>
          <p:cNvPr id="32" name="Google Shape;174;p4">
            <a:extLst>
              <a:ext uri="{FF2B5EF4-FFF2-40B4-BE49-F238E27FC236}">
                <a16:creationId xmlns:a16="http://schemas.microsoft.com/office/drawing/2014/main" id="{9F6A5B34-9799-8E32-CE3E-F326578CF5BD}"/>
              </a:ext>
            </a:extLst>
          </p:cNvPr>
          <p:cNvGrpSpPr/>
          <p:nvPr/>
        </p:nvGrpSpPr>
        <p:grpSpPr>
          <a:xfrm>
            <a:off x="263244" y="205924"/>
            <a:ext cx="2777963" cy="1013172"/>
            <a:chOff x="2663371" y="0"/>
            <a:chExt cx="3729974" cy="1283514"/>
          </a:xfrm>
        </p:grpSpPr>
        <p:sp>
          <p:nvSpPr>
            <p:cNvPr id="38" name="Google Shape;175;p4">
              <a:extLst>
                <a:ext uri="{FF2B5EF4-FFF2-40B4-BE49-F238E27FC236}">
                  <a16:creationId xmlns:a16="http://schemas.microsoft.com/office/drawing/2014/main" id="{5D56840C-01C8-9CB5-B96F-6CE1257F56ED}"/>
                </a:ext>
              </a:extLst>
            </p:cNvPr>
            <p:cNvSpPr/>
            <p:nvPr/>
          </p:nvSpPr>
          <p:spPr>
            <a:xfrm>
              <a:off x="2663371" y="0"/>
              <a:ext cx="1397243" cy="1283514"/>
            </a:xfrm>
            <a:custGeom>
              <a:avLst/>
              <a:gdLst/>
              <a:ahLst/>
              <a:cxnLst/>
              <a:rect l="l" t="t" r="r" b="b"/>
              <a:pathLst>
                <a:path w="1397243" h="1283514" extrusionOk="0">
                  <a:moveTo>
                    <a:pt x="0" y="0"/>
                  </a:moveTo>
                  <a:lnTo>
                    <a:pt x="1397243" y="0"/>
                  </a:lnTo>
                  <a:lnTo>
                    <a:pt x="1397243" y="1283514"/>
                  </a:lnTo>
                  <a:lnTo>
                    <a:pt x="0" y="1283514"/>
                  </a:lnTo>
                  <a:lnTo>
                    <a:pt x="0" y="0"/>
                  </a:lnTo>
                  <a:close/>
                </a:path>
              </a:pathLst>
            </a:custGeom>
            <a:blipFill rotWithShape="1">
              <a:blip r:embed="rId4">
                <a:alphaModFix/>
              </a:blip>
              <a:stretch>
                <a:fillRect/>
              </a:stretch>
            </a:blipFill>
            <a:ln>
              <a:noFill/>
            </a:ln>
          </p:spPr>
          <p:txBody>
            <a:bodyPr/>
            <a:lstStyle/>
            <a:p>
              <a:endParaRPr lang="nl-BE" sz="1200"/>
            </a:p>
          </p:txBody>
        </p:sp>
        <p:sp>
          <p:nvSpPr>
            <p:cNvPr id="39" name="Google Shape;176;p4">
              <a:extLst>
                <a:ext uri="{FF2B5EF4-FFF2-40B4-BE49-F238E27FC236}">
                  <a16:creationId xmlns:a16="http://schemas.microsoft.com/office/drawing/2014/main" id="{10AE9D6D-7DDC-59D1-392E-5A251FBF538B}"/>
                </a:ext>
              </a:extLst>
            </p:cNvPr>
            <p:cNvSpPr/>
            <p:nvPr/>
          </p:nvSpPr>
          <p:spPr>
            <a:xfrm>
              <a:off x="4197625" y="0"/>
              <a:ext cx="2195720" cy="1065839"/>
            </a:xfrm>
            <a:custGeom>
              <a:avLst/>
              <a:gdLst/>
              <a:ahLst/>
              <a:cxnLst/>
              <a:rect l="l" t="t" r="r" b="b"/>
              <a:pathLst>
                <a:path w="2195720" h="1065839" extrusionOk="0">
                  <a:moveTo>
                    <a:pt x="0" y="0"/>
                  </a:moveTo>
                  <a:lnTo>
                    <a:pt x="2195720" y="0"/>
                  </a:lnTo>
                  <a:lnTo>
                    <a:pt x="2195720" y="1065839"/>
                  </a:lnTo>
                  <a:lnTo>
                    <a:pt x="0" y="1065839"/>
                  </a:lnTo>
                  <a:lnTo>
                    <a:pt x="0" y="0"/>
                  </a:lnTo>
                  <a:close/>
                </a:path>
              </a:pathLst>
            </a:custGeom>
            <a:blipFill rotWithShape="1">
              <a:blip r:embed="rId5">
                <a:alphaModFix/>
              </a:blip>
              <a:stretch>
                <a:fillRect/>
              </a:stretch>
            </a:blipFill>
            <a:ln>
              <a:noFill/>
            </a:ln>
          </p:spPr>
          <p:txBody>
            <a:bodyPr/>
            <a:lstStyle/>
            <a:p>
              <a:endParaRPr lang="nl-BE" sz="1200"/>
            </a:p>
          </p:txBody>
        </p:sp>
      </p:grpSp>
      <p:pic>
        <p:nvPicPr>
          <p:cNvPr id="1026" name="Picture 2" descr="Circularity 2023 | Energy &amp; Resources Knowledge Hub">
            <a:extLst>
              <a:ext uri="{FF2B5EF4-FFF2-40B4-BE49-F238E27FC236}">
                <a16:creationId xmlns:a16="http://schemas.microsoft.com/office/drawing/2014/main" id="{CD60E8FC-6049-0E97-7686-DFC053E3EB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2797" y="-368075"/>
            <a:ext cx="5648782" cy="25068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lub of Rome - Wikipedia">
            <a:extLst>
              <a:ext uri="{FF2B5EF4-FFF2-40B4-BE49-F238E27FC236}">
                <a16:creationId xmlns:a16="http://schemas.microsoft.com/office/drawing/2014/main" id="{47BDEF45-9B0F-75ED-4245-64BCDA220A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18874" y="117238"/>
            <a:ext cx="1106116" cy="9438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SYSTEMIQ Ltd. | LinkedIn">
            <a:extLst>
              <a:ext uri="{FF2B5EF4-FFF2-40B4-BE49-F238E27FC236}">
                <a16:creationId xmlns:a16="http://schemas.microsoft.com/office/drawing/2014/main" id="{DF040343-CA0D-BB00-C79A-0D9257363AC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24297" y="121547"/>
            <a:ext cx="963772" cy="963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03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3000"/>
                                        <p:tgtEl>
                                          <p:spTgt spid="41"/>
                                        </p:tgtEl>
                                      </p:cBhvr>
                                    </p:animEffect>
                                    <p:anim calcmode="lin" valueType="num">
                                      <p:cBhvr>
                                        <p:cTn id="8" dur="3000" fill="hold"/>
                                        <p:tgtEl>
                                          <p:spTgt spid="41"/>
                                        </p:tgtEl>
                                        <p:attrNameLst>
                                          <p:attrName>ppt_w</p:attrName>
                                        </p:attrNameLst>
                                      </p:cBhvr>
                                      <p:tavLst>
                                        <p:tav tm="0" fmla="#ppt_w*sin(2.5*pi*$)">
                                          <p:val>
                                            <p:fltVal val="0"/>
                                          </p:val>
                                        </p:tav>
                                        <p:tav tm="100000">
                                          <p:val>
                                            <p:fltVal val="1"/>
                                          </p:val>
                                        </p:tav>
                                      </p:tavLst>
                                    </p:anim>
                                    <p:anim calcmode="lin" valueType="num">
                                      <p:cBhvr>
                                        <p:cTn id="9" dur="3000" fill="hold"/>
                                        <p:tgtEl>
                                          <p:spTgt spid="4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Visualizing All the Biomass on Earth">
            <a:extLst>
              <a:ext uri="{FF2B5EF4-FFF2-40B4-BE49-F238E27FC236}">
                <a16:creationId xmlns:a16="http://schemas.microsoft.com/office/drawing/2014/main" id="{FE2B90FA-9A56-544E-883C-A65BDAAFA8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9891" y="-649693"/>
            <a:ext cx="4612971" cy="117428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Visualizing All the Biomass on Earth">
            <a:extLst>
              <a:ext uri="{FF2B5EF4-FFF2-40B4-BE49-F238E27FC236}">
                <a16:creationId xmlns:a16="http://schemas.microsoft.com/office/drawing/2014/main" id="{2F4D0198-537B-C54F-9EE0-1278656E0F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9138" y="-7302665"/>
            <a:ext cx="4612971" cy="117428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42AF71A-E571-134D-A030-8A370FD64AA1}"/>
              </a:ext>
            </a:extLst>
          </p:cNvPr>
          <p:cNvSpPr txBox="1"/>
          <p:nvPr/>
        </p:nvSpPr>
        <p:spPr>
          <a:xfrm>
            <a:off x="6531366" y="4529665"/>
            <a:ext cx="4475301" cy="1261884"/>
          </a:xfrm>
          <a:prstGeom prst="rect">
            <a:avLst/>
          </a:prstGeom>
          <a:noFill/>
        </p:spPr>
        <p:txBody>
          <a:bodyPr wrap="square" rtlCol="0">
            <a:spAutoFit/>
          </a:bodyPr>
          <a:lstStyle/>
          <a:p>
            <a:pPr algn="ctr"/>
            <a:r>
              <a:rPr lang="en-GB" sz="4400" i="1">
                <a:solidFill>
                  <a:srgbClr val="C00000"/>
                </a:solidFill>
              </a:rPr>
              <a:t>Biomass of Life</a:t>
            </a:r>
          </a:p>
          <a:p>
            <a:pPr algn="ctr"/>
            <a:r>
              <a:rPr lang="en-GB" sz="3200" i="1">
                <a:solidFill>
                  <a:srgbClr val="002060"/>
                </a:solidFill>
              </a:rPr>
              <a:t>Humans in Perspective </a:t>
            </a:r>
          </a:p>
        </p:txBody>
      </p:sp>
      <p:sp>
        <p:nvSpPr>
          <p:cNvPr id="5" name="TextBox 4">
            <a:extLst>
              <a:ext uri="{FF2B5EF4-FFF2-40B4-BE49-F238E27FC236}">
                <a16:creationId xmlns:a16="http://schemas.microsoft.com/office/drawing/2014/main" id="{CE7053A3-52AE-8E47-BC11-9433B50EFDE2}"/>
              </a:ext>
            </a:extLst>
          </p:cNvPr>
          <p:cNvSpPr txBox="1"/>
          <p:nvPr/>
        </p:nvSpPr>
        <p:spPr>
          <a:xfrm>
            <a:off x="7811162" y="5685133"/>
            <a:ext cx="2009276" cy="276999"/>
          </a:xfrm>
          <a:prstGeom prst="rect">
            <a:avLst/>
          </a:prstGeom>
          <a:noFill/>
        </p:spPr>
        <p:txBody>
          <a:bodyPr wrap="square" rtlCol="0">
            <a:spAutoFit/>
          </a:bodyPr>
          <a:lstStyle/>
          <a:p>
            <a:r>
              <a:rPr lang="en-GB" sz="1200" i="1"/>
              <a:t>Source: </a:t>
            </a:r>
            <a:r>
              <a:rPr lang="en-GB" sz="1200" i="1" err="1"/>
              <a:t>Visualcapitalist.com</a:t>
            </a:r>
            <a:endParaRPr lang="en-GB" sz="1200" i="1"/>
          </a:p>
        </p:txBody>
      </p:sp>
    </p:spTree>
    <p:extLst>
      <p:ext uri="{BB962C8B-B14F-4D97-AF65-F5344CB8AC3E}">
        <p14:creationId xmlns:p14="http://schemas.microsoft.com/office/powerpoint/2010/main" val="206618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uman-made mass">
            <a:extLst>
              <a:ext uri="{FF2B5EF4-FFF2-40B4-BE49-F238E27FC236}">
                <a16:creationId xmlns:a16="http://schemas.microsoft.com/office/drawing/2014/main" id="{47E980B9-BE4A-F748-AE0D-8B87AE3A08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8330" y="2"/>
            <a:ext cx="3495393" cy="89296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uman-made mass">
            <a:extLst>
              <a:ext uri="{FF2B5EF4-FFF2-40B4-BE49-F238E27FC236}">
                <a16:creationId xmlns:a16="http://schemas.microsoft.com/office/drawing/2014/main" id="{83CC6505-A5C1-A240-BDA5-9CA6081188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2185" y="-8616897"/>
            <a:ext cx="5572327" cy="142356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0455758-2D8E-7840-BA1C-3565D9E73511}"/>
              </a:ext>
            </a:extLst>
          </p:cNvPr>
          <p:cNvSpPr txBox="1"/>
          <p:nvPr/>
        </p:nvSpPr>
        <p:spPr>
          <a:xfrm>
            <a:off x="5293897" y="-12032"/>
            <a:ext cx="6244384" cy="2346157"/>
          </a:xfrm>
          <a:prstGeom prst="rect">
            <a:avLst/>
          </a:prstGeom>
          <a:solidFill>
            <a:schemeClr val="bg1"/>
          </a:solidFill>
        </p:spPr>
        <p:txBody>
          <a:bodyPr wrap="square" rtlCol="0">
            <a:spAutoFit/>
          </a:bodyPr>
          <a:lstStyle/>
          <a:p>
            <a:endParaRPr lang="en-GB"/>
          </a:p>
        </p:txBody>
      </p:sp>
      <p:sp>
        <p:nvSpPr>
          <p:cNvPr id="4" name="Striped Right Arrow 3">
            <a:extLst>
              <a:ext uri="{FF2B5EF4-FFF2-40B4-BE49-F238E27FC236}">
                <a16:creationId xmlns:a16="http://schemas.microsoft.com/office/drawing/2014/main" id="{3BC43183-9D0E-754F-86B4-27F617EE99DB}"/>
              </a:ext>
            </a:extLst>
          </p:cNvPr>
          <p:cNvSpPr/>
          <p:nvPr/>
        </p:nvSpPr>
        <p:spPr>
          <a:xfrm>
            <a:off x="4680272" y="3380872"/>
            <a:ext cx="958317" cy="649705"/>
          </a:xfrm>
          <a:prstGeom prst="stripedRightArrow">
            <a:avLst/>
          </a:prstGeom>
          <a:solidFill>
            <a:srgbClr val="C0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8246DF89-F5F0-9042-973A-1281D5ABEF55}"/>
              </a:ext>
            </a:extLst>
          </p:cNvPr>
          <p:cNvSpPr txBox="1"/>
          <p:nvPr/>
        </p:nvSpPr>
        <p:spPr>
          <a:xfrm>
            <a:off x="9504953" y="5618735"/>
            <a:ext cx="2009276" cy="276999"/>
          </a:xfrm>
          <a:prstGeom prst="rect">
            <a:avLst/>
          </a:prstGeom>
          <a:noFill/>
        </p:spPr>
        <p:txBody>
          <a:bodyPr wrap="square" rtlCol="0">
            <a:spAutoFit/>
          </a:bodyPr>
          <a:lstStyle/>
          <a:p>
            <a:r>
              <a:rPr lang="en-GB" sz="1200" i="1"/>
              <a:t>Source: </a:t>
            </a:r>
            <a:r>
              <a:rPr lang="en-GB" sz="1200" i="1" err="1"/>
              <a:t>Visualcapitalist.com</a:t>
            </a:r>
            <a:endParaRPr lang="en-GB" sz="1200" i="1"/>
          </a:p>
        </p:txBody>
      </p:sp>
      <p:sp>
        <p:nvSpPr>
          <p:cNvPr id="5" name="Doughnut 4">
            <a:extLst>
              <a:ext uri="{FF2B5EF4-FFF2-40B4-BE49-F238E27FC236}">
                <a16:creationId xmlns:a16="http://schemas.microsoft.com/office/drawing/2014/main" id="{19A2EA48-A74D-664C-A69A-35550CFBEC6F}"/>
              </a:ext>
            </a:extLst>
          </p:cNvPr>
          <p:cNvSpPr/>
          <p:nvPr/>
        </p:nvSpPr>
        <p:spPr>
          <a:xfrm>
            <a:off x="9107078" y="2636443"/>
            <a:ext cx="2183987" cy="852005"/>
          </a:xfrm>
          <a:prstGeom prst="donut">
            <a:avLst>
              <a:gd name="adj" fmla="val 4989"/>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248798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BC7A558-02D3-4CE1-95F3-04CBDDDF898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6" name="Object 5" hidden="1">
                        <a:extLst>
                          <a:ext uri="{FF2B5EF4-FFF2-40B4-BE49-F238E27FC236}">
                            <a16:creationId xmlns:a16="http://schemas.microsoft.com/office/drawing/2014/main" id="{6BC7A558-02D3-4CE1-95F3-04CBDDDF898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1" name="Rectangle 50">
            <a:extLst>
              <a:ext uri="{FF2B5EF4-FFF2-40B4-BE49-F238E27FC236}">
                <a16:creationId xmlns:a16="http://schemas.microsoft.com/office/drawing/2014/main" id="{DCBFB42E-35DA-4D4B-8642-D39D3C3A4DC3}"/>
              </a:ext>
            </a:extLst>
          </p:cNvPr>
          <p:cNvSpPr/>
          <p:nvPr/>
        </p:nvSpPr>
        <p:spPr>
          <a:xfrm>
            <a:off x="5351627" y="4022165"/>
            <a:ext cx="3994747" cy="1735366"/>
          </a:xfrm>
          <a:prstGeom prst="rect">
            <a:avLst/>
          </a:prstGeom>
          <a:solidFill>
            <a:schemeClr val="bg1"/>
          </a:solidFill>
          <a:ln w="19050">
            <a:solidFill>
              <a:srgbClr val="FAC0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Rectangle 51">
            <a:extLst>
              <a:ext uri="{FF2B5EF4-FFF2-40B4-BE49-F238E27FC236}">
                <a16:creationId xmlns:a16="http://schemas.microsoft.com/office/drawing/2014/main" id="{5E22286B-E452-4754-ABE5-D5E023A438F2}"/>
              </a:ext>
            </a:extLst>
          </p:cNvPr>
          <p:cNvSpPr/>
          <p:nvPr/>
        </p:nvSpPr>
        <p:spPr>
          <a:xfrm>
            <a:off x="5351627" y="1934596"/>
            <a:ext cx="3994747" cy="1735366"/>
          </a:xfrm>
          <a:prstGeom prst="rect">
            <a:avLst/>
          </a:prstGeom>
          <a:solidFill>
            <a:schemeClr val="bg1"/>
          </a:solidFill>
          <a:ln w="19050">
            <a:solidFill>
              <a:srgbClr val="7E92A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Rectangle 48">
            <a:extLst>
              <a:ext uri="{FF2B5EF4-FFF2-40B4-BE49-F238E27FC236}">
                <a16:creationId xmlns:a16="http://schemas.microsoft.com/office/drawing/2014/main" id="{6DB021D2-7EF0-40B8-98F1-6491D91C63E1}"/>
              </a:ext>
            </a:extLst>
          </p:cNvPr>
          <p:cNvSpPr/>
          <p:nvPr/>
        </p:nvSpPr>
        <p:spPr>
          <a:xfrm>
            <a:off x="706353" y="1934596"/>
            <a:ext cx="4000563" cy="1651497"/>
          </a:xfrm>
          <a:prstGeom prst="rect">
            <a:avLst/>
          </a:prstGeom>
          <a:solidFill>
            <a:schemeClr val="bg1"/>
          </a:solidFill>
          <a:ln w="19050">
            <a:solidFill>
              <a:srgbClr val="68BA6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Rectangle 49">
            <a:extLst>
              <a:ext uri="{FF2B5EF4-FFF2-40B4-BE49-F238E27FC236}">
                <a16:creationId xmlns:a16="http://schemas.microsoft.com/office/drawing/2014/main" id="{70A0CBB9-0A81-43E7-AF68-2B67A0DF11C8}"/>
              </a:ext>
            </a:extLst>
          </p:cNvPr>
          <p:cNvSpPr/>
          <p:nvPr/>
        </p:nvSpPr>
        <p:spPr>
          <a:xfrm>
            <a:off x="706353" y="4022165"/>
            <a:ext cx="4000563" cy="1735366"/>
          </a:xfrm>
          <a:prstGeom prst="rect">
            <a:avLst/>
          </a:prstGeom>
          <a:solidFill>
            <a:schemeClr val="bg1"/>
          </a:solidFill>
          <a:ln w="19050">
            <a:solidFill>
              <a:srgbClr val="AAABA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pic>
        <p:nvPicPr>
          <p:cNvPr id="47" name="Picture 46">
            <a:extLst>
              <a:ext uri="{FF2B5EF4-FFF2-40B4-BE49-F238E27FC236}">
                <a16:creationId xmlns:a16="http://schemas.microsoft.com/office/drawing/2014/main" id="{E55D564F-09BC-4BB4-A7D4-5FB38FB1F0CB}"/>
              </a:ext>
            </a:extLst>
          </p:cNvPr>
          <p:cNvPicPr>
            <a:picLocks noChangeAspect="1"/>
          </p:cNvPicPr>
          <p:nvPr/>
        </p:nvPicPr>
        <p:blipFill rotWithShape="1">
          <a:blip r:embed="rId6"/>
          <a:srcRect l="20624" r="59299"/>
          <a:stretch/>
        </p:blipFill>
        <p:spPr>
          <a:xfrm>
            <a:off x="307142" y="3690545"/>
            <a:ext cx="1127678" cy="1751305"/>
          </a:xfrm>
          <a:prstGeom prst="rect">
            <a:avLst/>
          </a:prstGeom>
        </p:spPr>
      </p:pic>
      <p:sp>
        <p:nvSpPr>
          <p:cNvPr id="7" name="TextBox 6">
            <a:extLst>
              <a:ext uri="{FF2B5EF4-FFF2-40B4-BE49-F238E27FC236}">
                <a16:creationId xmlns:a16="http://schemas.microsoft.com/office/drawing/2014/main" id="{F120A9DC-0D29-4E59-B1BD-FE894D00862B}"/>
              </a:ext>
            </a:extLst>
          </p:cNvPr>
          <p:cNvSpPr txBox="1"/>
          <p:nvPr/>
        </p:nvSpPr>
        <p:spPr>
          <a:xfrm>
            <a:off x="1508392" y="85743"/>
            <a:ext cx="7970253" cy="769441"/>
          </a:xfrm>
          <a:prstGeom prst="rect">
            <a:avLst/>
          </a:prstGeom>
          <a:noFill/>
        </p:spPr>
        <p:txBody>
          <a:bodyPr wrap="square"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a:ln>
                  <a:noFill/>
                </a:ln>
                <a:solidFill>
                  <a:srgbClr val="C00000"/>
                </a:solidFill>
                <a:effectLst/>
                <a:uLnTx/>
                <a:uFillTx/>
                <a:latin typeface="Calibri"/>
                <a:ea typeface="+mn-ea"/>
                <a:cs typeface="Arial"/>
              </a:rPr>
              <a:t>Natural Resources</a:t>
            </a:r>
          </a:p>
        </p:txBody>
      </p:sp>
      <p:pic>
        <p:nvPicPr>
          <p:cNvPr id="43" name="Picture 42">
            <a:extLst>
              <a:ext uri="{FF2B5EF4-FFF2-40B4-BE49-F238E27FC236}">
                <a16:creationId xmlns:a16="http://schemas.microsoft.com/office/drawing/2014/main" id="{3F4CE385-8218-4376-891C-927B56720F7A}"/>
              </a:ext>
            </a:extLst>
          </p:cNvPr>
          <p:cNvPicPr>
            <a:picLocks noChangeAspect="1"/>
          </p:cNvPicPr>
          <p:nvPr/>
        </p:nvPicPr>
        <p:blipFill rotWithShape="1">
          <a:blip r:embed="rId6"/>
          <a:srcRect r="79924"/>
          <a:stretch/>
        </p:blipFill>
        <p:spPr>
          <a:xfrm>
            <a:off x="307142" y="1610410"/>
            <a:ext cx="1127677" cy="1751305"/>
          </a:xfrm>
          <a:prstGeom prst="rect">
            <a:avLst/>
          </a:prstGeom>
        </p:spPr>
      </p:pic>
      <p:sp>
        <p:nvSpPr>
          <p:cNvPr id="44" name="Rectangle 43">
            <a:extLst>
              <a:ext uri="{FF2B5EF4-FFF2-40B4-BE49-F238E27FC236}">
                <a16:creationId xmlns:a16="http://schemas.microsoft.com/office/drawing/2014/main" id="{3FD110AA-EA3E-45D1-9C39-EFBD3238BB65}"/>
              </a:ext>
            </a:extLst>
          </p:cNvPr>
          <p:cNvSpPr/>
          <p:nvPr/>
        </p:nvSpPr>
        <p:spPr>
          <a:xfrm>
            <a:off x="6242820" y="2361010"/>
            <a:ext cx="2598230" cy="738664"/>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C00000"/>
                </a:solidFill>
                <a:effectLst/>
                <a:uLnTx/>
                <a:uFillTx/>
                <a:latin typeface="Calibri" panose="020F0502020204030204" pitchFamily="34" charset="0"/>
                <a:ea typeface="Times New Roman" panose="02020603050405020304" pitchFamily="18" charset="0"/>
                <a:cs typeface="+mn-cs"/>
              </a:rPr>
              <a:t>Fossil fuels </a:t>
            </a:r>
            <a:r>
              <a:rPr kumimoji="0" lang="en-US" sz="2400" b="0" i="1"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mn-cs"/>
              </a:rPr>
              <a:t>(coal, gas and oil)</a:t>
            </a:r>
          </a:p>
        </p:txBody>
      </p:sp>
      <p:pic>
        <p:nvPicPr>
          <p:cNvPr id="46" name="Picture 45">
            <a:extLst>
              <a:ext uri="{FF2B5EF4-FFF2-40B4-BE49-F238E27FC236}">
                <a16:creationId xmlns:a16="http://schemas.microsoft.com/office/drawing/2014/main" id="{DCFBF27F-7B70-4974-95EC-F4D0562C30AA}"/>
              </a:ext>
            </a:extLst>
          </p:cNvPr>
          <p:cNvPicPr>
            <a:picLocks noChangeAspect="1"/>
          </p:cNvPicPr>
          <p:nvPr/>
        </p:nvPicPr>
        <p:blipFill rotWithShape="1">
          <a:blip r:embed="rId6"/>
          <a:srcRect l="71960" r="6863"/>
          <a:stretch/>
        </p:blipFill>
        <p:spPr>
          <a:xfrm>
            <a:off x="4793215" y="1744243"/>
            <a:ext cx="1127677" cy="1660217"/>
          </a:xfrm>
          <a:prstGeom prst="rect">
            <a:avLst/>
          </a:prstGeom>
          <a:solidFill>
            <a:srgbClr val="7E92A6"/>
          </a:solidFill>
        </p:spPr>
      </p:pic>
      <p:pic>
        <p:nvPicPr>
          <p:cNvPr id="48" name="Picture 47">
            <a:extLst>
              <a:ext uri="{FF2B5EF4-FFF2-40B4-BE49-F238E27FC236}">
                <a16:creationId xmlns:a16="http://schemas.microsoft.com/office/drawing/2014/main" id="{C7BA461A-6C92-408E-A4A1-7479A3D34A4F}"/>
              </a:ext>
            </a:extLst>
          </p:cNvPr>
          <p:cNvPicPr>
            <a:picLocks noChangeAspect="1"/>
          </p:cNvPicPr>
          <p:nvPr/>
        </p:nvPicPr>
        <p:blipFill rotWithShape="1">
          <a:blip r:embed="rId6"/>
          <a:srcRect l="43396" r="30840"/>
          <a:stretch/>
        </p:blipFill>
        <p:spPr>
          <a:xfrm>
            <a:off x="4742410" y="3706484"/>
            <a:ext cx="1368333" cy="1655950"/>
          </a:xfrm>
          <a:prstGeom prst="rect">
            <a:avLst/>
          </a:prstGeom>
          <a:solidFill>
            <a:srgbClr val="FAC069"/>
          </a:solidFill>
        </p:spPr>
      </p:pic>
      <p:sp>
        <p:nvSpPr>
          <p:cNvPr id="53" name="Rectangle 52">
            <a:extLst>
              <a:ext uri="{FF2B5EF4-FFF2-40B4-BE49-F238E27FC236}">
                <a16:creationId xmlns:a16="http://schemas.microsoft.com/office/drawing/2014/main" id="{A919FDC3-9BA1-4F62-ABB4-EDBE649E0527}"/>
              </a:ext>
            </a:extLst>
          </p:cNvPr>
          <p:cNvSpPr/>
          <p:nvPr/>
        </p:nvSpPr>
        <p:spPr>
          <a:xfrm>
            <a:off x="1572747" y="2020063"/>
            <a:ext cx="3119179" cy="1477328"/>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C00000"/>
                </a:solidFill>
                <a:effectLst/>
                <a:uLnTx/>
                <a:uFillTx/>
                <a:latin typeface="Calibri" panose="020F0502020204030204" pitchFamily="34" charset="0"/>
                <a:ea typeface="Times New Roman" panose="02020603050405020304" pitchFamily="18" charset="0"/>
                <a:cs typeface="+mn-cs"/>
              </a:rPr>
              <a:t>Biomass </a:t>
            </a:r>
            <a:r>
              <a:rPr kumimoji="0" lang="en-US" sz="2400" b="0" i="1"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mn-cs"/>
              </a:rPr>
              <a:t>(wood, crops, including food, fuel, feedstock and plant-based materials)</a:t>
            </a:r>
          </a:p>
        </p:txBody>
      </p:sp>
      <p:sp>
        <p:nvSpPr>
          <p:cNvPr id="54" name="Rectangle 53">
            <a:extLst>
              <a:ext uri="{FF2B5EF4-FFF2-40B4-BE49-F238E27FC236}">
                <a16:creationId xmlns:a16="http://schemas.microsoft.com/office/drawing/2014/main" id="{49D0ECBF-6337-4C41-A6E5-919B04CA3B03}"/>
              </a:ext>
            </a:extLst>
          </p:cNvPr>
          <p:cNvSpPr/>
          <p:nvPr/>
        </p:nvSpPr>
        <p:spPr>
          <a:xfrm>
            <a:off x="1587737" y="4458961"/>
            <a:ext cx="2999257" cy="1107996"/>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C00000"/>
                </a:solidFill>
                <a:effectLst/>
                <a:uLnTx/>
                <a:uFillTx/>
                <a:latin typeface="Calibri" panose="020F0502020204030204" pitchFamily="34" charset="0"/>
                <a:ea typeface="Times New Roman" panose="02020603050405020304" pitchFamily="18" charset="0"/>
                <a:cs typeface="+mn-cs"/>
              </a:rPr>
              <a:t>Metals</a:t>
            </a:r>
            <a:r>
              <a:rPr kumimoji="0" lang="en-US" sz="2400" b="0" i="1"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mn-cs"/>
              </a:rPr>
              <a:t> (such as iron, aluminum and cooper…)</a:t>
            </a:r>
          </a:p>
        </p:txBody>
      </p:sp>
      <p:sp>
        <p:nvSpPr>
          <p:cNvPr id="55" name="Rectangle 54">
            <a:extLst>
              <a:ext uri="{FF2B5EF4-FFF2-40B4-BE49-F238E27FC236}">
                <a16:creationId xmlns:a16="http://schemas.microsoft.com/office/drawing/2014/main" id="{BA04702D-378F-4EFF-A64B-26461817DCCE}"/>
              </a:ext>
            </a:extLst>
          </p:cNvPr>
          <p:cNvSpPr/>
          <p:nvPr/>
        </p:nvSpPr>
        <p:spPr>
          <a:xfrm>
            <a:off x="6242819" y="4243517"/>
            <a:ext cx="2802483" cy="1107996"/>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C00000"/>
                </a:solidFill>
                <a:effectLst/>
                <a:uLnTx/>
                <a:uFillTx/>
                <a:latin typeface="Calibri" panose="020F0502020204030204" pitchFamily="34" charset="0"/>
                <a:ea typeface="Times New Roman" panose="02020603050405020304" pitchFamily="18" charset="0"/>
                <a:cs typeface="+mn-cs"/>
              </a:rPr>
              <a:t>Non-metallic minerals </a:t>
            </a:r>
            <a:r>
              <a:rPr kumimoji="0" lang="en-US" sz="2400" b="0" i="1"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mn-cs"/>
              </a:rPr>
              <a:t>(including sand, gravel and limestone)</a:t>
            </a:r>
          </a:p>
        </p:txBody>
      </p:sp>
      <p:sp>
        <p:nvSpPr>
          <p:cNvPr id="45" name="TextBox 44">
            <a:extLst>
              <a:ext uri="{FF2B5EF4-FFF2-40B4-BE49-F238E27FC236}">
                <a16:creationId xmlns:a16="http://schemas.microsoft.com/office/drawing/2014/main" id="{0DA82721-BB4C-4F80-A24F-DCC948900970}"/>
              </a:ext>
            </a:extLst>
          </p:cNvPr>
          <p:cNvSpPr txBox="1"/>
          <p:nvPr/>
        </p:nvSpPr>
        <p:spPr>
          <a:xfrm>
            <a:off x="498692" y="735562"/>
            <a:ext cx="9378953" cy="954107"/>
          </a:xfrm>
          <a:prstGeom prst="rect">
            <a:avLst/>
          </a:prstGeom>
          <a:noFill/>
        </p:spPr>
        <p:txBody>
          <a:bodyPr wrap="square"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i="1" noProof="0">
                <a:latin typeface="Calibri"/>
                <a:cs typeface="Arial"/>
              </a:rPr>
              <a:t>Provide</a:t>
            </a:r>
            <a:r>
              <a:rPr kumimoji="0" lang="en-US" sz="2800" b="0" i="1" u="none" strike="noStrike" kern="1200" cap="none" spc="0" normalizeH="0" baseline="0" noProof="0">
                <a:ln>
                  <a:noFill/>
                </a:ln>
                <a:effectLst/>
                <a:uLnTx/>
                <a:uFillTx/>
                <a:latin typeface="Calibri"/>
                <a:ea typeface="+mn-ea"/>
                <a:cs typeface="Arial"/>
              </a:rPr>
              <a:t> the foundation for the goods, services and infrastructure that make up our current socio-economic systems</a:t>
            </a:r>
          </a:p>
        </p:txBody>
      </p:sp>
      <p:grpSp>
        <p:nvGrpSpPr>
          <p:cNvPr id="2" name="Group 1">
            <a:extLst>
              <a:ext uri="{FF2B5EF4-FFF2-40B4-BE49-F238E27FC236}">
                <a16:creationId xmlns:a16="http://schemas.microsoft.com/office/drawing/2014/main" id="{3CB18F91-5395-B643-B3FA-40A4C678D000}"/>
              </a:ext>
            </a:extLst>
          </p:cNvPr>
          <p:cNvGrpSpPr/>
          <p:nvPr/>
        </p:nvGrpSpPr>
        <p:grpSpPr>
          <a:xfrm>
            <a:off x="2846306" y="5841694"/>
            <a:ext cx="4239069" cy="939529"/>
            <a:chOff x="3895611" y="5841694"/>
            <a:chExt cx="4239069" cy="939529"/>
          </a:xfrm>
        </p:grpSpPr>
        <p:sp>
          <p:nvSpPr>
            <p:cNvPr id="21" name="Rectangle 20">
              <a:extLst>
                <a:ext uri="{FF2B5EF4-FFF2-40B4-BE49-F238E27FC236}">
                  <a16:creationId xmlns:a16="http://schemas.microsoft.com/office/drawing/2014/main" id="{5A016883-3565-F143-97EA-E7D5DB0E7A2C}"/>
                </a:ext>
              </a:extLst>
            </p:cNvPr>
            <p:cNvSpPr/>
            <p:nvPr/>
          </p:nvSpPr>
          <p:spPr>
            <a:xfrm>
              <a:off x="4371542" y="6066072"/>
              <a:ext cx="3114441" cy="369332"/>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1">
                  <a:solidFill>
                    <a:srgbClr val="C00000"/>
                  </a:solidFill>
                  <a:latin typeface="Calibri" panose="020F0502020204030204" pitchFamily="34" charset="0"/>
                  <a:ea typeface="Times New Roman" panose="02020603050405020304" pitchFamily="18" charset="0"/>
                </a:rPr>
                <a:t>Water and </a:t>
              </a:r>
              <a:r>
                <a:rPr kumimoji="0" lang="en-US" sz="2400" b="0" i="1" u="none" strike="noStrike" kern="1200" cap="none" spc="0" normalizeH="0" baseline="0" noProof="0">
                  <a:ln>
                    <a:noFill/>
                  </a:ln>
                  <a:solidFill>
                    <a:srgbClr val="C00000"/>
                  </a:solidFill>
                  <a:effectLst/>
                  <a:uLnTx/>
                  <a:uFillTx/>
                  <a:latin typeface="Calibri" panose="020F0502020204030204" pitchFamily="34" charset="0"/>
                  <a:ea typeface="Times New Roman" panose="02020603050405020304" pitchFamily="18" charset="0"/>
                </a:rPr>
                <a:t>Land </a:t>
              </a:r>
              <a:endParaRPr kumimoji="0" lang="en-US" sz="2400" b="0" i="1"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endParaRPr>
            </a:p>
          </p:txBody>
        </p:sp>
        <p:pic>
          <p:nvPicPr>
            <p:cNvPr id="22" name="Picture 21">
              <a:extLst>
                <a:ext uri="{FF2B5EF4-FFF2-40B4-BE49-F238E27FC236}">
                  <a16:creationId xmlns:a16="http://schemas.microsoft.com/office/drawing/2014/main" id="{F16C59E1-E1F9-3148-A8F5-89EAA4A8BB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95611" y="5881294"/>
              <a:ext cx="836306" cy="836306"/>
            </a:xfrm>
            <a:prstGeom prst="rect">
              <a:avLst/>
            </a:prstGeom>
          </p:spPr>
        </p:pic>
        <p:pic>
          <p:nvPicPr>
            <p:cNvPr id="23" name="Picture 22">
              <a:extLst>
                <a:ext uri="{FF2B5EF4-FFF2-40B4-BE49-F238E27FC236}">
                  <a16:creationId xmlns:a16="http://schemas.microsoft.com/office/drawing/2014/main" id="{D95903B0-8BDE-FD41-806F-89FEBA6E08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95151" y="5841694"/>
              <a:ext cx="939529" cy="939529"/>
            </a:xfrm>
            <a:prstGeom prst="rect">
              <a:avLst/>
            </a:prstGeom>
          </p:spPr>
        </p:pic>
      </p:grpSp>
      <p:grpSp>
        <p:nvGrpSpPr>
          <p:cNvPr id="5" name="Group 4">
            <a:extLst>
              <a:ext uri="{FF2B5EF4-FFF2-40B4-BE49-F238E27FC236}">
                <a16:creationId xmlns:a16="http://schemas.microsoft.com/office/drawing/2014/main" id="{24C6450A-CB80-EF47-9388-E7297E1B7CF3}"/>
              </a:ext>
            </a:extLst>
          </p:cNvPr>
          <p:cNvGrpSpPr/>
          <p:nvPr/>
        </p:nvGrpSpPr>
        <p:grpSpPr>
          <a:xfrm>
            <a:off x="9418333" y="1934596"/>
            <a:ext cx="2530596" cy="3822935"/>
            <a:chOff x="9418333" y="1934596"/>
            <a:chExt cx="2530596" cy="3822935"/>
          </a:xfrm>
        </p:grpSpPr>
        <p:sp>
          <p:nvSpPr>
            <p:cNvPr id="3" name="Right Brace 2">
              <a:extLst>
                <a:ext uri="{FF2B5EF4-FFF2-40B4-BE49-F238E27FC236}">
                  <a16:creationId xmlns:a16="http://schemas.microsoft.com/office/drawing/2014/main" id="{40EF7C63-17F5-8443-8A43-F1D5842AC730}"/>
                </a:ext>
              </a:extLst>
            </p:cNvPr>
            <p:cNvSpPr/>
            <p:nvPr/>
          </p:nvSpPr>
          <p:spPr>
            <a:xfrm>
              <a:off x="9418333" y="1934596"/>
              <a:ext cx="656240" cy="3822935"/>
            </a:xfrm>
            <a:prstGeom prst="rightBrace">
              <a:avLst/>
            </a:prstGeom>
            <a:ln w="38100">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4" name="TextBox 3">
              <a:extLst>
                <a:ext uri="{FF2B5EF4-FFF2-40B4-BE49-F238E27FC236}">
                  <a16:creationId xmlns:a16="http://schemas.microsoft.com/office/drawing/2014/main" id="{349A2172-3767-C14B-8DAF-788D903BA3DC}"/>
                </a:ext>
              </a:extLst>
            </p:cNvPr>
            <p:cNvSpPr txBox="1"/>
            <p:nvPr/>
          </p:nvSpPr>
          <p:spPr>
            <a:xfrm>
              <a:off x="10118361" y="3291342"/>
              <a:ext cx="1830568" cy="1200329"/>
            </a:xfrm>
            <a:prstGeom prst="rect">
              <a:avLst/>
            </a:prstGeom>
            <a:noFill/>
          </p:spPr>
          <p:txBody>
            <a:bodyPr wrap="square" rtlCol="0">
              <a:spAutoFit/>
            </a:bodyPr>
            <a:lstStyle/>
            <a:p>
              <a:pPr algn="ctr"/>
              <a:r>
                <a:rPr lang="en-GB" sz="2800" i="1">
                  <a:solidFill>
                    <a:srgbClr val="C00000"/>
                  </a:solidFill>
                </a:rPr>
                <a:t>Materials</a:t>
              </a:r>
            </a:p>
            <a:p>
              <a:pPr algn="ctr"/>
              <a:r>
                <a:rPr lang="en-GB" sz="2100" i="1">
                  <a:solidFill>
                    <a:srgbClr val="C00000"/>
                  </a:solidFill>
                </a:rPr>
                <a:t>Extracted from earth</a:t>
              </a:r>
            </a:p>
          </p:txBody>
        </p:sp>
      </p:grpSp>
      <p:grpSp>
        <p:nvGrpSpPr>
          <p:cNvPr id="8" name="Google Shape;168;p4">
            <a:extLst>
              <a:ext uri="{FF2B5EF4-FFF2-40B4-BE49-F238E27FC236}">
                <a16:creationId xmlns:a16="http://schemas.microsoft.com/office/drawing/2014/main" id="{D49FCFCE-330C-7065-119A-3A62A17015E6}"/>
              </a:ext>
            </a:extLst>
          </p:cNvPr>
          <p:cNvGrpSpPr/>
          <p:nvPr/>
        </p:nvGrpSpPr>
        <p:grpSpPr>
          <a:xfrm>
            <a:off x="10515595" y="73808"/>
            <a:ext cx="1516105" cy="2025698"/>
            <a:chOff x="0" y="-265931"/>
            <a:chExt cx="4389544" cy="5930556"/>
          </a:xfrm>
        </p:grpSpPr>
        <p:grpSp>
          <p:nvGrpSpPr>
            <p:cNvPr id="9" name="Google Shape;169;p4">
              <a:extLst>
                <a:ext uri="{FF2B5EF4-FFF2-40B4-BE49-F238E27FC236}">
                  <a16:creationId xmlns:a16="http://schemas.microsoft.com/office/drawing/2014/main" id="{980C2B59-ECB2-AA45-17C8-BE31D5225E6C}"/>
                </a:ext>
              </a:extLst>
            </p:cNvPr>
            <p:cNvGrpSpPr/>
            <p:nvPr/>
          </p:nvGrpSpPr>
          <p:grpSpPr>
            <a:xfrm>
              <a:off x="0" y="-265931"/>
              <a:ext cx="4389544" cy="5930556"/>
              <a:chOff x="0" y="-66675"/>
              <a:chExt cx="1100558" cy="1486925"/>
            </a:xfrm>
          </p:grpSpPr>
          <p:sp>
            <p:nvSpPr>
              <p:cNvPr id="11" name="Google Shape;170;p4">
                <a:extLst>
                  <a:ext uri="{FF2B5EF4-FFF2-40B4-BE49-F238E27FC236}">
                    <a16:creationId xmlns:a16="http://schemas.microsoft.com/office/drawing/2014/main" id="{69FD0E7C-5862-B5EE-485E-B9B521DD2E13}"/>
                  </a:ext>
                </a:extLst>
              </p:cNvPr>
              <p:cNvSpPr/>
              <p:nvPr/>
            </p:nvSpPr>
            <p:spPr>
              <a:xfrm>
                <a:off x="0" y="0"/>
                <a:ext cx="1100558" cy="1420250"/>
              </a:xfrm>
              <a:custGeom>
                <a:avLst/>
                <a:gdLst/>
                <a:ahLst/>
                <a:cxnLst/>
                <a:rect l="l" t="t" r="r" b="b"/>
                <a:pathLst>
                  <a:path w="1100558" h="1420250" extrusionOk="0">
                    <a:moveTo>
                      <a:pt x="0" y="0"/>
                    </a:moveTo>
                    <a:lnTo>
                      <a:pt x="1100558" y="0"/>
                    </a:lnTo>
                    <a:lnTo>
                      <a:pt x="1100558" y="1420250"/>
                    </a:lnTo>
                    <a:lnTo>
                      <a:pt x="0" y="1420250"/>
                    </a:lnTo>
                    <a:close/>
                  </a:path>
                </a:pathLst>
              </a:custGeom>
              <a:solidFill>
                <a:srgbClr val="F4BD21"/>
              </a:solidFill>
              <a:ln>
                <a:noFill/>
              </a:ln>
            </p:spPr>
            <p:txBody>
              <a:bodyPr/>
              <a:lstStyle/>
              <a:p>
                <a:endParaRPr lang="nl-BE" sz="1200"/>
              </a:p>
            </p:txBody>
          </p:sp>
          <p:sp>
            <p:nvSpPr>
              <p:cNvPr id="12" name="Google Shape;171;p4">
                <a:extLst>
                  <a:ext uri="{FF2B5EF4-FFF2-40B4-BE49-F238E27FC236}">
                    <a16:creationId xmlns:a16="http://schemas.microsoft.com/office/drawing/2014/main" id="{73F56C11-CE6F-34D2-BC8A-583705746E9C}"/>
                  </a:ext>
                </a:extLst>
              </p:cNvPr>
              <p:cNvSpPr txBox="1"/>
              <p:nvPr/>
            </p:nvSpPr>
            <p:spPr>
              <a:xfrm>
                <a:off x="0" y="-66675"/>
                <a:ext cx="812800" cy="879475"/>
              </a:xfrm>
              <a:prstGeom prst="rect">
                <a:avLst/>
              </a:prstGeom>
              <a:noFill/>
              <a:ln>
                <a:noFill/>
              </a:ln>
            </p:spPr>
            <p:txBody>
              <a:bodyPr spcFirstLastPara="1" wrap="square" lIns="33867" tIns="33867" rIns="33867" bIns="33867" anchor="ctr" anchorCtr="0">
                <a:noAutofit/>
              </a:bodyPr>
              <a:lstStyle/>
              <a:p>
                <a:pPr algn="ctr">
                  <a:lnSpc>
                    <a:spcPct val="183333"/>
                  </a:lnSpc>
                </a:pPr>
                <a:endParaRPr sz="1200">
                  <a:solidFill>
                    <a:schemeClr val="dk1"/>
                  </a:solidFill>
                  <a:latin typeface="Calibri"/>
                  <a:ea typeface="Calibri"/>
                  <a:cs typeface="Calibri"/>
                  <a:sym typeface="Calibri"/>
                </a:endParaRPr>
              </a:p>
            </p:txBody>
          </p:sp>
        </p:grpSp>
        <p:sp>
          <p:nvSpPr>
            <p:cNvPr id="10" name="Google Shape;172;p4">
              <a:extLst>
                <a:ext uri="{FF2B5EF4-FFF2-40B4-BE49-F238E27FC236}">
                  <a16:creationId xmlns:a16="http://schemas.microsoft.com/office/drawing/2014/main" id="{EE0052A7-E1A3-973A-497D-0E18209BF532}"/>
                </a:ext>
              </a:extLst>
            </p:cNvPr>
            <p:cNvSpPr/>
            <p:nvPr/>
          </p:nvSpPr>
          <p:spPr>
            <a:xfrm>
              <a:off x="447430" y="339395"/>
              <a:ext cx="3625083" cy="5125913"/>
            </a:xfrm>
            <a:custGeom>
              <a:avLst/>
              <a:gdLst/>
              <a:ahLst/>
              <a:cxnLst/>
              <a:rect l="l" t="t" r="r" b="b"/>
              <a:pathLst>
                <a:path w="3625083" h="5125913" extrusionOk="0">
                  <a:moveTo>
                    <a:pt x="0" y="0"/>
                  </a:moveTo>
                  <a:lnTo>
                    <a:pt x="3625083" y="0"/>
                  </a:lnTo>
                  <a:lnTo>
                    <a:pt x="3625083" y="5125913"/>
                  </a:lnTo>
                  <a:lnTo>
                    <a:pt x="0" y="5125913"/>
                  </a:lnTo>
                  <a:lnTo>
                    <a:pt x="0" y="0"/>
                  </a:lnTo>
                  <a:close/>
                </a:path>
              </a:pathLst>
            </a:custGeom>
            <a:blipFill rotWithShape="1">
              <a:blip r:embed="rId9">
                <a:alphaModFix/>
              </a:blip>
              <a:stretch>
                <a:fillRect/>
              </a:stretch>
            </a:blipFill>
            <a:ln>
              <a:noFill/>
            </a:ln>
          </p:spPr>
          <p:txBody>
            <a:bodyPr/>
            <a:lstStyle/>
            <a:p>
              <a:endParaRPr lang="nl-BE" sz="1200"/>
            </a:p>
          </p:txBody>
        </p:sp>
      </p:grpSp>
      <p:grpSp>
        <p:nvGrpSpPr>
          <p:cNvPr id="13" name="Google Shape;362;p8">
            <a:extLst>
              <a:ext uri="{FF2B5EF4-FFF2-40B4-BE49-F238E27FC236}">
                <a16:creationId xmlns:a16="http://schemas.microsoft.com/office/drawing/2014/main" id="{D9A61BA4-9A4C-EBD0-E01D-4D93B582A0B9}"/>
              </a:ext>
            </a:extLst>
          </p:cNvPr>
          <p:cNvGrpSpPr/>
          <p:nvPr/>
        </p:nvGrpSpPr>
        <p:grpSpPr>
          <a:xfrm>
            <a:off x="9973837" y="6092181"/>
            <a:ext cx="1864987" cy="641757"/>
            <a:chOff x="2663371" y="0"/>
            <a:chExt cx="3729974" cy="1283514"/>
          </a:xfrm>
        </p:grpSpPr>
        <p:sp>
          <p:nvSpPr>
            <p:cNvPr id="14" name="Google Shape;363;p8">
              <a:extLst>
                <a:ext uri="{FF2B5EF4-FFF2-40B4-BE49-F238E27FC236}">
                  <a16:creationId xmlns:a16="http://schemas.microsoft.com/office/drawing/2014/main" id="{A7208722-68CA-8DD4-D918-A115B3167D9E}"/>
                </a:ext>
              </a:extLst>
            </p:cNvPr>
            <p:cNvSpPr/>
            <p:nvPr/>
          </p:nvSpPr>
          <p:spPr>
            <a:xfrm>
              <a:off x="2663371" y="0"/>
              <a:ext cx="1397243" cy="1283514"/>
            </a:xfrm>
            <a:custGeom>
              <a:avLst/>
              <a:gdLst/>
              <a:ahLst/>
              <a:cxnLst/>
              <a:rect l="l" t="t" r="r" b="b"/>
              <a:pathLst>
                <a:path w="1397243" h="1283514" extrusionOk="0">
                  <a:moveTo>
                    <a:pt x="0" y="0"/>
                  </a:moveTo>
                  <a:lnTo>
                    <a:pt x="1397243" y="0"/>
                  </a:lnTo>
                  <a:lnTo>
                    <a:pt x="1397243" y="1283514"/>
                  </a:lnTo>
                  <a:lnTo>
                    <a:pt x="0" y="1283514"/>
                  </a:lnTo>
                  <a:lnTo>
                    <a:pt x="0" y="0"/>
                  </a:lnTo>
                  <a:close/>
                </a:path>
              </a:pathLst>
            </a:custGeom>
            <a:blipFill rotWithShape="1">
              <a:blip r:embed="rId10">
                <a:alphaModFix/>
              </a:blip>
              <a:stretch>
                <a:fillRect/>
              </a:stretch>
            </a:blipFill>
            <a:ln>
              <a:noFill/>
            </a:ln>
          </p:spPr>
          <p:txBody>
            <a:bodyPr/>
            <a:lstStyle/>
            <a:p>
              <a:endParaRPr lang="nl-BE" sz="1200"/>
            </a:p>
          </p:txBody>
        </p:sp>
        <p:sp>
          <p:nvSpPr>
            <p:cNvPr id="15" name="Google Shape;364;p8">
              <a:extLst>
                <a:ext uri="{FF2B5EF4-FFF2-40B4-BE49-F238E27FC236}">
                  <a16:creationId xmlns:a16="http://schemas.microsoft.com/office/drawing/2014/main" id="{464F776D-1EDE-A8FB-47AF-CF29225C01CA}"/>
                </a:ext>
              </a:extLst>
            </p:cNvPr>
            <p:cNvSpPr/>
            <p:nvPr/>
          </p:nvSpPr>
          <p:spPr>
            <a:xfrm>
              <a:off x="4197625" y="0"/>
              <a:ext cx="2195720" cy="1065839"/>
            </a:xfrm>
            <a:custGeom>
              <a:avLst/>
              <a:gdLst/>
              <a:ahLst/>
              <a:cxnLst/>
              <a:rect l="l" t="t" r="r" b="b"/>
              <a:pathLst>
                <a:path w="2195720" h="1065839" extrusionOk="0">
                  <a:moveTo>
                    <a:pt x="0" y="0"/>
                  </a:moveTo>
                  <a:lnTo>
                    <a:pt x="2195720" y="0"/>
                  </a:lnTo>
                  <a:lnTo>
                    <a:pt x="2195720" y="1065839"/>
                  </a:lnTo>
                  <a:lnTo>
                    <a:pt x="0" y="1065839"/>
                  </a:lnTo>
                  <a:lnTo>
                    <a:pt x="0" y="0"/>
                  </a:lnTo>
                  <a:close/>
                </a:path>
              </a:pathLst>
            </a:custGeom>
            <a:blipFill rotWithShape="1">
              <a:blip r:embed="rId11">
                <a:alphaModFix/>
              </a:blip>
              <a:stretch>
                <a:fillRect/>
              </a:stretch>
            </a:blipFill>
            <a:ln>
              <a:noFill/>
            </a:ln>
          </p:spPr>
          <p:txBody>
            <a:bodyPr/>
            <a:lstStyle/>
            <a:p>
              <a:endParaRPr lang="nl-BE" sz="1200"/>
            </a:p>
          </p:txBody>
        </p:sp>
      </p:grpSp>
    </p:spTree>
    <p:extLst>
      <p:ext uri="{BB962C8B-B14F-4D97-AF65-F5344CB8AC3E}">
        <p14:creationId xmlns:p14="http://schemas.microsoft.com/office/powerpoint/2010/main" val="2984856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49" grpId="0" animBg="1"/>
      <p:bldP spid="50" grpId="0" animBg="1"/>
      <p:bldP spid="44" grpId="0"/>
      <p:bldP spid="53" grpId="0"/>
      <p:bldP spid="54" grpId="0"/>
      <p:bldP spid="5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4" name="Google Shape;354;p8"/>
          <p:cNvSpPr/>
          <p:nvPr/>
        </p:nvSpPr>
        <p:spPr>
          <a:xfrm>
            <a:off x="548262" y="2466987"/>
            <a:ext cx="5512808" cy="3663648"/>
          </a:xfrm>
          <a:custGeom>
            <a:avLst/>
            <a:gdLst/>
            <a:ahLst/>
            <a:cxnLst/>
            <a:rect l="l" t="t" r="r" b="b"/>
            <a:pathLst>
              <a:path w="8269212" h="5495472" extrusionOk="0">
                <a:moveTo>
                  <a:pt x="0" y="0"/>
                </a:moveTo>
                <a:lnTo>
                  <a:pt x="8269212" y="0"/>
                </a:lnTo>
                <a:lnTo>
                  <a:pt x="8269212" y="5495472"/>
                </a:lnTo>
                <a:lnTo>
                  <a:pt x="0" y="5495472"/>
                </a:lnTo>
                <a:lnTo>
                  <a:pt x="0" y="0"/>
                </a:lnTo>
                <a:close/>
              </a:path>
            </a:pathLst>
          </a:custGeom>
          <a:blipFill rotWithShape="1">
            <a:blip r:embed="rId3">
              <a:alphaModFix/>
            </a:blip>
            <a:stretch>
              <a:fillRect/>
            </a:stretch>
          </a:blipFill>
          <a:ln>
            <a:noFill/>
          </a:ln>
        </p:spPr>
        <p:txBody>
          <a:bodyPr/>
          <a:lstStyle/>
          <a:p>
            <a:endParaRPr lang="nl-BE" sz="1200"/>
          </a:p>
        </p:txBody>
      </p:sp>
      <p:sp>
        <p:nvSpPr>
          <p:cNvPr id="355" name="Google Shape;355;p8"/>
          <p:cNvSpPr/>
          <p:nvPr/>
        </p:nvSpPr>
        <p:spPr>
          <a:xfrm>
            <a:off x="6295942" y="2480842"/>
            <a:ext cx="5486110" cy="3588561"/>
          </a:xfrm>
          <a:custGeom>
            <a:avLst/>
            <a:gdLst/>
            <a:ahLst/>
            <a:cxnLst/>
            <a:rect l="l" t="t" r="r" b="b"/>
            <a:pathLst>
              <a:path w="8229165" h="5382842" extrusionOk="0">
                <a:moveTo>
                  <a:pt x="0" y="0"/>
                </a:moveTo>
                <a:lnTo>
                  <a:pt x="8229165" y="0"/>
                </a:lnTo>
                <a:lnTo>
                  <a:pt x="8229165" y="5382842"/>
                </a:lnTo>
                <a:lnTo>
                  <a:pt x="0" y="5382842"/>
                </a:lnTo>
                <a:lnTo>
                  <a:pt x="0" y="0"/>
                </a:lnTo>
                <a:close/>
              </a:path>
            </a:pathLst>
          </a:custGeom>
          <a:blipFill rotWithShape="1">
            <a:blip r:embed="rId4">
              <a:alphaModFix/>
            </a:blip>
            <a:stretch>
              <a:fillRect/>
            </a:stretch>
          </a:blipFill>
          <a:ln>
            <a:noFill/>
          </a:ln>
        </p:spPr>
        <p:txBody>
          <a:bodyPr/>
          <a:lstStyle/>
          <a:p>
            <a:endParaRPr lang="nl-BE" sz="1200"/>
          </a:p>
        </p:txBody>
      </p:sp>
      <p:sp>
        <p:nvSpPr>
          <p:cNvPr id="358" name="Google Shape;358;p8"/>
          <p:cNvSpPr txBox="1"/>
          <p:nvPr/>
        </p:nvSpPr>
        <p:spPr>
          <a:xfrm>
            <a:off x="1144013" y="1006861"/>
            <a:ext cx="4540160" cy="1477328"/>
          </a:xfrm>
          <a:prstGeom prst="rect">
            <a:avLst/>
          </a:prstGeom>
          <a:noFill/>
          <a:ln>
            <a:noFill/>
          </a:ln>
        </p:spPr>
        <p:txBody>
          <a:bodyPr spcFirstLastPara="1" wrap="square" lIns="0" tIns="0" rIns="0" bIns="0" anchor="t" anchorCtr="0">
            <a:spAutoFit/>
          </a:bodyPr>
          <a:lstStyle/>
          <a:p>
            <a:r>
              <a:rPr lang="en-GB" sz="2400" i="1" dirty="0">
                <a:latin typeface="Calibri" panose="020F0502020204030204" pitchFamily="34" charset="0"/>
                <a:ea typeface="Century Gothic" panose="020B0502020202020204" pitchFamily="34" charset="0"/>
              </a:rPr>
              <a:t>G</a:t>
            </a:r>
            <a:r>
              <a:rPr lang="en-GB" sz="2400" i="1" dirty="0">
                <a:effectLst/>
                <a:latin typeface="Calibri" panose="020F0502020204030204" pitchFamily="34" charset="0"/>
                <a:ea typeface="Century Gothic" panose="020B0502020202020204" pitchFamily="34" charset="0"/>
              </a:rPr>
              <a:t>lobal Material </a:t>
            </a:r>
            <a:r>
              <a:rPr lang="en-GB" sz="2400" i="1" dirty="0">
                <a:latin typeface="Calibri" panose="020F0502020204030204" pitchFamily="34" charset="0"/>
                <a:ea typeface="Century Gothic" panose="020B0502020202020204" pitchFamily="34" charset="0"/>
              </a:rPr>
              <a:t>U</a:t>
            </a:r>
            <a:r>
              <a:rPr lang="en-GB" sz="2400" i="1" dirty="0">
                <a:effectLst/>
                <a:latin typeface="Calibri" panose="020F0502020204030204" pitchFamily="34" charset="0"/>
                <a:ea typeface="Century Gothic" panose="020B0502020202020204" pitchFamily="34" charset="0"/>
              </a:rPr>
              <a:t>se has increased by almost a factor 4 since 1970 due to urbanisation and industrialisation (and population growth) </a:t>
            </a:r>
            <a:endParaRPr sz="1600" i="1" dirty="0"/>
          </a:p>
        </p:txBody>
      </p:sp>
      <p:sp>
        <p:nvSpPr>
          <p:cNvPr id="359" name="Google Shape;359;p8"/>
          <p:cNvSpPr txBox="1"/>
          <p:nvPr/>
        </p:nvSpPr>
        <p:spPr>
          <a:xfrm>
            <a:off x="1085601" y="6087372"/>
            <a:ext cx="4598572" cy="553998"/>
          </a:xfrm>
          <a:prstGeom prst="rect">
            <a:avLst/>
          </a:prstGeom>
          <a:noFill/>
          <a:ln>
            <a:noFill/>
          </a:ln>
        </p:spPr>
        <p:txBody>
          <a:bodyPr spcFirstLastPara="1" wrap="square" lIns="0" tIns="0" rIns="0" bIns="0" anchor="t" anchorCtr="0">
            <a:spAutoFit/>
          </a:bodyPr>
          <a:lstStyle/>
          <a:p>
            <a:pPr algn="ctr"/>
            <a:r>
              <a:rPr lang="en-US" i="1">
                <a:solidFill>
                  <a:srgbClr val="545454"/>
                </a:solidFill>
                <a:ea typeface="Montserrat"/>
                <a:cs typeface="Montserrat"/>
                <a:sym typeface="Montserrat"/>
              </a:rPr>
              <a:t>Global material extraction, four main material categories, 1970 – 2024, million tones.</a:t>
            </a:r>
            <a:endParaRPr i="1"/>
          </a:p>
        </p:txBody>
      </p:sp>
      <p:sp>
        <p:nvSpPr>
          <p:cNvPr id="360" name="Google Shape;360;p8"/>
          <p:cNvSpPr txBox="1"/>
          <p:nvPr/>
        </p:nvSpPr>
        <p:spPr>
          <a:xfrm>
            <a:off x="6892239" y="6074060"/>
            <a:ext cx="4613961" cy="553998"/>
          </a:xfrm>
          <a:prstGeom prst="rect">
            <a:avLst/>
          </a:prstGeom>
          <a:noFill/>
          <a:ln>
            <a:noFill/>
          </a:ln>
        </p:spPr>
        <p:txBody>
          <a:bodyPr spcFirstLastPara="1" wrap="square" lIns="0" tIns="0" rIns="0" bIns="0" anchor="t" anchorCtr="0">
            <a:spAutoFit/>
          </a:bodyPr>
          <a:lstStyle/>
          <a:p>
            <a:pPr algn="ctr"/>
            <a:r>
              <a:rPr lang="en-US" i="1">
                <a:solidFill>
                  <a:srgbClr val="545454"/>
                </a:solidFill>
                <a:ea typeface="Montserrat"/>
                <a:cs typeface="Montserrat"/>
                <a:sym typeface="Montserrat"/>
              </a:rPr>
              <a:t>Global material extraction, four main material categories, 1970-2020, shares</a:t>
            </a:r>
            <a:endParaRPr i="1"/>
          </a:p>
        </p:txBody>
      </p:sp>
      <p:grpSp>
        <p:nvGrpSpPr>
          <p:cNvPr id="362" name="Google Shape;362;p8"/>
          <p:cNvGrpSpPr/>
          <p:nvPr/>
        </p:nvGrpSpPr>
        <p:grpSpPr>
          <a:xfrm>
            <a:off x="9846247" y="419225"/>
            <a:ext cx="1864987" cy="641757"/>
            <a:chOff x="2663371" y="0"/>
            <a:chExt cx="3729974" cy="1283514"/>
          </a:xfrm>
        </p:grpSpPr>
        <p:sp>
          <p:nvSpPr>
            <p:cNvPr id="363" name="Google Shape;363;p8"/>
            <p:cNvSpPr/>
            <p:nvPr/>
          </p:nvSpPr>
          <p:spPr>
            <a:xfrm>
              <a:off x="2663371" y="0"/>
              <a:ext cx="1397243" cy="1283514"/>
            </a:xfrm>
            <a:custGeom>
              <a:avLst/>
              <a:gdLst/>
              <a:ahLst/>
              <a:cxnLst/>
              <a:rect l="l" t="t" r="r" b="b"/>
              <a:pathLst>
                <a:path w="1397243" h="1283514" extrusionOk="0">
                  <a:moveTo>
                    <a:pt x="0" y="0"/>
                  </a:moveTo>
                  <a:lnTo>
                    <a:pt x="1397243" y="0"/>
                  </a:lnTo>
                  <a:lnTo>
                    <a:pt x="1397243" y="1283514"/>
                  </a:lnTo>
                  <a:lnTo>
                    <a:pt x="0" y="1283514"/>
                  </a:lnTo>
                  <a:lnTo>
                    <a:pt x="0" y="0"/>
                  </a:lnTo>
                  <a:close/>
                </a:path>
              </a:pathLst>
            </a:custGeom>
            <a:blipFill rotWithShape="1">
              <a:blip r:embed="rId5">
                <a:alphaModFix/>
              </a:blip>
              <a:stretch>
                <a:fillRect/>
              </a:stretch>
            </a:blipFill>
            <a:ln>
              <a:noFill/>
            </a:ln>
          </p:spPr>
          <p:txBody>
            <a:bodyPr/>
            <a:lstStyle/>
            <a:p>
              <a:endParaRPr lang="nl-BE" sz="1200"/>
            </a:p>
          </p:txBody>
        </p:sp>
        <p:sp>
          <p:nvSpPr>
            <p:cNvPr id="364" name="Google Shape;364;p8"/>
            <p:cNvSpPr/>
            <p:nvPr/>
          </p:nvSpPr>
          <p:spPr>
            <a:xfrm>
              <a:off x="4197625" y="0"/>
              <a:ext cx="2195720" cy="1065839"/>
            </a:xfrm>
            <a:custGeom>
              <a:avLst/>
              <a:gdLst/>
              <a:ahLst/>
              <a:cxnLst/>
              <a:rect l="l" t="t" r="r" b="b"/>
              <a:pathLst>
                <a:path w="2195720" h="1065839" extrusionOk="0">
                  <a:moveTo>
                    <a:pt x="0" y="0"/>
                  </a:moveTo>
                  <a:lnTo>
                    <a:pt x="2195720" y="0"/>
                  </a:lnTo>
                  <a:lnTo>
                    <a:pt x="2195720" y="1065839"/>
                  </a:lnTo>
                  <a:lnTo>
                    <a:pt x="0" y="1065839"/>
                  </a:lnTo>
                  <a:lnTo>
                    <a:pt x="0" y="0"/>
                  </a:lnTo>
                  <a:close/>
                </a:path>
              </a:pathLst>
            </a:custGeom>
            <a:blipFill rotWithShape="1">
              <a:blip r:embed="rId6">
                <a:alphaModFix/>
              </a:blip>
              <a:stretch>
                <a:fillRect/>
              </a:stretch>
            </a:blipFill>
            <a:ln>
              <a:noFill/>
            </a:ln>
          </p:spPr>
          <p:txBody>
            <a:bodyPr/>
            <a:lstStyle/>
            <a:p>
              <a:endParaRPr lang="nl-BE" sz="1200"/>
            </a:p>
          </p:txBody>
        </p:sp>
      </p:grpSp>
      <p:sp>
        <p:nvSpPr>
          <p:cNvPr id="2" name="TextBox 1">
            <a:extLst>
              <a:ext uri="{FF2B5EF4-FFF2-40B4-BE49-F238E27FC236}">
                <a16:creationId xmlns:a16="http://schemas.microsoft.com/office/drawing/2014/main" id="{BFAB190C-26A3-2075-0E5D-F48F75A965A1}"/>
              </a:ext>
            </a:extLst>
          </p:cNvPr>
          <p:cNvSpPr txBox="1"/>
          <p:nvPr/>
        </p:nvSpPr>
        <p:spPr>
          <a:xfrm>
            <a:off x="1029189" y="337330"/>
            <a:ext cx="8561378" cy="569387"/>
          </a:xfrm>
          <a:prstGeom prst="rect">
            <a:avLst/>
          </a:prstGeom>
          <a:noFill/>
        </p:spPr>
        <p:txBody>
          <a:bodyPr wrap="square" rtlCol="0">
            <a:spAutoFit/>
          </a:bodyPr>
          <a:lstStyle>
            <a:defPPr>
              <a:defRPr lang="en-US"/>
            </a:defPPr>
            <a:lvl1pPr>
              <a:defRPr sz="2800">
                <a:solidFill>
                  <a:srgbClr val="5D924C"/>
                </a:solidFill>
              </a:defRPr>
            </a:lvl1pPr>
          </a:lstStyle>
          <a:p>
            <a:r>
              <a:rPr lang="en-GB" sz="3100" i="1">
                <a:solidFill>
                  <a:srgbClr val="C00000"/>
                </a:solidFill>
              </a:rPr>
              <a:t>Trends: </a:t>
            </a:r>
            <a:r>
              <a:rPr lang="en-GB" sz="3100" i="1">
                <a:solidFill>
                  <a:srgbClr val="002060"/>
                </a:solidFill>
              </a:rPr>
              <a:t>Global Material Use and Share in 1970-2023</a:t>
            </a:r>
          </a:p>
        </p:txBody>
      </p:sp>
      <p:sp>
        <p:nvSpPr>
          <p:cNvPr id="4" name="Google Shape;358;p8">
            <a:extLst>
              <a:ext uri="{FF2B5EF4-FFF2-40B4-BE49-F238E27FC236}">
                <a16:creationId xmlns:a16="http://schemas.microsoft.com/office/drawing/2014/main" id="{08F007FE-76D8-63FE-6205-426EFBDE3703}"/>
              </a:ext>
            </a:extLst>
          </p:cNvPr>
          <p:cNvSpPr txBox="1"/>
          <p:nvPr/>
        </p:nvSpPr>
        <p:spPr>
          <a:xfrm>
            <a:off x="7046051" y="1397683"/>
            <a:ext cx="4425520" cy="1107996"/>
          </a:xfrm>
          <a:prstGeom prst="rect">
            <a:avLst/>
          </a:prstGeom>
          <a:noFill/>
          <a:ln>
            <a:noFill/>
          </a:ln>
        </p:spPr>
        <p:txBody>
          <a:bodyPr spcFirstLastPara="1" wrap="square" lIns="0" tIns="0" rIns="0" bIns="0" anchor="t" anchorCtr="0">
            <a:spAutoFit/>
          </a:bodyPr>
          <a:lstStyle/>
          <a:p>
            <a:r>
              <a:rPr lang="en-GB" sz="2400" i="1">
                <a:effectLst/>
                <a:latin typeface="Calibri" panose="020F0502020204030204" pitchFamily="34" charset="0"/>
                <a:ea typeface="Century Gothic" panose="020B0502020202020204" pitchFamily="34" charset="0"/>
              </a:rPr>
              <a:t>… which is </a:t>
            </a:r>
            <a:r>
              <a:rPr lang="en-GB" sz="2400" i="1">
                <a:latin typeface="Calibri" panose="020F0502020204030204" pitchFamily="34" charset="0"/>
                <a:ea typeface="Century Gothic" panose="020B0502020202020204" pitchFamily="34" charset="0"/>
              </a:rPr>
              <a:t>increasing also the share of Non-Metallic Minerals in Global Material Use </a:t>
            </a:r>
            <a:endParaRPr sz="1600" i="1"/>
          </a:p>
        </p:txBody>
      </p:sp>
    </p:spTree>
    <p:extLst>
      <p:ext uri="{BB962C8B-B14F-4D97-AF65-F5344CB8AC3E}">
        <p14:creationId xmlns:p14="http://schemas.microsoft.com/office/powerpoint/2010/main" val="4154475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 grpId="0" animBg="1"/>
      <p:bldP spid="355" grpId="0" animBg="1"/>
      <p:bldP spid="358" grpId="0"/>
      <p:bldP spid="359" grpId="0"/>
      <p:bldP spid="360" grpId="0"/>
      <p:bldP spid="4" grpId="0"/>
      <p:bldP spid="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9"/>
          <p:cNvSpPr/>
          <p:nvPr/>
        </p:nvSpPr>
        <p:spPr>
          <a:xfrm>
            <a:off x="165809" y="1338109"/>
            <a:ext cx="10424783" cy="5420689"/>
          </a:xfrm>
          <a:custGeom>
            <a:avLst/>
            <a:gdLst/>
            <a:ahLst/>
            <a:cxnLst/>
            <a:rect l="l" t="t" r="r" b="b"/>
            <a:pathLst>
              <a:path w="15303145" h="6883827" extrusionOk="0">
                <a:moveTo>
                  <a:pt x="0" y="0"/>
                </a:moveTo>
                <a:lnTo>
                  <a:pt x="15303145" y="0"/>
                </a:lnTo>
                <a:lnTo>
                  <a:pt x="15303145" y="6883827"/>
                </a:lnTo>
                <a:lnTo>
                  <a:pt x="0" y="6883827"/>
                </a:lnTo>
                <a:lnTo>
                  <a:pt x="0" y="0"/>
                </a:lnTo>
                <a:close/>
              </a:path>
            </a:pathLst>
          </a:custGeom>
          <a:blipFill rotWithShape="1">
            <a:blip r:embed="rId3">
              <a:alphaModFix/>
            </a:blip>
            <a:stretch>
              <a:fillRect/>
            </a:stretch>
          </a:blipFill>
          <a:ln>
            <a:noFill/>
          </a:ln>
        </p:spPr>
        <p:txBody>
          <a:bodyPr/>
          <a:lstStyle/>
          <a:p>
            <a:endParaRPr lang="nl-BE" sz="1200"/>
          </a:p>
        </p:txBody>
      </p:sp>
      <p:grpSp>
        <p:nvGrpSpPr>
          <p:cNvPr id="376" name="Google Shape;376;p9"/>
          <p:cNvGrpSpPr/>
          <p:nvPr/>
        </p:nvGrpSpPr>
        <p:grpSpPr>
          <a:xfrm>
            <a:off x="9918101" y="391830"/>
            <a:ext cx="1864987" cy="641757"/>
            <a:chOff x="2663371" y="0"/>
            <a:chExt cx="3729974" cy="1283514"/>
          </a:xfrm>
        </p:grpSpPr>
        <p:sp>
          <p:nvSpPr>
            <p:cNvPr id="377" name="Google Shape;377;p9"/>
            <p:cNvSpPr/>
            <p:nvPr/>
          </p:nvSpPr>
          <p:spPr>
            <a:xfrm>
              <a:off x="2663371" y="0"/>
              <a:ext cx="1397243" cy="1283514"/>
            </a:xfrm>
            <a:custGeom>
              <a:avLst/>
              <a:gdLst/>
              <a:ahLst/>
              <a:cxnLst/>
              <a:rect l="l" t="t" r="r" b="b"/>
              <a:pathLst>
                <a:path w="1397243" h="1283514" extrusionOk="0">
                  <a:moveTo>
                    <a:pt x="0" y="0"/>
                  </a:moveTo>
                  <a:lnTo>
                    <a:pt x="1397243" y="0"/>
                  </a:lnTo>
                  <a:lnTo>
                    <a:pt x="1397243" y="1283514"/>
                  </a:lnTo>
                  <a:lnTo>
                    <a:pt x="0" y="1283514"/>
                  </a:lnTo>
                  <a:lnTo>
                    <a:pt x="0" y="0"/>
                  </a:lnTo>
                  <a:close/>
                </a:path>
              </a:pathLst>
            </a:custGeom>
            <a:blipFill rotWithShape="1">
              <a:blip r:embed="rId4">
                <a:alphaModFix/>
              </a:blip>
              <a:stretch>
                <a:fillRect/>
              </a:stretch>
            </a:blipFill>
            <a:ln>
              <a:noFill/>
            </a:ln>
          </p:spPr>
          <p:txBody>
            <a:bodyPr/>
            <a:lstStyle/>
            <a:p>
              <a:endParaRPr lang="nl-BE" sz="1200"/>
            </a:p>
          </p:txBody>
        </p:sp>
        <p:sp>
          <p:nvSpPr>
            <p:cNvPr id="378" name="Google Shape;378;p9"/>
            <p:cNvSpPr/>
            <p:nvPr/>
          </p:nvSpPr>
          <p:spPr>
            <a:xfrm>
              <a:off x="4197625" y="0"/>
              <a:ext cx="2195720" cy="1065839"/>
            </a:xfrm>
            <a:custGeom>
              <a:avLst/>
              <a:gdLst/>
              <a:ahLst/>
              <a:cxnLst/>
              <a:rect l="l" t="t" r="r" b="b"/>
              <a:pathLst>
                <a:path w="2195720" h="1065839" extrusionOk="0">
                  <a:moveTo>
                    <a:pt x="0" y="0"/>
                  </a:moveTo>
                  <a:lnTo>
                    <a:pt x="2195720" y="0"/>
                  </a:lnTo>
                  <a:lnTo>
                    <a:pt x="2195720" y="1065839"/>
                  </a:lnTo>
                  <a:lnTo>
                    <a:pt x="0" y="1065839"/>
                  </a:lnTo>
                  <a:lnTo>
                    <a:pt x="0" y="0"/>
                  </a:lnTo>
                  <a:close/>
                </a:path>
              </a:pathLst>
            </a:custGeom>
            <a:blipFill rotWithShape="1">
              <a:blip r:embed="rId5">
                <a:alphaModFix/>
              </a:blip>
              <a:stretch>
                <a:fillRect/>
              </a:stretch>
            </a:blipFill>
            <a:ln>
              <a:noFill/>
            </a:ln>
          </p:spPr>
          <p:txBody>
            <a:bodyPr/>
            <a:lstStyle/>
            <a:p>
              <a:endParaRPr lang="nl-BE" sz="1200"/>
            </a:p>
          </p:txBody>
        </p:sp>
      </p:grpSp>
      <p:sp>
        <p:nvSpPr>
          <p:cNvPr id="383" name="Google Shape;383;p9"/>
          <p:cNvSpPr txBox="1"/>
          <p:nvPr/>
        </p:nvSpPr>
        <p:spPr>
          <a:xfrm>
            <a:off x="1016509" y="375955"/>
            <a:ext cx="8807975" cy="947952"/>
          </a:xfrm>
          <a:prstGeom prst="rect">
            <a:avLst/>
          </a:prstGeom>
          <a:noFill/>
          <a:ln>
            <a:noFill/>
          </a:ln>
        </p:spPr>
        <p:txBody>
          <a:bodyPr spcFirstLastPara="1" wrap="square" lIns="0" tIns="0" rIns="0" bIns="0" anchor="t" anchorCtr="0">
            <a:spAutoFit/>
          </a:bodyPr>
          <a:lstStyle/>
          <a:p>
            <a:pPr>
              <a:lnSpc>
                <a:spcPct val="140000"/>
              </a:lnSpc>
            </a:pPr>
            <a:r>
              <a:rPr lang="en-US" sz="3200" i="1" dirty="0">
                <a:solidFill>
                  <a:srgbClr val="C00000"/>
                </a:solidFill>
                <a:ea typeface="Montserrat"/>
                <a:cs typeface="Montserrat"/>
                <a:sym typeface="Montserrat"/>
              </a:rPr>
              <a:t>Trends: </a:t>
            </a:r>
            <a:r>
              <a:rPr lang="en-US" sz="3200" i="1" dirty="0">
                <a:solidFill>
                  <a:srgbClr val="002060"/>
                </a:solidFill>
                <a:ea typeface="Montserrat"/>
                <a:cs typeface="Montserrat"/>
                <a:sym typeface="Montserrat"/>
              </a:rPr>
              <a:t>Drivers of Material Footprint 2000-2022, %</a:t>
            </a:r>
          </a:p>
          <a:p>
            <a:pPr>
              <a:lnSpc>
                <a:spcPct val="140000"/>
              </a:lnSpc>
            </a:pPr>
            <a:endParaRPr sz="1200" i="1" dirty="0">
              <a:solidFill>
                <a:srgbClr val="002060"/>
              </a:solidFill>
            </a:endParaRPr>
          </a:p>
        </p:txBody>
      </p:sp>
      <p:sp>
        <p:nvSpPr>
          <p:cNvPr id="2" name="TextBox 1">
            <a:extLst>
              <a:ext uri="{FF2B5EF4-FFF2-40B4-BE49-F238E27FC236}">
                <a16:creationId xmlns:a16="http://schemas.microsoft.com/office/drawing/2014/main" id="{0630B11C-1025-B01B-943E-D72634E1FB05}"/>
              </a:ext>
            </a:extLst>
          </p:cNvPr>
          <p:cNvSpPr txBox="1"/>
          <p:nvPr/>
        </p:nvSpPr>
        <p:spPr>
          <a:xfrm>
            <a:off x="3463631" y="6299910"/>
            <a:ext cx="2064327" cy="369332"/>
          </a:xfrm>
          <a:prstGeom prst="rect">
            <a:avLst/>
          </a:prstGeom>
          <a:noFill/>
        </p:spPr>
        <p:txBody>
          <a:bodyPr wrap="square" rtlCol="0">
            <a:spAutoFit/>
          </a:bodyPr>
          <a:lstStyle/>
          <a:p>
            <a:r>
              <a:rPr lang="en-GB" dirty="0"/>
              <a:t>Domestic Extraction</a:t>
            </a:r>
          </a:p>
        </p:txBody>
      </p:sp>
      <p:sp>
        <p:nvSpPr>
          <p:cNvPr id="3" name="Frame 2">
            <a:extLst>
              <a:ext uri="{FF2B5EF4-FFF2-40B4-BE49-F238E27FC236}">
                <a16:creationId xmlns:a16="http://schemas.microsoft.com/office/drawing/2014/main" id="{360E3613-E8C1-A389-BBFB-4B4D10AA5DAC}"/>
              </a:ext>
            </a:extLst>
          </p:cNvPr>
          <p:cNvSpPr>
            <a:spLocks noChangeAspect="1"/>
          </p:cNvSpPr>
          <p:nvPr/>
        </p:nvSpPr>
        <p:spPr>
          <a:xfrm>
            <a:off x="1413164" y="1981196"/>
            <a:ext cx="8797636" cy="574964"/>
          </a:xfrm>
          <a:prstGeom prst="frame">
            <a:avLst>
              <a:gd name="adj1" fmla="val 1442"/>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26028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grpSp>
        <p:nvGrpSpPr>
          <p:cNvPr id="249" name="Google Shape;249;p6"/>
          <p:cNvGrpSpPr/>
          <p:nvPr/>
        </p:nvGrpSpPr>
        <p:grpSpPr>
          <a:xfrm>
            <a:off x="1176219" y="5415234"/>
            <a:ext cx="1864987" cy="641757"/>
            <a:chOff x="2663371" y="0"/>
            <a:chExt cx="3729974" cy="1283514"/>
          </a:xfrm>
        </p:grpSpPr>
        <p:sp>
          <p:nvSpPr>
            <p:cNvPr id="250" name="Google Shape;250;p6"/>
            <p:cNvSpPr/>
            <p:nvPr/>
          </p:nvSpPr>
          <p:spPr>
            <a:xfrm>
              <a:off x="2663371" y="0"/>
              <a:ext cx="1397243" cy="1283514"/>
            </a:xfrm>
            <a:custGeom>
              <a:avLst/>
              <a:gdLst/>
              <a:ahLst/>
              <a:cxnLst/>
              <a:rect l="l" t="t" r="r" b="b"/>
              <a:pathLst>
                <a:path w="1397243" h="1283514" extrusionOk="0">
                  <a:moveTo>
                    <a:pt x="0" y="0"/>
                  </a:moveTo>
                  <a:lnTo>
                    <a:pt x="1397243" y="0"/>
                  </a:lnTo>
                  <a:lnTo>
                    <a:pt x="1397243" y="1283514"/>
                  </a:lnTo>
                  <a:lnTo>
                    <a:pt x="0" y="1283514"/>
                  </a:lnTo>
                  <a:lnTo>
                    <a:pt x="0" y="0"/>
                  </a:lnTo>
                  <a:close/>
                </a:path>
              </a:pathLst>
            </a:custGeom>
            <a:blipFill rotWithShape="1">
              <a:blip r:embed="rId3">
                <a:alphaModFix/>
              </a:blip>
              <a:stretch>
                <a:fillRect/>
              </a:stretch>
            </a:blipFill>
            <a:ln>
              <a:noFill/>
            </a:ln>
          </p:spPr>
          <p:txBody>
            <a:bodyPr/>
            <a:lstStyle/>
            <a:p>
              <a:endParaRPr lang="nl-BE" sz="1200"/>
            </a:p>
          </p:txBody>
        </p:sp>
        <p:sp>
          <p:nvSpPr>
            <p:cNvPr id="251" name="Google Shape;251;p6"/>
            <p:cNvSpPr/>
            <p:nvPr/>
          </p:nvSpPr>
          <p:spPr>
            <a:xfrm>
              <a:off x="4197625" y="0"/>
              <a:ext cx="2195720" cy="1065839"/>
            </a:xfrm>
            <a:custGeom>
              <a:avLst/>
              <a:gdLst/>
              <a:ahLst/>
              <a:cxnLst/>
              <a:rect l="l" t="t" r="r" b="b"/>
              <a:pathLst>
                <a:path w="2195720" h="1065839" extrusionOk="0">
                  <a:moveTo>
                    <a:pt x="0" y="0"/>
                  </a:moveTo>
                  <a:lnTo>
                    <a:pt x="2195720" y="0"/>
                  </a:lnTo>
                  <a:lnTo>
                    <a:pt x="2195720" y="1065839"/>
                  </a:lnTo>
                  <a:lnTo>
                    <a:pt x="0" y="1065839"/>
                  </a:lnTo>
                  <a:lnTo>
                    <a:pt x="0" y="0"/>
                  </a:lnTo>
                  <a:close/>
                </a:path>
              </a:pathLst>
            </a:custGeom>
            <a:blipFill rotWithShape="1">
              <a:blip r:embed="rId4">
                <a:alphaModFix/>
              </a:blip>
              <a:stretch>
                <a:fillRect/>
              </a:stretch>
            </a:blipFill>
            <a:ln>
              <a:noFill/>
            </a:ln>
          </p:spPr>
          <p:txBody>
            <a:bodyPr/>
            <a:lstStyle/>
            <a:p>
              <a:endParaRPr lang="nl-BE" sz="1200"/>
            </a:p>
          </p:txBody>
        </p:sp>
      </p:grpSp>
      <p:pic>
        <p:nvPicPr>
          <p:cNvPr id="2" name="Picture 1">
            <a:extLst>
              <a:ext uri="{FF2B5EF4-FFF2-40B4-BE49-F238E27FC236}">
                <a16:creationId xmlns:a16="http://schemas.microsoft.com/office/drawing/2014/main" id="{A1E5985E-EE40-3403-013F-861C4B7BD3FA}"/>
              </a:ext>
            </a:extLst>
          </p:cNvPr>
          <p:cNvPicPr>
            <a:picLocks noChangeAspect="1"/>
          </p:cNvPicPr>
          <p:nvPr/>
        </p:nvPicPr>
        <p:blipFill>
          <a:blip r:embed="rId5"/>
          <a:stretch>
            <a:fillRect/>
          </a:stretch>
        </p:blipFill>
        <p:spPr>
          <a:xfrm>
            <a:off x="3245789" y="1138860"/>
            <a:ext cx="7062965" cy="5559325"/>
          </a:xfrm>
          <a:prstGeom prst="rect">
            <a:avLst/>
          </a:prstGeom>
        </p:spPr>
      </p:pic>
      <p:grpSp>
        <p:nvGrpSpPr>
          <p:cNvPr id="5" name="Group 4">
            <a:extLst>
              <a:ext uri="{FF2B5EF4-FFF2-40B4-BE49-F238E27FC236}">
                <a16:creationId xmlns:a16="http://schemas.microsoft.com/office/drawing/2014/main" id="{AA5417E5-8A4D-E82F-BB78-F87F1D0B1280}"/>
              </a:ext>
            </a:extLst>
          </p:cNvPr>
          <p:cNvGrpSpPr/>
          <p:nvPr/>
        </p:nvGrpSpPr>
        <p:grpSpPr>
          <a:xfrm>
            <a:off x="1242625" y="1387734"/>
            <a:ext cx="2179693" cy="3071581"/>
            <a:chOff x="1247782" y="853439"/>
            <a:chExt cx="2179693" cy="3071581"/>
          </a:xfrm>
        </p:grpSpPr>
        <p:sp>
          <p:nvSpPr>
            <p:cNvPr id="6" name="Rectangle: Rounded Corners 9">
              <a:extLst>
                <a:ext uri="{FF2B5EF4-FFF2-40B4-BE49-F238E27FC236}">
                  <a16:creationId xmlns:a16="http://schemas.microsoft.com/office/drawing/2014/main" id="{3973DB4E-1E84-C393-8A7B-DDCDCEE6099F}"/>
                </a:ext>
              </a:extLst>
            </p:cNvPr>
            <p:cNvSpPr/>
            <p:nvPr/>
          </p:nvSpPr>
          <p:spPr>
            <a:xfrm>
              <a:off x="1247782" y="853439"/>
              <a:ext cx="2179693" cy="3071581"/>
            </a:xfrm>
            <a:prstGeom prst="roundRect">
              <a:avLst/>
            </a:prstGeom>
            <a:solidFill>
              <a:schemeClr val="bg1"/>
            </a:solidFill>
            <a:ln w="28575">
              <a:solidFill>
                <a:srgbClr val="F9C3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a:extLst>
                <a:ext uri="{FF2B5EF4-FFF2-40B4-BE49-F238E27FC236}">
                  <a16:creationId xmlns:a16="http://schemas.microsoft.com/office/drawing/2014/main" id="{A5C70D76-6EDD-8CDF-2163-721DD8912F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63827" y="2866913"/>
              <a:ext cx="958582" cy="958582"/>
            </a:xfrm>
            <a:prstGeom prst="rect">
              <a:avLst/>
            </a:prstGeom>
          </p:spPr>
        </p:pic>
        <p:pic>
          <p:nvPicPr>
            <p:cNvPr id="8" name="Picture 7">
              <a:extLst>
                <a:ext uri="{FF2B5EF4-FFF2-40B4-BE49-F238E27FC236}">
                  <a16:creationId xmlns:a16="http://schemas.microsoft.com/office/drawing/2014/main" id="{F4FEC6D5-D0CF-2BF7-9BCB-EEB96F9919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13359" y="1886544"/>
              <a:ext cx="939529" cy="939529"/>
            </a:xfrm>
            <a:prstGeom prst="rect">
              <a:avLst/>
            </a:prstGeom>
          </p:spPr>
        </p:pic>
        <p:pic>
          <p:nvPicPr>
            <p:cNvPr id="9" name="Picture 8">
              <a:extLst>
                <a:ext uri="{FF2B5EF4-FFF2-40B4-BE49-F238E27FC236}">
                  <a16:creationId xmlns:a16="http://schemas.microsoft.com/office/drawing/2014/main" id="{6C7BBD2C-F5EF-BCF2-FB10-E40FB82D3D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31249" y="1891582"/>
              <a:ext cx="919251" cy="919251"/>
            </a:xfrm>
            <a:prstGeom prst="rect">
              <a:avLst/>
            </a:prstGeom>
          </p:spPr>
        </p:pic>
        <p:pic>
          <p:nvPicPr>
            <p:cNvPr id="10" name="Picture 9">
              <a:extLst>
                <a:ext uri="{FF2B5EF4-FFF2-40B4-BE49-F238E27FC236}">
                  <a16:creationId xmlns:a16="http://schemas.microsoft.com/office/drawing/2014/main" id="{CAB02D99-199D-F0E3-C43A-737253CAE3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16583" y="951782"/>
              <a:ext cx="836306" cy="836306"/>
            </a:xfrm>
            <a:prstGeom prst="rect">
              <a:avLst/>
            </a:prstGeom>
          </p:spPr>
        </p:pic>
        <p:pic>
          <p:nvPicPr>
            <p:cNvPr id="11" name="Picture 10">
              <a:extLst>
                <a:ext uri="{FF2B5EF4-FFF2-40B4-BE49-F238E27FC236}">
                  <a16:creationId xmlns:a16="http://schemas.microsoft.com/office/drawing/2014/main" id="{3E6C392D-4A0A-DB00-8D0F-80B0C6A253D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93519" y="954141"/>
              <a:ext cx="765541" cy="765541"/>
            </a:xfrm>
            <a:prstGeom prst="rect">
              <a:avLst/>
            </a:prstGeom>
          </p:spPr>
        </p:pic>
        <p:pic>
          <p:nvPicPr>
            <p:cNvPr id="12" name="Picture 11">
              <a:extLst>
                <a:ext uri="{FF2B5EF4-FFF2-40B4-BE49-F238E27FC236}">
                  <a16:creationId xmlns:a16="http://schemas.microsoft.com/office/drawing/2014/main" id="{E487EF44-4CD4-589D-FF6A-5C04B803D4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70289" y="2860523"/>
              <a:ext cx="919252" cy="919252"/>
            </a:xfrm>
            <a:prstGeom prst="rect">
              <a:avLst/>
            </a:prstGeom>
          </p:spPr>
        </p:pic>
      </p:grpSp>
      <p:sp>
        <p:nvSpPr>
          <p:cNvPr id="13" name="TextBox 12">
            <a:extLst>
              <a:ext uri="{FF2B5EF4-FFF2-40B4-BE49-F238E27FC236}">
                <a16:creationId xmlns:a16="http://schemas.microsoft.com/office/drawing/2014/main" id="{3BBC9588-2002-DEE3-AC91-2AEB7B092087}"/>
              </a:ext>
            </a:extLst>
          </p:cNvPr>
          <p:cNvSpPr txBox="1"/>
          <p:nvPr/>
        </p:nvSpPr>
        <p:spPr>
          <a:xfrm>
            <a:off x="756861" y="4521060"/>
            <a:ext cx="3069636" cy="646331"/>
          </a:xfrm>
          <a:prstGeom prst="rect">
            <a:avLst/>
          </a:prstGeom>
          <a:solidFill>
            <a:schemeClr val="bg1"/>
          </a:solidFill>
        </p:spPr>
        <p:txBody>
          <a:bodyPr wrap="square" rtlCol="0">
            <a:spAutoFit/>
          </a:bodyPr>
          <a:lstStyle/>
          <a:p>
            <a:pPr algn="ctr"/>
            <a:r>
              <a:rPr lang="en-GB" sz="3600" i="1" dirty="0"/>
              <a:t>Decoupling</a:t>
            </a:r>
          </a:p>
        </p:txBody>
      </p:sp>
      <p:sp>
        <p:nvSpPr>
          <p:cNvPr id="3" name="TextBox 2">
            <a:extLst>
              <a:ext uri="{FF2B5EF4-FFF2-40B4-BE49-F238E27FC236}">
                <a16:creationId xmlns:a16="http://schemas.microsoft.com/office/drawing/2014/main" id="{9ADC66DE-673A-6352-DE70-002B1F10726D}"/>
              </a:ext>
            </a:extLst>
          </p:cNvPr>
          <p:cNvSpPr txBox="1"/>
          <p:nvPr/>
        </p:nvSpPr>
        <p:spPr>
          <a:xfrm>
            <a:off x="-13855" y="244495"/>
            <a:ext cx="12192000" cy="584775"/>
          </a:xfrm>
          <a:prstGeom prst="rect">
            <a:avLst/>
          </a:prstGeom>
          <a:noFill/>
        </p:spPr>
        <p:txBody>
          <a:bodyPr wrap="square" rtlCol="0">
            <a:spAutoFit/>
          </a:bodyPr>
          <a:lstStyle>
            <a:defPPr>
              <a:defRPr lang="en-US"/>
            </a:defPPr>
            <a:lvl1pPr>
              <a:defRPr sz="2800">
                <a:solidFill>
                  <a:srgbClr val="5D924C"/>
                </a:solidFill>
              </a:defRPr>
            </a:lvl1pPr>
          </a:lstStyle>
          <a:p>
            <a:pPr algn="ctr"/>
            <a:r>
              <a:rPr lang="en-GB" i="1" dirty="0">
                <a:solidFill>
                  <a:srgbClr val="002060"/>
                </a:solidFill>
              </a:rPr>
              <a:t>If current trends continue, global material consumption will increase substantially </a:t>
            </a:r>
            <a:r>
              <a:rPr lang="en-GB" sz="3200" i="1" dirty="0">
                <a:solidFill>
                  <a:srgbClr val="002060"/>
                </a:solidFill>
              </a:rPr>
              <a:t> </a:t>
            </a:r>
            <a:endParaRPr lang="en-GB" i="1" dirty="0">
              <a:solidFill>
                <a:srgbClr val="002060"/>
              </a:solidFill>
            </a:endParaRPr>
          </a:p>
        </p:txBody>
      </p:sp>
    </p:spTree>
    <p:extLst>
      <p:ext uri="{BB962C8B-B14F-4D97-AF65-F5344CB8AC3E}">
        <p14:creationId xmlns:p14="http://schemas.microsoft.com/office/powerpoint/2010/main" val="3245143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a:extLst>
              <a:ext uri="{FF2B5EF4-FFF2-40B4-BE49-F238E27FC236}">
                <a16:creationId xmlns:a16="http://schemas.microsoft.com/office/drawing/2014/main" id="{364C167B-7874-3446-9F0D-8B60A29F8192}"/>
              </a:ext>
            </a:extLst>
          </p:cNvPr>
          <p:cNvSpPr>
            <a:spLocks noGrp="1"/>
          </p:cNvSpPr>
          <p:nvPr>
            <p:ph sz="quarter" idx="13"/>
          </p:nvPr>
        </p:nvSpPr>
        <p:spPr>
          <a:xfrm>
            <a:off x="4645437" y="1842482"/>
            <a:ext cx="7047806" cy="3851739"/>
          </a:xfrm>
        </p:spPr>
        <p:txBody>
          <a:bodyPr>
            <a:noAutofit/>
          </a:bodyPr>
          <a:lstStyle/>
          <a:p>
            <a:pPr marL="0" indent="0">
              <a:buNone/>
            </a:pPr>
            <a:r>
              <a:rPr lang="en-GB" sz="3000" i="1">
                <a:solidFill>
                  <a:srgbClr val="C00000"/>
                </a:solidFill>
                <a:latin typeface="+mn-lt"/>
                <a:cs typeface="Arial"/>
              </a:rPr>
              <a:t>Circular economy </a:t>
            </a:r>
            <a:r>
              <a:rPr lang="en-GB" sz="3000" i="1">
                <a:latin typeface="+mn-lt"/>
                <a:cs typeface="Arial"/>
              </a:rPr>
              <a:t>should be </a:t>
            </a:r>
            <a:r>
              <a:rPr lang="en-GB" sz="3000" i="1">
                <a:solidFill>
                  <a:schemeClr val="tx1"/>
                </a:solidFill>
                <a:latin typeface="+mn-lt"/>
                <a:cs typeface="Arial"/>
              </a:rPr>
              <a:t>seen as an </a:t>
            </a:r>
            <a:r>
              <a:rPr lang="en-GB" sz="3000" i="1">
                <a:solidFill>
                  <a:srgbClr val="FF0000"/>
                </a:solidFill>
                <a:latin typeface="+mn-lt"/>
                <a:cs typeface="Arial"/>
              </a:rPr>
              <a:t>instrument for delivering decoupling </a:t>
            </a:r>
            <a:r>
              <a:rPr lang="en-GB" sz="3000" i="1">
                <a:latin typeface="+mn-lt"/>
                <a:cs typeface="Arial"/>
              </a:rPr>
              <a:t>of economic growth from resource use and environmental impacts in practice, as well </a:t>
            </a:r>
            <a:r>
              <a:rPr lang="en-GB" sz="3000" i="1">
                <a:solidFill>
                  <a:schemeClr val="tx1"/>
                </a:solidFill>
                <a:latin typeface="+mn-lt"/>
                <a:cs typeface="Arial"/>
              </a:rPr>
              <a:t>as a </a:t>
            </a:r>
            <a:r>
              <a:rPr lang="en-GB" sz="3000" i="1">
                <a:solidFill>
                  <a:srgbClr val="FF0000"/>
                </a:solidFill>
                <a:latin typeface="+mn-lt"/>
                <a:cs typeface="Arial"/>
              </a:rPr>
              <a:t>part of the bigger picture of economic, societal and cultural transformation </a:t>
            </a:r>
            <a:r>
              <a:rPr lang="en-GB" sz="3000" i="1">
                <a:solidFill>
                  <a:schemeClr val="tx1"/>
                </a:solidFill>
                <a:latin typeface="+mn-lt"/>
                <a:cs typeface="Arial"/>
              </a:rPr>
              <a:t>needed to deliver the EGD and </a:t>
            </a:r>
            <a:r>
              <a:rPr lang="en-GB" sz="3000" i="1">
                <a:solidFill>
                  <a:schemeClr val="tx1"/>
                </a:solidFill>
                <a:latin typeface="+mn-lt"/>
              </a:rPr>
              <a:t>SDGs</a:t>
            </a:r>
          </a:p>
        </p:txBody>
      </p:sp>
      <p:pic>
        <p:nvPicPr>
          <p:cNvPr id="4" name="Picture 3">
            <a:extLst>
              <a:ext uri="{FF2B5EF4-FFF2-40B4-BE49-F238E27FC236}">
                <a16:creationId xmlns:a16="http://schemas.microsoft.com/office/drawing/2014/main" id="{7C2B2BB4-252C-1B4F-ADF8-99BF516B2412}"/>
              </a:ext>
            </a:extLst>
          </p:cNvPr>
          <p:cNvPicPr>
            <a:picLocks noChangeAspect="1"/>
          </p:cNvPicPr>
          <p:nvPr/>
        </p:nvPicPr>
        <p:blipFill>
          <a:blip r:embed="rId2"/>
          <a:stretch>
            <a:fillRect/>
          </a:stretch>
        </p:blipFill>
        <p:spPr>
          <a:xfrm>
            <a:off x="451973" y="1864405"/>
            <a:ext cx="4178553" cy="3225728"/>
          </a:xfrm>
          <a:prstGeom prst="rect">
            <a:avLst/>
          </a:prstGeom>
        </p:spPr>
      </p:pic>
    </p:spTree>
    <p:extLst>
      <p:ext uri="{BB962C8B-B14F-4D97-AF65-F5344CB8AC3E}">
        <p14:creationId xmlns:p14="http://schemas.microsoft.com/office/powerpoint/2010/main" val="160475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22339A-59BB-33EE-A858-D5A486499803}"/>
              </a:ext>
            </a:extLst>
          </p:cNvPr>
          <p:cNvSpPr txBox="1"/>
          <p:nvPr/>
        </p:nvSpPr>
        <p:spPr>
          <a:xfrm>
            <a:off x="914397" y="3050551"/>
            <a:ext cx="5666509" cy="3539430"/>
          </a:xfrm>
          <a:prstGeom prst="rect">
            <a:avLst/>
          </a:prstGeom>
          <a:noFill/>
        </p:spPr>
        <p:txBody>
          <a:bodyPr wrap="square">
            <a:spAutoFit/>
          </a:bodyPr>
          <a:lstStyle/>
          <a:p>
            <a:r>
              <a:rPr lang="en-GB" sz="2800" i="1">
                <a:solidFill>
                  <a:srgbClr val="000000"/>
                </a:solidFill>
                <a:latin typeface="Calibri" panose="020F0502020204030204" pitchFamily="34" charset="0"/>
                <a:ea typeface="Calibri" panose="020F0502020204030204" pitchFamily="34" charset="0"/>
              </a:rPr>
              <a:t>C</a:t>
            </a:r>
            <a:r>
              <a:rPr lang="en-GB" sz="2800" i="1">
                <a:solidFill>
                  <a:srgbClr val="000000"/>
                </a:solidFill>
                <a:effectLst/>
                <a:latin typeface="Calibri" panose="020F0502020204030204" pitchFamily="34" charset="0"/>
                <a:ea typeface="Calibri" panose="020F0502020204030204" pitchFamily="34" charset="0"/>
              </a:rPr>
              <a:t>ircular bioeconomy is the </a:t>
            </a:r>
            <a:r>
              <a:rPr lang="en-GB" sz="2800" i="1">
                <a:solidFill>
                  <a:srgbClr val="C00000"/>
                </a:solidFill>
                <a:effectLst/>
                <a:latin typeface="Calibri" panose="020F0502020204030204" pitchFamily="34" charset="0"/>
                <a:ea typeface="Calibri" panose="020F0502020204030204" pitchFamily="34" charset="0"/>
              </a:rPr>
              <a:t>oldest concept on the planet Earth. </a:t>
            </a:r>
            <a:r>
              <a:rPr lang="en-GB" sz="2800" i="1">
                <a:solidFill>
                  <a:srgbClr val="000000"/>
                </a:solidFill>
                <a:effectLst/>
                <a:latin typeface="Calibri" panose="020F0502020204030204" pitchFamily="34" charset="0"/>
                <a:ea typeface="Calibri" panose="020F0502020204030204" pitchFamily="34" charset="0"/>
              </a:rPr>
              <a:t>Nature is organised according to circularity principles - nothing is lost, and everything has its purpose. So, the only question we humans should answer is do we consider ourselves as part of nature. </a:t>
            </a:r>
            <a:endParaRPr lang="en-GB" sz="2800" i="1"/>
          </a:p>
        </p:txBody>
      </p:sp>
      <p:sp>
        <p:nvSpPr>
          <p:cNvPr id="7" name="TextBox 6">
            <a:extLst>
              <a:ext uri="{FF2B5EF4-FFF2-40B4-BE49-F238E27FC236}">
                <a16:creationId xmlns:a16="http://schemas.microsoft.com/office/drawing/2014/main" id="{42B32E8E-A34F-5A70-DBE2-2D760EBD2452}"/>
              </a:ext>
            </a:extLst>
          </p:cNvPr>
          <p:cNvSpPr txBox="1"/>
          <p:nvPr/>
        </p:nvSpPr>
        <p:spPr>
          <a:xfrm>
            <a:off x="893622" y="1166396"/>
            <a:ext cx="10571016" cy="1815882"/>
          </a:xfrm>
          <a:prstGeom prst="rect">
            <a:avLst/>
          </a:prstGeom>
          <a:noFill/>
        </p:spPr>
        <p:txBody>
          <a:bodyPr wrap="square">
            <a:spAutoFit/>
          </a:bodyPr>
          <a:lstStyle/>
          <a:p>
            <a:r>
              <a:rPr lang="en-GB" sz="2800" i="1">
                <a:solidFill>
                  <a:srgbClr val="C00000"/>
                </a:solidFill>
                <a:ea typeface="Calibri" panose="020F0502020204030204" pitchFamily="34" charset="0"/>
              </a:rPr>
              <a:t>C</a:t>
            </a:r>
            <a:r>
              <a:rPr lang="en-GB" sz="2800" i="1">
                <a:solidFill>
                  <a:srgbClr val="C00000"/>
                </a:solidFill>
                <a:effectLst/>
                <a:ea typeface="Calibri" panose="020F0502020204030204" pitchFamily="34" charset="0"/>
              </a:rPr>
              <a:t>ircular economy was introduced in the European policy space </a:t>
            </a:r>
            <a:r>
              <a:rPr lang="en-GB" sz="2800" i="1">
                <a:solidFill>
                  <a:srgbClr val="000000"/>
                </a:solidFill>
                <a:ea typeface="Calibri" panose="020F0502020204030204" pitchFamily="34" charset="0"/>
              </a:rPr>
              <a:t>i</a:t>
            </a:r>
            <a:r>
              <a:rPr lang="en-GB" sz="2800" i="1">
                <a:solidFill>
                  <a:srgbClr val="000000"/>
                </a:solidFill>
                <a:effectLst/>
                <a:ea typeface="Calibri" panose="020F0502020204030204" pitchFamily="34" charset="0"/>
              </a:rPr>
              <a:t>n 2014. It was not a new concept, unknown to science, but it was new to policy makers. In less than 10 years, the concept is </a:t>
            </a:r>
            <a:r>
              <a:rPr lang="en-GB" sz="2800" i="1">
                <a:solidFill>
                  <a:srgbClr val="C00000"/>
                </a:solidFill>
                <a:effectLst/>
                <a:ea typeface="Calibri" panose="020F0502020204030204" pitchFamily="34" charset="0"/>
              </a:rPr>
              <a:t>well known and broadly accepted globally. </a:t>
            </a:r>
            <a:r>
              <a:rPr lang="en-GB" sz="2800" i="1">
                <a:solidFill>
                  <a:srgbClr val="000000"/>
                </a:solidFill>
                <a:effectLst/>
                <a:ea typeface="Calibri" panose="020F0502020204030204" pitchFamily="34" charset="0"/>
              </a:rPr>
              <a:t>This is quite logical</a:t>
            </a:r>
            <a:r>
              <a:rPr lang="en-SI" sz="2800" i="1">
                <a:effectLst/>
              </a:rPr>
              <a:t> since …</a:t>
            </a:r>
            <a:endParaRPr lang="en-GB" sz="2800" i="1"/>
          </a:p>
        </p:txBody>
      </p:sp>
      <p:sp>
        <p:nvSpPr>
          <p:cNvPr id="8" name="Title 3">
            <a:extLst>
              <a:ext uri="{FF2B5EF4-FFF2-40B4-BE49-F238E27FC236}">
                <a16:creationId xmlns:a16="http://schemas.microsoft.com/office/drawing/2014/main" id="{BD9326BC-74C6-6A82-3465-AEBE208EBC14}"/>
              </a:ext>
            </a:extLst>
          </p:cNvPr>
          <p:cNvSpPr>
            <a:spLocks noGrp="1"/>
          </p:cNvSpPr>
          <p:nvPr>
            <p:ph type="title"/>
          </p:nvPr>
        </p:nvSpPr>
        <p:spPr>
          <a:xfrm>
            <a:off x="858977" y="210499"/>
            <a:ext cx="10287001" cy="726256"/>
          </a:xfrm>
        </p:spPr>
        <p:txBody>
          <a:bodyPr vert="horz">
            <a:noAutofit/>
          </a:bodyPr>
          <a:lstStyle/>
          <a:p>
            <a:pPr marL="0" indent="0" algn="ctr"/>
            <a:r>
              <a:rPr lang="en-IN" sz="4000" b="0" i="1">
                <a:solidFill>
                  <a:srgbClr val="002060"/>
                </a:solidFill>
                <a:latin typeface="+mn-lt"/>
                <a:ea typeface="Roboto Regular" pitchFamily="2" charset="0"/>
              </a:rPr>
              <a:t>Circular Economy is just common sense </a:t>
            </a:r>
          </a:p>
        </p:txBody>
      </p:sp>
      <p:pic>
        <p:nvPicPr>
          <p:cNvPr id="9" name="Picture 8">
            <a:extLst>
              <a:ext uri="{FF2B5EF4-FFF2-40B4-BE49-F238E27FC236}">
                <a16:creationId xmlns:a16="http://schemas.microsoft.com/office/drawing/2014/main" id="{BBB903C1-2DFE-4B88-B484-89DECC6EA523}"/>
              </a:ext>
            </a:extLst>
          </p:cNvPr>
          <p:cNvPicPr>
            <a:picLocks noChangeAspect="1"/>
          </p:cNvPicPr>
          <p:nvPr/>
        </p:nvPicPr>
        <p:blipFill>
          <a:blip r:embed="rId2"/>
          <a:stretch>
            <a:fillRect/>
          </a:stretch>
        </p:blipFill>
        <p:spPr>
          <a:xfrm rot="10800000">
            <a:off x="6871851" y="3200404"/>
            <a:ext cx="4301830" cy="3226372"/>
          </a:xfrm>
          <a:prstGeom prst="rect">
            <a:avLst/>
          </a:prstGeom>
        </p:spPr>
      </p:pic>
    </p:spTree>
    <p:extLst>
      <p:ext uri="{BB962C8B-B14F-4D97-AF65-F5344CB8AC3E}">
        <p14:creationId xmlns:p14="http://schemas.microsoft.com/office/powerpoint/2010/main" val="2979984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Object 18" hidden="1">
            <a:extLst>
              <a:ext uri="{FF2B5EF4-FFF2-40B4-BE49-F238E27FC236}">
                <a16:creationId xmlns:a16="http://schemas.microsoft.com/office/drawing/2014/main" id="{7B9EC9B9-A728-4D1C-96C7-B4E43EF5489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19" name="Object 18" hidden="1">
                        <a:extLst>
                          <a:ext uri="{FF2B5EF4-FFF2-40B4-BE49-F238E27FC236}">
                            <a16:creationId xmlns:a16="http://schemas.microsoft.com/office/drawing/2014/main" id="{7B9EC9B9-A728-4D1C-96C7-B4E43EF5489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54A3D3FF-1116-4B52-AE25-7B7C56A035EB}"/>
              </a:ext>
            </a:extLst>
          </p:cNvPr>
          <p:cNvSpPr>
            <a:spLocks noGrp="1"/>
          </p:cNvSpPr>
          <p:nvPr>
            <p:ph type="title"/>
          </p:nvPr>
        </p:nvSpPr>
        <p:spPr>
          <a:xfrm>
            <a:off x="1216546" y="168932"/>
            <a:ext cx="10440767" cy="726256"/>
          </a:xfrm>
        </p:spPr>
        <p:txBody>
          <a:bodyPr vert="horz">
            <a:noAutofit/>
          </a:bodyPr>
          <a:lstStyle/>
          <a:p>
            <a:pPr marL="0" indent="0"/>
            <a:r>
              <a:rPr lang="en-IN" sz="3200" b="0" i="1">
                <a:latin typeface="+mn-lt"/>
                <a:ea typeface="Roboto Regular" pitchFamily="2" charset="0"/>
              </a:rPr>
              <a:t>The first dimension is often overlooked…</a:t>
            </a:r>
          </a:p>
        </p:txBody>
      </p:sp>
      <p:graphicFrame>
        <p:nvGraphicFramePr>
          <p:cNvPr id="22" name="Tabelle 65">
            <a:extLst>
              <a:ext uri="{FF2B5EF4-FFF2-40B4-BE49-F238E27FC236}">
                <a16:creationId xmlns:a16="http://schemas.microsoft.com/office/drawing/2014/main" id="{8E0F40A9-2F04-4CA2-9538-38C90DD5E7D4}"/>
              </a:ext>
            </a:extLst>
          </p:cNvPr>
          <p:cNvGraphicFramePr>
            <a:graphicFrameLocks noGrp="1"/>
          </p:cNvGraphicFramePr>
          <p:nvPr/>
        </p:nvGraphicFramePr>
        <p:xfrm>
          <a:off x="1234550" y="1288398"/>
          <a:ext cx="8714661" cy="4988769"/>
        </p:xfrm>
        <a:graphic>
          <a:graphicData uri="http://schemas.openxmlformats.org/drawingml/2006/table">
            <a:tbl>
              <a:tblPr firstRow="1" firstCol="1" bandRow="1">
                <a:tableStyleId>{5C22544A-7EE6-4342-B048-85BDC9FD1C3A}</a:tableStyleId>
              </a:tblPr>
              <a:tblGrid>
                <a:gridCol w="4508421">
                  <a:extLst>
                    <a:ext uri="{9D8B030D-6E8A-4147-A177-3AD203B41FA5}">
                      <a16:colId xmlns:a16="http://schemas.microsoft.com/office/drawing/2014/main" val="3581736506"/>
                    </a:ext>
                  </a:extLst>
                </a:gridCol>
                <a:gridCol w="4206240">
                  <a:extLst>
                    <a:ext uri="{9D8B030D-6E8A-4147-A177-3AD203B41FA5}">
                      <a16:colId xmlns:a16="http://schemas.microsoft.com/office/drawing/2014/main" val="1798424670"/>
                    </a:ext>
                  </a:extLst>
                </a:gridCol>
              </a:tblGrid>
              <a:tr h="476508">
                <a:tc gridSpan="2">
                  <a:txBody>
                    <a:bodyPr/>
                    <a:lstStyle/>
                    <a:p>
                      <a:pPr marL="0" algn="l" defTabSz="914400" rtl="0" eaLnBrk="1" latinLnBrk="0" hangingPunct="1"/>
                      <a:r>
                        <a:rPr lang="en-GB" sz="2400" b="1" i="1" kern="1200">
                          <a:solidFill>
                            <a:schemeClr val="tx1"/>
                          </a:solidFill>
                          <a:latin typeface="+mn-lt"/>
                          <a:ea typeface="Roboto Regular" pitchFamily="2" charset="0"/>
                          <a:cs typeface="+mn-cs"/>
                        </a:rPr>
                        <a:t>Dimensions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AE3F3"/>
                    </a:solidFill>
                  </a:tcPr>
                </a:tc>
                <a:tc hMerge="1">
                  <a:txBody>
                    <a:bodyPr/>
                    <a:lstStyle/>
                    <a:p>
                      <a:pPr marL="0" algn="l" defTabSz="914400" rtl="0" eaLnBrk="1" latinLnBrk="0" hangingPunct="1">
                        <a:lnSpc>
                          <a:spcPct val="115000"/>
                        </a:lnSpc>
                      </a:pPr>
                      <a:endParaRPr lang="en-GB" sz="1600" b="1" kern="1200" dirty="0">
                        <a:solidFill>
                          <a:schemeClr val="tx1"/>
                        </a:solidFill>
                        <a:latin typeface="Roboto Regular" pitchFamily="2" charset="0"/>
                        <a:ea typeface="Roboto Regular" pitchFamily="2" charset="0"/>
                        <a:cs typeface="+mn-cs"/>
                      </a:endParaRPr>
                    </a:p>
                  </a:txBody>
                  <a:tcPr marL="36000" marR="3600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8D152"/>
                    </a:solidFill>
                  </a:tcPr>
                </a:tc>
                <a:extLst>
                  <a:ext uri="{0D108BD9-81ED-4DB2-BD59-A6C34878D82A}">
                    <a16:rowId xmlns:a16="http://schemas.microsoft.com/office/drawing/2014/main" val="2927297714"/>
                  </a:ext>
                </a:extLst>
              </a:tr>
              <a:tr h="1067207">
                <a:tc>
                  <a:txBody>
                    <a:bodyPr/>
                    <a:lstStyle/>
                    <a:p>
                      <a:pPr marL="0" algn="l" defTabSz="914400" rtl="0" eaLnBrk="1" latinLnBrk="0" hangingPunct="1"/>
                      <a:r>
                        <a:rPr lang="en-GB" sz="2000" b="1" i="1" kern="1200">
                          <a:solidFill>
                            <a:schemeClr val="tx1"/>
                          </a:solidFill>
                          <a:latin typeface="+mn-lt"/>
                          <a:ea typeface="Roboto Regular" pitchFamily="2" charset="0"/>
                          <a:cs typeface="+mn-cs"/>
                        </a:rPr>
                        <a:t>BETTER: Minimise product need through better system design</a:t>
                      </a:r>
                    </a:p>
                  </a:txBody>
                  <a:tcPr marL="25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8D152"/>
                    </a:solidFill>
                  </a:tcPr>
                </a:tc>
                <a:tc>
                  <a:txBody>
                    <a:bodyPr/>
                    <a:lstStyle/>
                    <a:p>
                      <a:pPr marL="0" indent="0" algn="l" defTabSz="914400" rtl="0" eaLnBrk="1" latinLnBrk="0" hangingPunct="1"/>
                      <a:r>
                        <a:rPr lang="en-GB" sz="2000" b="1" i="1" kern="1200">
                          <a:solidFill>
                            <a:schemeClr val="tx1"/>
                          </a:solidFill>
                          <a:effectLst/>
                          <a:latin typeface="+mn-lt"/>
                          <a:ea typeface="Roboto Regular" pitchFamily="2" charset="0"/>
                          <a:cs typeface="+mn-cs"/>
                        </a:rPr>
                        <a:t>Refuse and Rethink strategies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5EEC0"/>
                    </a:solidFill>
                  </a:tcPr>
                </a:tc>
                <a:extLst>
                  <a:ext uri="{0D108BD9-81ED-4DB2-BD59-A6C34878D82A}">
                    <a16:rowId xmlns:a16="http://schemas.microsoft.com/office/drawing/2014/main" val="2023940084"/>
                  </a:ext>
                </a:extLst>
              </a:tr>
              <a:tr h="1067207">
                <a:tc>
                  <a:txBody>
                    <a:bodyPr/>
                    <a:lstStyle/>
                    <a:p>
                      <a:r>
                        <a:rPr lang="en-GB" sz="2000" b="1" i="1">
                          <a:solidFill>
                            <a:schemeClr val="bg1"/>
                          </a:solidFill>
                          <a:latin typeface="+mn-lt"/>
                          <a:ea typeface="Roboto Regular" pitchFamily="2" charset="0"/>
                        </a:rPr>
                        <a:t>LEANER: Optimise product design</a:t>
                      </a:r>
                      <a:endParaRPr lang="en-GB" sz="2000" b="1" i="1">
                        <a:solidFill>
                          <a:schemeClr val="accent4"/>
                        </a:solidFill>
                        <a:latin typeface="+mn-lt"/>
                        <a:ea typeface="Roboto Regular" pitchFamily="2" charset="0"/>
                      </a:endParaRPr>
                    </a:p>
                  </a:txBody>
                  <a:tcPr marL="25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88900" indent="0" algn="l">
                        <a:lnSpc>
                          <a:spcPct val="115000"/>
                        </a:lnSpc>
                      </a:pPr>
                      <a:r>
                        <a:rPr lang="en-GB" sz="2000" b="1" i="1" kern="1200">
                          <a:solidFill>
                            <a:schemeClr val="tx1"/>
                          </a:solidFill>
                          <a:effectLst/>
                          <a:latin typeface="+mn-lt"/>
                          <a:ea typeface="Roboto Regular" pitchFamily="2" charset="0"/>
                          <a:cs typeface="+mn-cs"/>
                        </a:rPr>
                        <a:t>Reduce strategies in manufacture and use</a:t>
                      </a:r>
                    </a:p>
                  </a:txBody>
                  <a:tcPr marL="36000" marR="3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59261642"/>
                  </a:ext>
                </a:extLst>
              </a:tr>
              <a:tr h="1067207">
                <a:tc>
                  <a:txBody>
                    <a:bodyPr/>
                    <a:lstStyle/>
                    <a:p>
                      <a:endParaRPr lang="en-GB" sz="2000" b="1" i="1">
                        <a:solidFill>
                          <a:schemeClr val="bg1"/>
                        </a:solidFill>
                        <a:latin typeface="+mn-lt"/>
                        <a:ea typeface="Roboto Regular" pitchFamily="2" charset="0"/>
                      </a:endParaRPr>
                    </a:p>
                    <a:p>
                      <a:r>
                        <a:rPr lang="en-GB" sz="2000" b="1" i="1">
                          <a:solidFill>
                            <a:schemeClr val="bg1"/>
                          </a:solidFill>
                          <a:latin typeface="+mn-lt"/>
                          <a:ea typeface="Roboto Regular" pitchFamily="2" charset="0"/>
                        </a:rPr>
                        <a:t>LONGER: Maximise lifespan of products and its parts </a:t>
                      </a:r>
                    </a:p>
                    <a:p>
                      <a:endParaRPr lang="en-GB" sz="2000" b="1" i="1">
                        <a:solidFill>
                          <a:schemeClr val="accent4"/>
                        </a:solidFill>
                        <a:latin typeface="+mn-lt"/>
                        <a:ea typeface="Roboto Regular" pitchFamily="2" charset="0"/>
                      </a:endParaRPr>
                    </a:p>
                  </a:txBody>
                  <a:tcPr marL="25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88900" indent="0" algn="l">
                        <a:lnSpc>
                          <a:spcPct val="115000"/>
                        </a:lnSpc>
                      </a:pPr>
                      <a:r>
                        <a:rPr lang="en-GB" sz="1800" b="1" i="1" kern="1200">
                          <a:solidFill>
                            <a:schemeClr val="tx1"/>
                          </a:solidFill>
                          <a:effectLst/>
                          <a:latin typeface="+mn-lt"/>
                          <a:ea typeface="Roboto Regular" pitchFamily="2" charset="0"/>
                          <a:cs typeface="+mn-cs"/>
                        </a:rPr>
                        <a:t>Reuse, Repair, Refurbish, Remanufacture, Repurpose and Recycle strategies </a:t>
                      </a:r>
                    </a:p>
                  </a:txBody>
                  <a:tcPr marL="36000" marR="3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75699565"/>
                  </a:ext>
                </a:extLst>
              </a:tr>
              <a:tr h="10672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i="1">
                          <a:solidFill>
                            <a:schemeClr val="bg1"/>
                          </a:solidFill>
                          <a:latin typeface="+mn-lt"/>
                          <a:ea typeface="Roboto Regular" pitchFamily="2" charset="0"/>
                        </a:rPr>
                        <a:t>CLEANER: Minimise waste and pollution</a:t>
                      </a:r>
                    </a:p>
                  </a:txBody>
                  <a:tcPr marL="25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88900" indent="0" algn="l" defTabSz="914400" rtl="0" eaLnBrk="1" latinLnBrk="0" hangingPunct="1">
                        <a:lnSpc>
                          <a:spcPct val="115000"/>
                        </a:lnSpc>
                      </a:pPr>
                      <a:r>
                        <a:rPr lang="en-GB" sz="2000" b="1" i="1" kern="1200">
                          <a:solidFill>
                            <a:schemeClr val="tx1"/>
                          </a:solidFill>
                          <a:effectLst/>
                          <a:latin typeface="+mn-lt"/>
                          <a:ea typeface="Roboto Regular" pitchFamily="2" charset="0"/>
                          <a:cs typeface="+mn-cs"/>
                        </a:rPr>
                        <a:t>Recovery strategies </a:t>
                      </a:r>
                    </a:p>
                  </a:txBody>
                  <a:tcPr marL="36000" marR="3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99982951"/>
                  </a:ext>
                </a:extLst>
              </a:tr>
            </a:tbl>
          </a:graphicData>
        </a:graphic>
      </p:graphicFrame>
      <p:sp>
        <p:nvSpPr>
          <p:cNvPr id="32" name="Oval 31">
            <a:extLst>
              <a:ext uri="{FF2B5EF4-FFF2-40B4-BE49-F238E27FC236}">
                <a16:creationId xmlns:a16="http://schemas.microsoft.com/office/drawing/2014/main" id="{A87BFAB0-95A6-4997-BFD9-D6C704B276DF}"/>
              </a:ext>
            </a:extLst>
          </p:cNvPr>
          <p:cNvSpPr/>
          <p:nvPr/>
        </p:nvSpPr>
        <p:spPr>
          <a:xfrm>
            <a:off x="994447" y="2062694"/>
            <a:ext cx="411446" cy="392245"/>
          </a:xfrm>
          <a:prstGeom prst="ellipse">
            <a:avLst/>
          </a:prstGeom>
          <a:solidFill>
            <a:srgbClr val="1F4E7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1600" b="1">
                <a:ln>
                  <a:noFill/>
                </a:ln>
                <a:solidFill>
                  <a:schemeClr val="bg1"/>
                </a:solidFill>
                <a:latin typeface="Roboto Regular" pitchFamily="2" charset="0"/>
                <a:ea typeface="Roboto Regular" pitchFamily="2" charset="0"/>
              </a:rPr>
              <a:t>1</a:t>
            </a:r>
          </a:p>
        </p:txBody>
      </p:sp>
      <p:sp>
        <p:nvSpPr>
          <p:cNvPr id="33" name="Oval 32">
            <a:extLst>
              <a:ext uri="{FF2B5EF4-FFF2-40B4-BE49-F238E27FC236}">
                <a16:creationId xmlns:a16="http://schemas.microsoft.com/office/drawing/2014/main" id="{719113DE-E1F5-499E-9280-D188409A2365}"/>
              </a:ext>
            </a:extLst>
          </p:cNvPr>
          <p:cNvSpPr/>
          <p:nvPr/>
        </p:nvSpPr>
        <p:spPr>
          <a:xfrm>
            <a:off x="994447" y="3170615"/>
            <a:ext cx="411446" cy="392245"/>
          </a:xfrm>
          <a:prstGeom prst="ellipse">
            <a:avLst/>
          </a:prstGeom>
          <a:solidFill>
            <a:srgbClr val="1F4E7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1600" b="1">
                <a:ln>
                  <a:noFill/>
                </a:ln>
                <a:solidFill>
                  <a:schemeClr val="bg1"/>
                </a:solidFill>
                <a:latin typeface="Roboto Regular" pitchFamily="2" charset="0"/>
                <a:ea typeface="Roboto Regular" pitchFamily="2" charset="0"/>
              </a:rPr>
              <a:t>2</a:t>
            </a:r>
          </a:p>
        </p:txBody>
      </p:sp>
      <p:sp>
        <p:nvSpPr>
          <p:cNvPr id="35" name="Oval 34">
            <a:extLst>
              <a:ext uri="{FF2B5EF4-FFF2-40B4-BE49-F238E27FC236}">
                <a16:creationId xmlns:a16="http://schemas.microsoft.com/office/drawing/2014/main" id="{BE73A2E7-16C8-4969-A33E-9E313C25FE18}"/>
              </a:ext>
            </a:extLst>
          </p:cNvPr>
          <p:cNvSpPr/>
          <p:nvPr/>
        </p:nvSpPr>
        <p:spPr>
          <a:xfrm>
            <a:off x="994447" y="4237634"/>
            <a:ext cx="411446" cy="392245"/>
          </a:xfrm>
          <a:prstGeom prst="ellipse">
            <a:avLst/>
          </a:prstGeom>
          <a:solidFill>
            <a:srgbClr val="1F4E7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1600" b="1">
                <a:ln>
                  <a:noFill/>
                </a:ln>
                <a:solidFill>
                  <a:schemeClr val="bg1"/>
                </a:solidFill>
                <a:latin typeface="Roboto Regular" pitchFamily="2" charset="0"/>
                <a:ea typeface="Roboto Regular" pitchFamily="2" charset="0"/>
              </a:rPr>
              <a:t>3</a:t>
            </a:r>
          </a:p>
        </p:txBody>
      </p:sp>
      <p:sp>
        <p:nvSpPr>
          <p:cNvPr id="36" name="Oval 35">
            <a:extLst>
              <a:ext uri="{FF2B5EF4-FFF2-40B4-BE49-F238E27FC236}">
                <a16:creationId xmlns:a16="http://schemas.microsoft.com/office/drawing/2014/main" id="{43E33301-5EB0-42F9-A5F7-50B3D6FB8743}"/>
              </a:ext>
            </a:extLst>
          </p:cNvPr>
          <p:cNvSpPr/>
          <p:nvPr/>
        </p:nvSpPr>
        <p:spPr>
          <a:xfrm>
            <a:off x="994447" y="5516804"/>
            <a:ext cx="411446" cy="392245"/>
          </a:xfrm>
          <a:prstGeom prst="ellipse">
            <a:avLst/>
          </a:prstGeom>
          <a:solidFill>
            <a:srgbClr val="1F4E7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1600" b="1">
                <a:ln>
                  <a:noFill/>
                </a:ln>
                <a:solidFill>
                  <a:schemeClr val="bg1"/>
                </a:solidFill>
                <a:latin typeface="Roboto Regular" pitchFamily="2" charset="0"/>
                <a:ea typeface="Roboto Regular" pitchFamily="2" charset="0"/>
              </a:rPr>
              <a:t>4</a:t>
            </a:r>
          </a:p>
        </p:txBody>
      </p:sp>
      <p:cxnSp>
        <p:nvCxnSpPr>
          <p:cNvPr id="37" name="Straight Arrow Connector 36">
            <a:extLst>
              <a:ext uri="{FF2B5EF4-FFF2-40B4-BE49-F238E27FC236}">
                <a16:creationId xmlns:a16="http://schemas.microsoft.com/office/drawing/2014/main" id="{A63D3527-2040-45E7-BA22-F7C54B79C511}"/>
              </a:ext>
            </a:extLst>
          </p:cNvPr>
          <p:cNvCxnSpPr>
            <a:cxnSpLocks/>
          </p:cNvCxnSpPr>
          <p:nvPr/>
        </p:nvCxnSpPr>
        <p:spPr>
          <a:xfrm flipV="1">
            <a:off x="818705" y="1288398"/>
            <a:ext cx="0" cy="4988769"/>
          </a:xfrm>
          <a:prstGeom prst="straightConnector1">
            <a:avLst/>
          </a:prstGeom>
          <a:ln w="38100">
            <a:solidFill>
              <a:srgbClr val="1F4E79"/>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654A770-3983-4F79-ABF5-CEBFA034D007}"/>
              </a:ext>
            </a:extLst>
          </p:cNvPr>
          <p:cNvSpPr txBox="1"/>
          <p:nvPr/>
        </p:nvSpPr>
        <p:spPr>
          <a:xfrm rot="16200000">
            <a:off x="-1691786" y="3599570"/>
            <a:ext cx="4230915" cy="461665"/>
          </a:xfrm>
          <a:prstGeom prst="rect">
            <a:avLst/>
          </a:prstGeom>
          <a:noFill/>
        </p:spPr>
        <p:txBody>
          <a:bodyPr wrap="square" rtlCol="0">
            <a:spAutoFit/>
          </a:bodyPr>
          <a:lstStyle/>
          <a:p>
            <a:pPr algn="ctr"/>
            <a:r>
              <a:rPr lang="en-GB" sz="2400" b="1" i="1">
                <a:ea typeface="Roboto Regular" pitchFamily="2" charset="0"/>
              </a:rPr>
              <a:t>Resource Efficiency </a:t>
            </a:r>
          </a:p>
        </p:txBody>
      </p:sp>
      <p:sp>
        <p:nvSpPr>
          <p:cNvPr id="20" name="TextBox 19">
            <a:extLst>
              <a:ext uri="{FF2B5EF4-FFF2-40B4-BE49-F238E27FC236}">
                <a16:creationId xmlns:a16="http://schemas.microsoft.com/office/drawing/2014/main" id="{18A62D91-4FF1-4038-93A1-4B27ACD31DD5}"/>
              </a:ext>
            </a:extLst>
          </p:cNvPr>
          <p:cNvSpPr txBox="1"/>
          <p:nvPr/>
        </p:nvSpPr>
        <p:spPr>
          <a:xfrm>
            <a:off x="10309429" y="1726385"/>
            <a:ext cx="1607530" cy="1138773"/>
          </a:xfrm>
          <a:prstGeom prst="rect">
            <a:avLst/>
          </a:prstGeom>
          <a:noFill/>
        </p:spPr>
        <p:txBody>
          <a:bodyPr wrap="square" rtlCol="0">
            <a:spAutoFit/>
          </a:bodyPr>
          <a:lstStyle/>
          <a:p>
            <a:r>
              <a:rPr lang="en-US" sz="1700" b="1" i="1">
                <a:solidFill>
                  <a:srgbClr val="C00000"/>
                </a:solidFill>
                <a:ea typeface="Roboto Regular" pitchFamily="2" charset="0"/>
              </a:rPr>
              <a:t>Often overlooked, but crucial for effectiveness</a:t>
            </a:r>
          </a:p>
        </p:txBody>
      </p:sp>
      <p:sp>
        <p:nvSpPr>
          <p:cNvPr id="24" name="Right Brace 23">
            <a:extLst>
              <a:ext uri="{FF2B5EF4-FFF2-40B4-BE49-F238E27FC236}">
                <a16:creationId xmlns:a16="http://schemas.microsoft.com/office/drawing/2014/main" id="{E8AC00C3-A0A6-4C5E-8E52-F012009A0DBD}"/>
              </a:ext>
            </a:extLst>
          </p:cNvPr>
          <p:cNvSpPr/>
          <p:nvPr/>
        </p:nvSpPr>
        <p:spPr>
          <a:xfrm>
            <a:off x="10015693" y="1756705"/>
            <a:ext cx="335170" cy="1085123"/>
          </a:xfrm>
          <a:prstGeom prst="rightBrace">
            <a:avLst/>
          </a:prstGeom>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pic>
        <p:nvPicPr>
          <p:cNvPr id="2" name="Picture 27" descr="Making Climate Targets Achievable | Resource Panel">
            <a:extLst>
              <a:ext uri="{FF2B5EF4-FFF2-40B4-BE49-F238E27FC236}">
                <a16:creationId xmlns:a16="http://schemas.microsoft.com/office/drawing/2014/main" id="{6710D8B2-0D38-A0B9-4BDB-9849F592F9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38489" y="3936821"/>
            <a:ext cx="1652093" cy="2332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5927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2613F1-0332-0541-85FC-9E8B1AC3D6D1}"/>
              </a:ext>
            </a:extLst>
          </p:cNvPr>
          <p:cNvSpPr txBox="1"/>
          <p:nvPr/>
        </p:nvSpPr>
        <p:spPr>
          <a:xfrm>
            <a:off x="0" y="-27705"/>
            <a:ext cx="12219710" cy="6913416"/>
          </a:xfrm>
          <a:prstGeom prst="rect">
            <a:avLst/>
          </a:prstGeom>
          <a:noFill/>
        </p:spPr>
        <p:txBody>
          <a:bodyPr wrap="square" rtlCol="0">
            <a:spAutoFit/>
          </a:bodyPr>
          <a:lstStyle/>
          <a:p>
            <a:endParaRPr lang="en-GB"/>
          </a:p>
        </p:txBody>
      </p:sp>
      <p:sp>
        <p:nvSpPr>
          <p:cNvPr id="6" name="Title 2"/>
          <p:cNvSpPr txBox="1">
            <a:spLocks/>
          </p:cNvSpPr>
          <p:nvPr/>
        </p:nvSpPr>
        <p:spPr>
          <a:xfrm>
            <a:off x="565322" y="2105121"/>
            <a:ext cx="11024169" cy="2615732"/>
          </a:xfrm>
          <a:prstGeom prst="rect">
            <a:avLst/>
          </a:prstGeom>
          <a:effectLst/>
        </p:spPr>
        <p:txBody>
          <a:bodyPr vert="horz" lIns="121920" tIns="60960" rIns="121920" bIns="6096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None/>
            </a:pPr>
            <a:r>
              <a:rPr lang="en-GB" sz="3200" b="0" i="1">
                <a:solidFill>
                  <a:schemeClr val="tx1"/>
                </a:solidFill>
                <a:effectLst/>
                <a:latin typeface="+mn-lt"/>
                <a:ea typeface="Calibri" panose="020F0502020204030204" pitchFamily="34" charset="0"/>
              </a:rPr>
              <a:t>We must </a:t>
            </a:r>
            <a:r>
              <a:rPr lang="en-GB" sz="3200" b="0" i="1">
                <a:solidFill>
                  <a:srgbClr val="FF0000"/>
                </a:solidFill>
                <a:effectLst/>
                <a:latin typeface="+mn-lt"/>
                <a:ea typeface="Calibri" panose="020F0502020204030204" pitchFamily="34" charset="0"/>
              </a:rPr>
              <a:t>shift away from the prevailing resource wasteful economic approach</a:t>
            </a:r>
            <a:r>
              <a:rPr lang="en-GB" sz="3200" b="0" i="1">
                <a:solidFill>
                  <a:schemeClr val="tx1"/>
                </a:solidFill>
                <a:effectLst/>
                <a:latin typeface="+mn-lt"/>
                <a:ea typeface="Calibri" panose="020F0502020204030204" pitchFamily="34" charset="0"/>
              </a:rPr>
              <a:t> based on maximising the output of sectors, simplistically defined by GDP, towards an economy that is efficiently meeting human needs and optimise human wellbeing. </a:t>
            </a:r>
          </a:p>
          <a:p>
            <a:pPr marL="0" indent="0" algn="ctr">
              <a:buNone/>
            </a:pPr>
            <a:r>
              <a:rPr lang="en-GB" sz="3200" b="0" i="1">
                <a:solidFill>
                  <a:schemeClr val="tx1"/>
                </a:solidFill>
                <a:effectLst/>
                <a:latin typeface="+mn-lt"/>
                <a:ea typeface="Calibri" panose="020F0502020204030204" pitchFamily="34" charset="0"/>
              </a:rPr>
              <a:t>The current logic is both </a:t>
            </a:r>
            <a:r>
              <a:rPr lang="en-GB" sz="3200" b="0" i="1">
                <a:solidFill>
                  <a:srgbClr val="FF0000"/>
                </a:solidFill>
                <a:effectLst/>
                <a:latin typeface="+mn-lt"/>
                <a:ea typeface="Calibri" panose="020F0502020204030204" pitchFamily="34" charset="0"/>
              </a:rPr>
              <a:t>ethically and ecologically unsustainable</a:t>
            </a:r>
            <a:r>
              <a:rPr lang="en-GB" sz="3200" b="0" i="1">
                <a:solidFill>
                  <a:schemeClr val="tx1"/>
                </a:solidFill>
                <a:effectLst/>
                <a:latin typeface="+mn-lt"/>
                <a:ea typeface="Calibri" panose="020F0502020204030204" pitchFamily="34" charset="0"/>
              </a:rPr>
              <a:t>.</a:t>
            </a:r>
          </a:p>
        </p:txBody>
      </p:sp>
    </p:spTree>
    <p:extLst>
      <p:ext uri="{BB962C8B-B14F-4D97-AF65-F5344CB8AC3E}">
        <p14:creationId xmlns:p14="http://schemas.microsoft.com/office/powerpoint/2010/main" val="2793467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B09EC52-8584-4DDF-AD5F-310453721A8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4" name="Object 3" hidden="1">
                        <a:extLst>
                          <a:ext uri="{FF2B5EF4-FFF2-40B4-BE49-F238E27FC236}">
                            <a16:creationId xmlns:a16="http://schemas.microsoft.com/office/drawing/2014/main" id="{9B09EC52-8584-4DDF-AD5F-310453721A8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7" name="Rectangle 2">
            <a:extLst>
              <a:ext uri="{FF2B5EF4-FFF2-40B4-BE49-F238E27FC236}">
                <a16:creationId xmlns:a16="http://schemas.microsoft.com/office/drawing/2014/main" id="{764814D9-6EBA-4520-B8EC-8690A6A5CCBE}"/>
              </a:ext>
            </a:extLst>
          </p:cNvPr>
          <p:cNvSpPr txBox="1">
            <a:spLocks noChangeArrowheads="1"/>
          </p:cNvSpPr>
          <p:nvPr/>
        </p:nvSpPr>
        <p:spPr bwMode="auto">
          <a:xfrm>
            <a:off x="0" y="3"/>
            <a:ext cx="12192000" cy="1076444"/>
          </a:xfrm>
          <a:prstGeom prst="rect">
            <a:avLst/>
          </a:prstGeom>
          <a:solidFill>
            <a:schemeClr val="tx2"/>
          </a:solidFill>
          <a:ln w="9525">
            <a:noFill/>
            <a:miter lim="800000"/>
            <a:headEnd/>
            <a:tailEnd/>
          </a:ln>
        </p:spPr>
        <p:txBody>
          <a:bodyPr anchor="ctr" anchorCtr="0">
            <a:prstTxWarp prst="textNoShape">
              <a:avLst/>
            </a:prstTxWarp>
          </a:bodyPr>
          <a:lstStyle>
            <a:defPPr>
              <a:defRPr lang="en-US"/>
            </a:defPPr>
            <a:lvl1pPr defTabSz="548640">
              <a:defRPr sz="3200">
                <a:solidFill>
                  <a:prstClr val="white"/>
                </a:solidFill>
                <a:latin typeface="Calibri" pitchFamily="-72" charset="0"/>
              </a:defRPr>
            </a:lvl1p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GB" sz="4800" b="0" i="1" u="none" strike="noStrike" kern="1200" cap="none" spc="0" normalizeH="0" baseline="0" noProof="0" dirty="0">
                <a:ln>
                  <a:noFill/>
                </a:ln>
                <a:solidFill>
                  <a:srgbClr val="FFFF00"/>
                </a:solidFill>
                <a:effectLst/>
                <a:uLnTx/>
                <a:uFillTx/>
                <a:latin typeface="Calibri" pitchFamily="-72" charset="0"/>
                <a:ea typeface="+mn-ea"/>
                <a:cs typeface="Arial"/>
              </a:rPr>
              <a:t>International Resource Panel</a:t>
            </a:r>
            <a:endParaRPr kumimoji="0" lang="en-US" sz="6000" b="0" i="1" u="none" strike="noStrike" kern="1200" cap="none" spc="0" normalizeH="0" baseline="0" noProof="0" dirty="0">
              <a:ln>
                <a:noFill/>
              </a:ln>
              <a:solidFill>
                <a:srgbClr val="FFFF00"/>
              </a:solidFill>
              <a:effectLst/>
              <a:uLnTx/>
              <a:uFillTx/>
              <a:latin typeface="Calibri" pitchFamily="-72" charset="0"/>
              <a:ea typeface="+mn-ea"/>
              <a:cs typeface="Arial"/>
            </a:endParaRPr>
          </a:p>
        </p:txBody>
      </p:sp>
      <p:sp>
        <p:nvSpPr>
          <p:cNvPr id="21" name="TextBox 20"/>
          <p:cNvSpPr txBox="1"/>
          <p:nvPr/>
        </p:nvSpPr>
        <p:spPr>
          <a:xfrm>
            <a:off x="4041845" y="1795428"/>
            <a:ext cx="3936437" cy="14056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267" b="0" i="1" u="none" strike="noStrike" kern="1200" cap="none" spc="0" normalizeH="0" baseline="0" noProof="0">
                <a:ln>
                  <a:noFill/>
                </a:ln>
                <a:solidFill>
                  <a:srgbClr val="0070C0"/>
                </a:solidFill>
                <a:effectLst/>
                <a:uLnTx/>
                <a:uFillTx/>
                <a:latin typeface="Calibri"/>
                <a:ea typeface="+mn-ea"/>
                <a:cs typeface="Arial"/>
              </a:rPr>
              <a:t>Science-Policy interface</a:t>
            </a:r>
            <a:endParaRPr kumimoji="0" lang="en-US" sz="4267" b="0" i="1" u="none" strike="noStrike" kern="1200" cap="none" spc="0" normalizeH="0" baseline="0" noProof="0">
              <a:ln>
                <a:noFill/>
              </a:ln>
              <a:solidFill>
                <a:srgbClr val="0070C0"/>
              </a:solidFill>
              <a:effectLst/>
              <a:uLnTx/>
              <a:uFillTx/>
              <a:latin typeface="Calibri"/>
              <a:ea typeface="+mn-ea"/>
              <a:cs typeface="Arial"/>
            </a:endParaRPr>
          </a:p>
        </p:txBody>
      </p:sp>
      <p:sp>
        <p:nvSpPr>
          <p:cNvPr id="29" name="Title 1">
            <a:extLst>
              <a:ext uri="{FF2B5EF4-FFF2-40B4-BE49-F238E27FC236}">
                <a16:creationId xmlns:a16="http://schemas.microsoft.com/office/drawing/2014/main" id="{A4B8B96E-8872-7241-A290-ABCDDD040265}"/>
              </a:ext>
            </a:extLst>
          </p:cNvPr>
          <p:cNvSpPr txBox="1">
            <a:spLocks/>
          </p:cNvSpPr>
          <p:nvPr/>
        </p:nvSpPr>
        <p:spPr>
          <a:xfrm>
            <a:off x="5964352" y="7224697"/>
            <a:ext cx="2208709" cy="823985"/>
          </a:xfrm>
          <a:prstGeom prst="rect">
            <a:avLst/>
          </a:prstGeom>
        </p:spPr>
        <p:txBody>
          <a:bodyPr vert="horz" lIns="91428" tIns="45714" rIns="91428" bIns="45714" rtlCol="0" anchor="ctr">
            <a:no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prstClr val="black">
                  <a:lumMod val="85000"/>
                  <a:lumOff val="15000"/>
                </a:prstClr>
              </a:solidFill>
              <a:effectLst/>
              <a:uLnTx/>
              <a:uFillTx/>
              <a:latin typeface="Roboto Regular"/>
              <a:ea typeface="+mj-ea"/>
            </a:endParaRPr>
          </a:p>
        </p:txBody>
      </p:sp>
      <p:pic>
        <p:nvPicPr>
          <p:cNvPr id="38" name="Picture 37">
            <a:extLst>
              <a:ext uri="{FF2B5EF4-FFF2-40B4-BE49-F238E27FC236}">
                <a16:creationId xmlns:a16="http://schemas.microsoft.com/office/drawing/2014/main" id="{DE548068-4BA3-48A6-9712-01081B8932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20096" y="236368"/>
            <a:ext cx="1097170" cy="579929"/>
          </a:xfrm>
          <a:prstGeom prst="rect">
            <a:avLst/>
          </a:prstGeom>
        </p:spPr>
      </p:pic>
      <p:pic>
        <p:nvPicPr>
          <p:cNvPr id="39" name="Picture 38">
            <a:extLst>
              <a:ext uri="{FF2B5EF4-FFF2-40B4-BE49-F238E27FC236}">
                <a16:creationId xmlns:a16="http://schemas.microsoft.com/office/drawing/2014/main" id="{FE8C74ED-3532-4EF1-8790-BE9460458C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734" y="177800"/>
            <a:ext cx="1097170" cy="712064"/>
          </a:xfrm>
          <a:prstGeom prst="rect">
            <a:avLst/>
          </a:prstGeom>
        </p:spPr>
      </p:pic>
      <p:grpSp>
        <p:nvGrpSpPr>
          <p:cNvPr id="6" name="Group 5">
            <a:extLst>
              <a:ext uri="{FF2B5EF4-FFF2-40B4-BE49-F238E27FC236}">
                <a16:creationId xmlns:a16="http://schemas.microsoft.com/office/drawing/2014/main" id="{565E520D-648F-8E4D-8B9A-D7001C167A52}"/>
              </a:ext>
            </a:extLst>
          </p:cNvPr>
          <p:cNvGrpSpPr/>
          <p:nvPr/>
        </p:nvGrpSpPr>
        <p:grpSpPr>
          <a:xfrm>
            <a:off x="884252" y="1145354"/>
            <a:ext cx="3516690" cy="3472805"/>
            <a:chOff x="884252" y="1145354"/>
            <a:chExt cx="3516690" cy="3472805"/>
          </a:xfrm>
        </p:grpSpPr>
        <p:grpSp>
          <p:nvGrpSpPr>
            <p:cNvPr id="2" name="Group 4"/>
            <p:cNvGrpSpPr>
              <a:grpSpLocks/>
            </p:cNvGrpSpPr>
            <p:nvPr/>
          </p:nvGrpSpPr>
          <p:grpSpPr bwMode="auto">
            <a:xfrm>
              <a:off x="1272682" y="1588652"/>
              <a:ext cx="2841067" cy="3029507"/>
              <a:chOff x="108777" y="1585021"/>
              <a:chExt cx="2300039" cy="1699648"/>
            </a:xfrm>
          </p:grpSpPr>
          <p:sp>
            <p:nvSpPr>
              <p:cNvPr id="12" name="Rounded Rectangle 5"/>
              <p:cNvSpPr>
                <a:spLocks noChangeArrowheads="1"/>
              </p:cNvSpPr>
              <p:nvPr/>
            </p:nvSpPr>
            <p:spPr bwMode="auto">
              <a:xfrm>
                <a:off x="108777" y="1585021"/>
                <a:ext cx="2300039" cy="1699648"/>
              </a:xfrm>
              <a:prstGeom prst="roundRect">
                <a:avLst>
                  <a:gd name="adj" fmla="val 16667"/>
                </a:avLst>
              </a:prstGeom>
              <a:solidFill>
                <a:srgbClr val="21BCFF"/>
              </a:solidFill>
              <a:ln w="25400">
                <a:noFill/>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1" u="none" strike="noStrike" kern="1200" cap="none" spc="0" normalizeH="0" baseline="0" noProof="0">
                  <a:ln>
                    <a:noFill/>
                  </a:ln>
                  <a:solidFill>
                    <a:prstClr val="black"/>
                  </a:solidFill>
                  <a:effectLst/>
                  <a:uLnTx/>
                  <a:uFillTx/>
                  <a:latin typeface="Calibri"/>
                  <a:ea typeface="+mn-ea"/>
                  <a:cs typeface="Arial"/>
                </a:endParaRPr>
              </a:p>
            </p:txBody>
          </p:sp>
          <p:sp>
            <p:nvSpPr>
              <p:cNvPr id="13" name="Rounded Rectangle 4"/>
              <p:cNvSpPr>
                <a:spLocks noChangeArrowheads="1"/>
              </p:cNvSpPr>
              <p:nvPr/>
            </p:nvSpPr>
            <p:spPr bwMode="auto">
              <a:xfrm>
                <a:off x="248173" y="1759717"/>
                <a:ext cx="2020021" cy="1489340"/>
              </a:xfrm>
              <a:prstGeom prst="rect">
                <a:avLst/>
              </a:prstGeom>
              <a:solidFill>
                <a:srgbClr val="21BCFF"/>
              </a:solidFill>
              <a:ln w="9525">
                <a:noFill/>
                <a:miter lim="800000"/>
                <a:headEnd/>
                <a:tailEnd/>
              </a:ln>
            </p:spPr>
            <p:txBody>
              <a:bodyPr lIns="13547" tIns="13547" rIns="13547" bIns="13547">
                <a:prstTxWarp prst="textNoShape">
                  <a:avLst/>
                </a:prstTxWarp>
              </a:bodyPr>
              <a:lstStyle/>
              <a:p>
                <a:pPr marL="0" marR="0" lvl="0" indent="0" algn="ctr" defTabSz="948243" rtl="0" eaLnBrk="1" fontAlgn="auto" latinLnBrk="0" hangingPunct="1">
                  <a:lnSpc>
                    <a:spcPct val="90000"/>
                  </a:lnSpc>
                  <a:spcBef>
                    <a:spcPts val="0"/>
                  </a:spcBef>
                  <a:spcAft>
                    <a:spcPct val="35000"/>
                  </a:spcAft>
                  <a:buClrTx/>
                  <a:buSzTx/>
                  <a:buFontTx/>
                  <a:buNone/>
                  <a:tabLst/>
                  <a:defRPr/>
                </a:pPr>
                <a:r>
                  <a:rPr kumimoji="0" lang="en-GB" altLang="ko-KR" sz="2133" b="1" i="1" u="none" strike="noStrike" kern="1200" cap="none" spc="0" normalizeH="0" baseline="0" noProof="0" dirty="0">
                    <a:ln>
                      <a:noFill/>
                    </a:ln>
                    <a:solidFill>
                      <a:srgbClr val="FFFF00"/>
                    </a:solidFill>
                    <a:effectLst/>
                    <a:uLnTx/>
                    <a:uFillTx/>
                    <a:latin typeface="Calibri"/>
                    <a:ea typeface="Gulim" charset="0"/>
                    <a:cs typeface="Gulim" charset="0"/>
                  </a:rPr>
                  <a:t>SCIENTIFIC PANEL</a:t>
                </a:r>
              </a:p>
              <a:p>
                <a:pPr marL="0" marR="0" lvl="0" indent="0" algn="ctr" defTabSz="948243" rtl="0" eaLnBrk="1" fontAlgn="auto" latinLnBrk="0" hangingPunct="1">
                  <a:lnSpc>
                    <a:spcPct val="90000"/>
                  </a:lnSpc>
                  <a:spcBef>
                    <a:spcPts val="0"/>
                  </a:spcBef>
                  <a:spcAft>
                    <a:spcPct val="35000"/>
                  </a:spcAft>
                  <a:buClrTx/>
                  <a:buSzTx/>
                  <a:buFontTx/>
                  <a:buNone/>
                  <a:tabLst/>
                  <a:defRPr/>
                </a:pPr>
                <a:r>
                  <a:rPr kumimoji="0" lang="en-US" sz="2000" b="0" i="1" u="none" strike="noStrike" kern="1200" cap="none" spc="0" normalizeH="0" baseline="0" noProof="0" dirty="0">
                    <a:ln>
                      <a:noFill/>
                    </a:ln>
                    <a:solidFill>
                      <a:srgbClr val="FFFFFF"/>
                    </a:solidFill>
                    <a:effectLst/>
                    <a:uLnTx/>
                    <a:uFillTx/>
                    <a:latin typeface="Calibri"/>
                    <a:ea typeface="Gulim" charset="0"/>
                    <a:cs typeface="Gulim" charset="0"/>
                  </a:rPr>
                  <a:t>Internationally recognized experts on sustainable resource management; </a:t>
                </a:r>
              </a:p>
              <a:p>
                <a:pPr marL="0" marR="0" lvl="0" indent="0" algn="ctr" defTabSz="948243" rtl="0" eaLnBrk="1" fontAlgn="auto" latinLnBrk="0" hangingPunct="1">
                  <a:lnSpc>
                    <a:spcPct val="90000"/>
                  </a:lnSpc>
                  <a:spcBef>
                    <a:spcPts val="0"/>
                  </a:spcBef>
                  <a:spcAft>
                    <a:spcPct val="35000"/>
                  </a:spcAft>
                  <a:buClrTx/>
                  <a:buSzTx/>
                  <a:buFontTx/>
                  <a:buNone/>
                  <a:tabLst/>
                  <a:defRPr/>
                </a:pPr>
                <a:r>
                  <a:rPr kumimoji="0" lang="en-US" sz="2000" b="0" i="1" u="none" strike="noStrike" kern="1200" cap="none" spc="0" normalizeH="0" baseline="0" noProof="0" dirty="0">
                    <a:ln>
                      <a:noFill/>
                    </a:ln>
                    <a:solidFill>
                      <a:srgbClr val="FFFFFF"/>
                    </a:solidFill>
                    <a:effectLst/>
                    <a:uLnTx/>
                    <a:uFillTx/>
                    <a:latin typeface="Calibri"/>
                    <a:ea typeface="Gulim" charset="0"/>
                    <a:cs typeface="Gulim" charset="0"/>
                  </a:rPr>
                  <a:t>Scientific assessments and advice, networks</a:t>
                </a:r>
                <a:endParaRPr kumimoji="0" lang="en-GB" sz="2000" b="0" i="1" u="none" strike="noStrike" kern="1200" cap="none" spc="0" normalizeH="0" baseline="0" noProof="0" dirty="0">
                  <a:ln>
                    <a:noFill/>
                  </a:ln>
                  <a:solidFill>
                    <a:srgbClr val="FFFFFF"/>
                  </a:solidFill>
                  <a:effectLst/>
                  <a:uLnTx/>
                  <a:uFillTx/>
                  <a:latin typeface="Calibri"/>
                  <a:ea typeface="+mn-ea"/>
                  <a:cs typeface="Arial"/>
                </a:endParaRPr>
              </a:p>
            </p:txBody>
          </p:sp>
        </p:grpSp>
        <p:sp>
          <p:nvSpPr>
            <p:cNvPr id="36" name="Title 1">
              <a:extLst>
                <a:ext uri="{FF2B5EF4-FFF2-40B4-BE49-F238E27FC236}">
                  <a16:creationId xmlns:a16="http://schemas.microsoft.com/office/drawing/2014/main" id="{0BEE1692-6337-FA45-90E6-521DEBBFC3D5}"/>
                </a:ext>
              </a:extLst>
            </p:cNvPr>
            <p:cNvSpPr txBox="1">
              <a:spLocks/>
            </p:cNvSpPr>
            <p:nvPr/>
          </p:nvSpPr>
          <p:spPr>
            <a:xfrm>
              <a:off x="884252" y="1145354"/>
              <a:ext cx="3516690" cy="430887"/>
            </a:xfrm>
            <a:prstGeom prst="rect">
              <a:avLst/>
            </a:prstGeom>
          </p:spPr>
          <p:txBody>
            <a:bodyPr vert="horz" wrap="square" lIns="0" tIns="0" rIns="0" bIns="0" rtlCol="0" anchor="ctr">
              <a:sp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pPr algn="ctr"/>
              <a:r>
                <a:rPr lang="en-US" sz="1400" b="1" i="1" dirty="0">
                  <a:solidFill>
                    <a:srgbClr val="1F497D"/>
                  </a:solidFill>
                  <a:latin typeface="+mn-lt"/>
                </a:rPr>
                <a:t>Panel Co-Chairs:</a:t>
              </a:r>
            </a:p>
            <a:p>
              <a:pPr algn="ctr"/>
              <a:r>
                <a:rPr lang="en-US" sz="1400" i="1" dirty="0">
                  <a:solidFill>
                    <a:srgbClr val="1F497D"/>
                  </a:solidFill>
                  <a:latin typeface="+mn-lt"/>
                </a:rPr>
                <a:t>Janez Potočnik and Izabella Teixeira</a:t>
              </a:r>
            </a:p>
          </p:txBody>
        </p:sp>
      </p:grpSp>
      <p:grpSp>
        <p:nvGrpSpPr>
          <p:cNvPr id="9" name="Group 8">
            <a:extLst>
              <a:ext uri="{FF2B5EF4-FFF2-40B4-BE49-F238E27FC236}">
                <a16:creationId xmlns:a16="http://schemas.microsoft.com/office/drawing/2014/main" id="{51F78C54-5564-6E43-A59A-3CEBC968D9EA}"/>
              </a:ext>
            </a:extLst>
          </p:cNvPr>
          <p:cNvGrpSpPr/>
          <p:nvPr/>
        </p:nvGrpSpPr>
        <p:grpSpPr>
          <a:xfrm>
            <a:off x="7978282" y="1151071"/>
            <a:ext cx="2841067" cy="3532912"/>
            <a:chOff x="7978282" y="1151071"/>
            <a:chExt cx="2841067" cy="3532912"/>
          </a:xfrm>
        </p:grpSpPr>
        <p:sp>
          <p:nvSpPr>
            <p:cNvPr id="14" name="Rounded Rectangle 11"/>
            <p:cNvSpPr>
              <a:spLocks noChangeArrowheads="1"/>
            </p:cNvSpPr>
            <p:nvPr/>
          </p:nvSpPr>
          <p:spPr bwMode="auto">
            <a:xfrm>
              <a:off x="7978282" y="1588650"/>
              <a:ext cx="2841067" cy="3029508"/>
            </a:xfrm>
            <a:prstGeom prst="roundRect">
              <a:avLst>
                <a:gd name="adj" fmla="val 16667"/>
              </a:avLst>
            </a:prstGeom>
            <a:solidFill>
              <a:srgbClr val="70AFF4"/>
            </a:solidFill>
            <a:ln w="25400">
              <a:noFill/>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1" u="none" strike="noStrike" kern="1200" cap="none" spc="0" normalizeH="0" baseline="0" noProof="0">
                <a:ln>
                  <a:noFill/>
                </a:ln>
                <a:solidFill>
                  <a:prstClr val="black"/>
                </a:solidFill>
                <a:effectLst/>
                <a:uLnTx/>
                <a:uFillTx/>
                <a:latin typeface="Calibri"/>
                <a:ea typeface="+mn-ea"/>
                <a:cs typeface="Arial"/>
              </a:endParaRPr>
            </a:p>
          </p:txBody>
        </p:sp>
        <p:sp>
          <p:nvSpPr>
            <p:cNvPr id="16" name="Rounded Rectangle 4"/>
            <p:cNvSpPr>
              <a:spLocks noChangeArrowheads="1"/>
            </p:cNvSpPr>
            <p:nvPr/>
          </p:nvSpPr>
          <p:spPr bwMode="auto">
            <a:xfrm>
              <a:off x="8033242" y="1956863"/>
              <a:ext cx="2702917" cy="2727120"/>
            </a:xfrm>
            <a:prstGeom prst="rect">
              <a:avLst/>
            </a:prstGeom>
            <a:noFill/>
            <a:ln w="9525">
              <a:noFill/>
              <a:miter lim="800000"/>
              <a:headEnd/>
              <a:tailEnd/>
            </a:ln>
          </p:spPr>
          <p:txBody>
            <a:bodyPr lIns="13547" tIns="13547" rIns="13547" bIns="13547">
              <a:prstTxWarp prst="textNoShape">
                <a:avLst/>
              </a:prstTxWarp>
            </a:bodyPr>
            <a:lstStyle/>
            <a:p>
              <a:pPr marL="0" marR="0" lvl="0" indent="0" algn="ctr" defTabSz="948243" rtl="0" eaLnBrk="1" fontAlgn="auto" latinLnBrk="0" hangingPunct="1">
                <a:lnSpc>
                  <a:spcPct val="90000"/>
                </a:lnSpc>
                <a:spcBef>
                  <a:spcPts val="0"/>
                </a:spcBef>
                <a:spcAft>
                  <a:spcPct val="35000"/>
                </a:spcAft>
                <a:buClrTx/>
                <a:buSzTx/>
                <a:buFontTx/>
                <a:buNone/>
                <a:tabLst/>
                <a:defRPr/>
              </a:pPr>
              <a:r>
                <a:rPr kumimoji="0" lang="en-US" sz="2133" b="1" i="1" u="none" strike="noStrike" kern="1200" cap="none" spc="0" normalizeH="0" baseline="0" noProof="0" dirty="0">
                  <a:ln>
                    <a:noFill/>
                  </a:ln>
                  <a:solidFill>
                    <a:srgbClr val="FFFF00"/>
                  </a:solidFill>
                  <a:effectLst/>
                  <a:uLnTx/>
                  <a:uFillTx/>
                  <a:latin typeface="Calibri"/>
                  <a:ea typeface="+mn-ea"/>
                  <a:cs typeface="Arial"/>
                </a:rPr>
                <a:t>STEERING COMMITTEE</a:t>
              </a:r>
            </a:p>
            <a:p>
              <a:pPr marL="0" marR="0" lvl="0" indent="0" algn="ctr" defTabSz="948243" rtl="0" eaLnBrk="1" fontAlgn="auto" latinLnBrk="0" hangingPunct="1">
                <a:lnSpc>
                  <a:spcPct val="90000"/>
                </a:lnSpc>
                <a:spcBef>
                  <a:spcPts val="0"/>
                </a:spcBef>
                <a:spcAft>
                  <a:spcPct val="35000"/>
                </a:spcAft>
                <a:buClrTx/>
                <a:buSzTx/>
                <a:buFontTx/>
                <a:buNone/>
                <a:tabLst/>
                <a:defRPr/>
              </a:pPr>
              <a:r>
                <a:rPr kumimoji="0" lang="en-US" sz="2133" b="0" i="1" u="none" strike="noStrike" kern="1200" cap="none" spc="0" normalizeH="0" baseline="0" noProof="0" dirty="0">
                  <a:ln>
                    <a:noFill/>
                  </a:ln>
                  <a:solidFill>
                    <a:prstClr val="white"/>
                  </a:solidFill>
                  <a:effectLst/>
                  <a:uLnTx/>
                  <a:uFillTx/>
                  <a:latin typeface="Calibri"/>
                  <a:ea typeface="Roboto" panose="02000000000000000000" pitchFamily="2" charset="0"/>
                  <a:cs typeface="Roboto" panose="02000000000000000000" pitchFamily="2" charset="0"/>
                </a:rPr>
                <a:t>Governments from developing and industrialized countries;</a:t>
              </a:r>
              <a:r>
                <a:rPr kumimoji="0" lang="en-US" sz="2000" b="0" i="1" u="none" strike="noStrike" kern="1200" cap="none" spc="0" normalizeH="0" baseline="0" noProof="0" dirty="0">
                  <a:ln>
                    <a:noFill/>
                  </a:ln>
                  <a:solidFill>
                    <a:prstClr val="white"/>
                  </a:solidFill>
                  <a:effectLst/>
                  <a:uLnTx/>
                  <a:uFillTx/>
                  <a:latin typeface="Calibri"/>
                  <a:ea typeface="+mn-ea"/>
                  <a:cs typeface="Arial"/>
                </a:rPr>
                <a:t> </a:t>
              </a:r>
            </a:p>
            <a:p>
              <a:pPr marL="0" marR="0" lvl="0" indent="0" algn="ctr" defTabSz="948243" rtl="0" eaLnBrk="1" fontAlgn="auto" latinLnBrk="0" hangingPunct="1">
                <a:lnSpc>
                  <a:spcPct val="90000"/>
                </a:lnSpc>
                <a:spcBef>
                  <a:spcPts val="0"/>
                </a:spcBef>
                <a:spcAft>
                  <a:spcPct val="3500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Calibri"/>
                  <a:ea typeface="+mn-ea"/>
                  <a:cs typeface="Arial"/>
                </a:rPr>
                <a:t>Strategic guidance, political support, regional synergies</a:t>
              </a:r>
              <a:endParaRPr kumimoji="0" lang="en-GB" sz="2000" b="0" i="1" u="none" strike="noStrike" kern="1200" cap="none" spc="0" normalizeH="0" baseline="0" noProof="0" dirty="0">
                <a:ln>
                  <a:noFill/>
                </a:ln>
                <a:solidFill>
                  <a:prstClr val="white"/>
                </a:solidFill>
                <a:effectLst/>
                <a:uLnTx/>
                <a:uFillTx/>
                <a:latin typeface="Calibri"/>
                <a:ea typeface="+mn-ea"/>
                <a:cs typeface="Arial"/>
              </a:endParaRPr>
            </a:p>
          </p:txBody>
        </p:sp>
        <p:sp>
          <p:nvSpPr>
            <p:cNvPr id="40" name="Title 1">
              <a:extLst>
                <a:ext uri="{FF2B5EF4-FFF2-40B4-BE49-F238E27FC236}">
                  <a16:creationId xmlns:a16="http://schemas.microsoft.com/office/drawing/2014/main" id="{8E4B5374-1A28-DB40-903D-8387DC61ED1C}"/>
                </a:ext>
              </a:extLst>
            </p:cNvPr>
            <p:cNvSpPr txBox="1">
              <a:spLocks/>
            </p:cNvSpPr>
            <p:nvPr/>
          </p:nvSpPr>
          <p:spPr>
            <a:xfrm>
              <a:off x="8050667" y="1151071"/>
              <a:ext cx="2588188" cy="430887"/>
            </a:xfrm>
            <a:prstGeom prst="rect">
              <a:avLst/>
            </a:prstGeom>
          </p:spPr>
          <p:txBody>
            <a:bodyPr vert="horz" wrap="square" lIns="0" tIns="0" rIns="0" bIns="0" rtlCol="0" anchor="ctr">
              <a:sp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pPr algn="ctr"/>
              <a:r>
                <a:rPr lang="en-US" sz="1400" b="1" i="1" dirty="0">
                  <a:solidFill>
                    <a:srgbClr val="1F497D"/>
                  </a:solidFill>
                  <a:latin typeface="+mn-lt"/>
                </a:rPr>
                <a:t>Steering Committee Co-Chairs:</a:t>
              </a:r>
            </a:p>
            <a:p>
              <a:pPr algn="ctr"/>
              <a:r>
                <a:rPr lang="en-US" sz="1400" i="1" dirty="0">
                  <a:solidFill>
                    <a:srgbClr val="1F497D"/>
                  </a:solidFill>
                  <a:latin typeface="+mn-lt"/>
                </a:rPr>
                <a:t>Astrid </a:t>
              </a:r>
              <a:r>
                <a:rPr lang="en-US" sz="1400" i="1" dirty="0" err="1">
                  <a:solidFill>
                    <a:srgbClr val="1F497D"/>
                  </a:solidFill>
                  <a:latin typeface="+mn-lt"/>
                </a:rPr>
                <a:t>Schomaker</a:t>
              </a:r>
              <a:r>
                <a:rPr lang="en-US" sz="1400" i="1" dirty="0">
                  <a:solidFill>
                    <a:srgbClr val="1F497D"/>
                  </a:solidFill>
                  <a:latin typeface="+mn-lt"/>
                </a:rPr>
                <a:t> and Steven Stone</a:t>
              </a:r>
            </a:p>
          </p:txBody>
        </p:sp>
      </p:grpSp>
      <p:grpSp>
        <p:nvGrpSpPr>
          <p:cNvPr id="7" name="Group 6">
            <a:extLst>
              <a:ext uri="{FF2B5EF4-FFF2-40B4-BE49-F238E27FC236}">
                <a16:creationId xmlns:a16="http://schemas.microsoft.com/office/drawing/2014/main" id="{72CBCF93-37FD-3E4E-ABD9-F490437AB79E}"/>
              </a:ext>
            </a:extLst>
          </p:cNvPr>
          <p:cNvGrpSpPr/>
          <p:nvPr/>
        </p:nvGrpSpPr>
        <p:grpSpPr>
          <a:xfrm>
            <a:off x="3982333" y="3104324"/>
            <a:ext cx="3989576" cy="1790120"/>
            <a:chOff x="3982333" y="3104324"/>
            <a:chExt cx="3989576" cy="1790120"/>
          </a:xfrm>
        </p:grpSpPr>
        <p:grpSp>
          <p:nvGrpSpPr>
            <p:cNvPr id="3" name="Group 7"/>
            <p:cNvGrpSpPr>
              <a:grpSpLocks/>
            </p:cNvGrpSpPr>
            <p:nvPr/>
          </p:nvGrpSpPr>
          <p:grpSpPr bwMode="auto">
            <a:xfrm>
              <a:off x="4131484" y="3354893"/>
              <a:ext cx="3840425" cy="1539551"/>
              <a:chOff x="3089949" y="1303637"/>
              <a:chExt cx="3025644" cy="1042702"/>
            </a:xfrm>
            <a:solidFill>
              <a:srgbClr val="3366CC"/>
            </a:solidFill>
          </p:grpSpPr>
          <p:sp>
            <p:nvSpPr>
              <p:cNvPr id="19" name="Rounded Rectangle 8"/>
              <p:cNvSpPr>
                <a:spLocks noChangeArrowheads="1"/>
              </p:cNvSpPr>
              <p:nvPr/>
            </p:nvSpPr>
            <p:spPr bwMode="auto">
              <a:xfrm>
                <a:off x="3089949" y="1303637"/>
                <a:ext cx="3025644" cy="1042702"/>
              </a:xfrm>
              <a:prstGeom prst="roundRect">
                <a:avLst>
                  <a:gd name="adj" fmla="val 16667"/>
                </a:avLst>
              </a:prstGeom>
              <a:grpFill/>
              <a:ln w="25400">
                <a:noFill/>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1" u="none" strike="noStrike" kern="1200" cap="none" spc="0" normalizeH="0" baseline="0" noProof="0">
                  <a:ln>
                    <a:noFill/>
                  </a:ln>
                  <a:solidFill>
                    <a:prstClr val="black"/>
                  </a:solidFill>
                  <a:effectLst/>
                  <a:uLnTx/>
                  <a:uFillTx/>
                  <a:latin typeface="Calibri"/>
                  <a:ea typeface="+mn-ea"/>
                  <a:cs typeface="Arial"/>
                </a:endParaRPr>
              </a:p>
            </p:txBody>
          </p:sp>
          <p:sp>
            <p:nvSpPr>
              <p:cNvPr id="20" name="Rounded Rectangle 4"/>
              <p:cNvSpPr>
                <a:spLocks noChangeArrowheads="1"/>
              </p:cNvSpPr>
              <p:nvPr/>
            </p:nvSpPr>
            <p:spPr bwMode="auto">
              <a:xfrm>
                <a:off x="3242230" y="1306066"/>
                <a:ext cx="2681823" cy="804689"/>
              </a:xfrm>
              <a:prstGeom prst="rect">
                <a:avLst/>
              </a:prstGeom>
              <a:grpFill/>
              <a:ln w="9525">
                <a:noFill/>
                <a:miter lim="800000"/>
                <a:headEnd/>
                <a:tailEnd/>
              </a:ln>
            </p:spPr>
            <p:txBody>
              <a:bodyPr lIns="15240" tIns="15240" rIns="15240" bIns="15240">
                <a:prstTxWarp prst="textNoShape">
                  <a:avLst/>
                </a:prstTxWarp>
              </a:bodyPr>
              <a:lstStyle/>
              <a:p>
                <a:pPr marL="0" marR="0" lvl="0" indent="0" algn="ctr" defTabSz="1066773" rtl="0" eaLnBrk="1" fontAlgn="auto" latinLnBrk="0" hangingPunct="1">
                  <a:lnSpc>
                    <a:spcPct val="90000"/>
                  </a:lnSpc>
                  <a:spcBef>
                    <a:spcPts val="0"/>
                  </a:spcBef>
                  <a:spcAft>
                    <a:spcPct val="35000"/>
                  </a:spcAft>
                  <a:buClrTx/>
                  <a:buSzTx/>
                  <a:buFontTx/>
                  <a:buNone/>
                  <a:tabLst/>
                  <a:defRPr/>
                </a:pPr>
                <a:r>
                  <a:rPr kumimoji="0" lang="en-GB" sz="2133" b="1" i="1" u="none" strike="noStrike" kern="1200" cap="none" spc="0" normalizeH="0" baseline="0" noProof="0">
                    <a:ln>
                      <a:noFill/>
                    </a:ln>
                    <a:solidFill>
                      <a:srgbClr val="FFFF00"/>
                    </a:solidFill>
                    <a:effectLst/>
                    <a:uLnTx/>
                    <a:uFillTx/>
                    <a:latin typeface="Calibri"/>
                    <a:ea typeface="+mn-ea"/>
                    <a:cs typeface="Arial"/>
                  </a:rPr>
                  <a:t>UNE SECRETARIAT</a:t>
                </a:r>
              </a:p>
              <a:p>
                <a:pPr marL="0" marR="0" lvl="0" indent="0" algn="ctr" defTabSz="1066773" rtl="0" eaLnBrk="1" fontAlgn="auto" latinLnBrk="0" hangingPunct="1">
                  <a:lnSpc>
                    <a:spcPct val="90000"/>
                  </a:lnSpc>
                  <a:spcBef>
                    <a:spcPts val="0"/>
                  </a:spcBef>
                  <a:spcAft>
                    <a:spcPct val="35000"/>
                  </a:spcAft>
                  <a:buClrTx/>
                  <a:buSzTx/>
                  <a:buFontTx/>
                  <a:buNone/>
                  <a:tabLst/>
                  <a:defRPr/>
                </a:pPr>
                <a:r>
                  <a:rPr kumimoji="0" lang="en-US" sz="2000" b="0" i="1" u="none" strike="noStrike" kern="1200" cap="none" spc="0" normalizeH="0" baseline="0" noProof="0">
                    <a:ln>
                      <a:noFill/>
                    </a:ln>
                    <a:solidFill>
                      <a:prstClr val="white"/>
                    </a:solidFill>
                    <a:effectLst/>
                    <a:uLnTx/>
                    <a:uFillTx/>
                    <a:latin typeface="Calibri"/>
                    <a:ea typeface="+mn-ea"/>
                    <a:cs typeface="Arial"/>
                  </a:rPr>
                  <a:t>Direction, procedures, support in development and implementation of assessments, outreach</a:t>
                </a:r>
                <a:endParaRPr kumimoji="0" lang="en-GB" sz="2000" b="0" i="1" u="none" strike="noStrike" kern="1200" cap="none" spc="0" normalizeH="0" baseline="0" noProof="0">
                  <a:ln>
                    <a:noFill/>
                  </a:ln>
                  <a:solidFill>
                    <a:prstClr val="white"/>
                  </a:solidFill>
                  <a:effectLst/>
                  <a:uLnTx/>
                  <a:uFillTx/>
                  <a:latin typeface="Calibri"/>
                  <a:ea typeface="+mn-ea"/>
                  <a:cs typeface="Arial"/>
                </a:endParaRPr>
              </a:p>
            </p:txBody>
          </p:sp>
        </p:grpSp>
        <p:sp>
          <p:nvSpPr>
            <p:cNvPr id="41" name="Title 1">
              <a:extLst>
                <a:ext uri="{FF2B5EF4-FFF2-40B4-BE49-F238E27FC236}">
                  <a16:creationId xmlns:a16="http://schemas.microsoft.com/office/drawing/2014/main" id="{BB809F1B-367B-1B4C-B1C7-120024D367BA}"/>
                </a:ext>
              </a:extLst>
            </p:cNvPr>
            <p:cNvSpPr txBox="1">
              <a:spLocks/>
            </p:cNvSpPr>
            <p:nvPr/>
          </p:nvSpPr>
          <p:spPr>
            <a:xfrm>
              <a:off x="3982333" y="3104324"/>
              <a:ext cx="3936437" cy="215444"/>
            </a:xfrm>
            <a:prstGeom prst="rect">
              <a:avLst/>
            </a:prstGeom>
          </p:spPr>
          <p:txBody>
            <a:bodyPr vert="horz" wrap="square" lIns="0" tIns="0" rIns="0" bIns="0" rtlCol="0" anchor="ctr">
              <a:sp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pPr algn="ctr"/>
              <a:r>
                <a:rPr lang="en-US" sz="1400" b="1" i="1" dirty="0">
                  <a:solidFill>
                    <a:srgbClr val="1F497D"/>
                  </a:solidFill>
                  <a:latin typeface="+mn-lt"/>
                </a:rPr>
                <a:t>Head of Secretariat: </a:t>
              </a:r>
              <a:r>
                <a:rPr lang="en-US" sz="1400" i="1" dirty="0">
                  <a:solidFill>
                    <a:srgbClr val="1F497D"/>
                  </a:solidFill>
                  <a:latin typeface="+mn-lt"/>
                </a:rPr>
                <a:t>Merlyn van Voore</a:t>
              </a:r>
            </a:p>
          </p:txBody>
        </p:sp>
      </p:grpSp>
      <p:grpSp>
        <p:nvGrpSpPr>
          <p:cNvPr id="5" name="Group 4">
            <a:extLst>
              <a:ext uri="{FF2B5EF4-FFF2-40B4-BE49-F238E27FC236}">
                <a16:creationId xmlns:a16="http://schemas.microsoft.com/office/drawing/2014/main" id="{01129BBA-2D2D-0644-93FC-3E3FF87F11BF}"/>
              </a:ext>
            </a:extLst>
          </p:cNvPr>
          <p:cNvGrpSpPr/>
          <p:nvPr/>
        </p:nvGrpSpPr>
        <p:grpSpPr>
          <a:xfrm>
            <a:off x="189927" y="4931289"/>
            <a:ext cx="11657167" cy="1852702"/>
            <a:chOff x="189927" y="4931289"/>
            <a:chExt cx="11657167" cy="1852702"/>
          </a:xfrm>
        </p:grpSpPr>
        <p:pic>
          <p:nvPicPr>
            <p:cNvPr id="25" name="Picture 8" descr="Image result for world resources institute logo">
              <a:extLst>
                <a:ext uri="{FF2B5EF4-FFF2-40B4-BE49-F238E27FC236}">
                  <a16:creationId xmlns:a16="http://schemas.microsoft.com/office/drawing/2014/main" id="{7C2B5353-0601-624E-8E17-589248C0746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25188" y="5649733"/>
              <a:ext cx="782476" cy="78247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DEC9B2F1-3C61-6C4C-B559-870E00A175D6}"/>
                </a:ext>
              </a:extLst>
            </p:cNvPr>
            <p:cNvPicPr>
              <a:picLocks noChangeAspect="1"/>
            </p:cNvPicPr>
            <p:nvPr/>
          </p:nvPicPr>
          <p:blipFill>
            <a:blip r:embed="rId9"/>
            <a:stretch>
              <a:fillRect/>
            </a:stretch>
          </p:blipFill>
          <p:spPr>
            <a:xfrm>
              <a:off x="7824237" y="5114709"/>
              <a:ext cx="1777005" cy="480574"/>
            </a:xfrm>
            <a:prstGeom prst="rect">
              <a:avLst/>
            </a:prstGeom>
          </p:spPr>
        </p:pic>
        <p:sp>
          <p:nvSpPr>
            <p:cNvPr id="27" name="Title 1">
              <a:extLst>
                <a:ext uri="{FF2B5EF4-FFF2-40B4-BE49-F238E27FC236}">
                  <a16:creationId xmlns:a16="http://schemas.microsoft.com/office/drawing/2014/main" id="{6D5EF880-6170-194F-A804-ACE1F0AB4DE9}"/>
                </a:ext>
              </a:extLst>
            </p:cNvPr>
            <p:cNvSpPr txBox="1">
              <a:spLocks/>
            </p:cNvSpPr>
            <p:nvPr/>
          </p:nvSpPr>
          <p:spPr>
            <a:xfrm>
              <a:off x="4628685" y="5400859"/>
              <a:ext cx="2443774" cy="784235"/>
            </a:xfrm>
            <a:prstGeom prst="rect">
              <a:avLst/>
            </a:prstGeom>
          </p:spPr>
          <p:txBody>
            <a:bodyPr vert="horz" lIns="91428" tIns="45714" rIns="91428" bIns="45714" rtlCol="0" anchor="ctr">
              <a:no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0" i="1" u="none" strike="noStrike" kern="1200" cap="none" spc="0" normalizeH="0" baseline="0" noProof="0" dirty="0">
                  <a:ln>
                    <a:noFill/>
                  </a:ln>
                  <a:solidFill>
                    <a:srgbClr val="002060"/>
                  </a:solidFill>
                  <a:effectLst/>
                  <a:uLnTx/>
                  <a:uFillTx/>
                  <a:latin typeface="Calibri"/>
                  <a:ea typeface="+mj-ea"/>
                </a:rPr>
                <a:t>Strategic Partners</a:t>
              </a:r>
            </a:p>
          </p:txBody>
        </p:sp>
        <p:pic>
          <p:nvPicPr>
            <p:cNvPr id="28" name="Picture 27">
              <a:extLst>
                <a:ext uri="{FF2B5EF4-FFF2-40B4-BE49-F238E27FC236}">
                  <a16:creationId xmlns:a16="http://schemas.microsoft.com/office/drawing/2014/main" id="{9DB6FE80-7751-EF47-87AC-A51598C2426E}"/>
                </a:ext>
              </a:extLst>
            </p:cNvPr>
            <p:cNvPicPr>
              <a:picLocks noChangeAspect="1"/>
            </p:cNvPicPr>
            <p:nvPr/>
          </p:nvPicPr>
          <p:blipFill>
            <a:blip r:embed="rId10"/>
            <a:stretch>
              <a:fillRect/>
            </a:stretch>
          </p:blipFill>
          <p:spPr>
            <a:xfrm>
              <a:off x="7880842" y="6342151"/>
              <a:ext cx="1308660" cy="332311"/>
            </a:xfrm>
            <a:prstGeom prst="rect">
              <a:avLst/>
            </a:prstGeom>
          </p:spPr>
        </p:pic>
        <p:pic>
          <p:nvPicPr>
            <p:cNvPr id="30" name="Picture 29">
              <a:extLst>
                <a:ext uri="{FF2B5EF4-FFF2-40B4-BE49-F238E27FC236}">
                  <a16:creationId xmlns:a16="http://schemas.microsoft.com/office/drawing/2014/main" id="{8B40470E-EC3D-FD42-AF92-7B6905263719}"/>
                </a:ext>
              </a:extLst>
            </p:cNvPr>
            <p:cNvPicPr>
              <a:picLocks noChangeAspect="1"/>
            </p:cNvPicPr>
            <p:nvPr/>
          </p:nvPicPr>
          <p:blipFill>
            <a:blip r:embed="rId11"/>
            <a:stretch>
              <a:fillRect/>
            </a:stretch>
          </p:blipFill>
          <p:spPr>
            <a:xfrm>
              <a:off x="3947346" y="5452172"/>
              <a:ext cx="844831" cy="541172"/>
            </a:xfrm>
            <a:prstGeom prst="rect">
              <a:avLst/>
            </a:prstGeom>
          </p:spPr>
        </p:pic>
        <p:pic>
          <p:nvPicPr>
            <p:cNvPr id="31" name="Picture 30">
              <a:extLst>
                <a:ext uri="{FF2B5EF4-FFF2-40B4-BE49-F238E27FC236}">
                  <a16:creationId xmlns:a16="http://schemas.microsoft.com/office/drawing/2014/main" id="{46F22671-DAB8-0047-93EC-50EAB1B7EFB6}"/>
                </a:ext>
              </a:extLst>
            </p:cNvPr>
            <p:cNvPicPr>
              <a:picLocks noChangeAspect="1"/>
            </p:cNvPicPr>
            <p:nvPr/>
          </p:nvPicPr>
          <p:blipFill>
            <a:blip r:embed="rId12"/>
            <a:stretch>
              <a:fillRect/>
            </a:stretch>
          </p:blipFill>
          <p:spPr>
            <a:xfrm>
              <a:off x="2249956" y="4931289"/>
              <a:ext cx="1756045" cy="596187"/>
            </a:xfrm>
            <a:prstGeom prst="rect">
              <a:avLst/>
            </a:prstGeom>
          </p:spPr>
        </p:pic>
        <p:sp>
          <p:nvSpPr>
            <p:cNvPr id="32" name="Oval 31">
              <a:extLst>
                <a:ext uri="{FF2B5EF4-FFF2-40B4-BE49-F238E27FC236}">
                  <a16:creationId xmlns:a16="http://schemas.microsoft.com/office/drawing/2014/main" id="{7211B2C0-6DFE-A34A-8101-F2EAEB09FBFB}"/>
                </a:ext>
              </a:extLst>
            </p:cNvPr>
            <p:cNvSpPr/>
            <p:nvPr/>
          </p:nvSpPr>
          <p:spPr>
            <a:xfrm>
              <a:off x="4994580" y="4955982"/>
              <a:ext cx="1756045" cy="1746732"/>
            </a:xfrm>
            <a:prstGeom prst="ellipse">
              <a:avLst/>
            </a:prstGeom>
            <a:no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a:ea typeface="+mn-ea"/>
                <a:cs typeface="+mn-cs"/>
              </a:endParaRPr>
            </a:p>
          </p:txBody>
        </p:sp>
        <p:pic>
          <p:nvPicPr>
            <p:cNvPr id="33" name="Picture 32">
              <a:extLst>
                <a:ext uri="{FF2B5EF4-FFF2-40B4-BE49-F238E27FC236}">
                  <a16:creationId xmlns:a16="http://schemas.microsoft.com/office/drawing/2014/main" id="{F4EEFF30-7B0C-0740-9E42-4742F150DC23}"/>
                </a:ext>
              </a:extLst>
            </p:cNvPr>
            <p:cNvPicPr>
              <a:picLocks noChangeAspect="1"/>
            </p:cNvPicPr>
            <p:nvPr/>
          </p:nvPicPr>
          <p:blipFill>
            <a:blip r:embed="rId13"/>
            <a:stretch>
              <a:fillRect/>
            </a:stretch>
          </p:blipFill>
          <p:spPr>
            <a:xfrm>
              <a:off x="6788804" y="5321606"/>
              <a:ext cx="976118" cy="399716"/>
            </a:xfrm>
            <a:prstGeom prst="rect">
              <a:avLst/>
            </a:prstGeom>
          </p:spPr>
        </p:pic>
        <p:pic>
          <p:nvPicPr>
            <p:cNvPr id="34" name="Picture 6" descr="Image result for international science council logo">
              <a:extLst>
                <a:ext uri="{FF2B5EF4-FFF2-40B4-BE49-F238E27FC236}">
                  <a16:creationId xmlns:a16="http://schemas.microsoft.com/office/drawing/2014/main" id="{CF9BE676-DDDC-C640-8CFC-30C2C594442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585501" y="5483236"/>
              <a:ext cx="1648937" cy="47489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Image result for international science council logo">
              <a:extLst>
                <a:ext uri="{FF2B5EF4-FFF2-40B4-BE49-F238E27FC236}">
                  <a16:creationId xmlns:a16="http://schemas.microsoft.com/office/drawing/2014/main" id="{2F26F89F-B009-9946-A5BA-FA977DFAF58B}"/>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757186" y="5022380"/>
              <a:ext cx="1605555" cy="44473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Image result for international chamber of commerce">
              <a:extLst>
                <a:ext uri="{FF2B5EF4-FFF2-40B4-BE49-F238E27FC236}">
                  <a16:creationId xmlns:a16="http://schemas.microsoft.com/office/drawing/2014/main" id="{8355CB81-4CB1-DC46-B567-416E81498FC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719245" y="5689848"/>
              <a:ext cx="628684" cy="31039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a:extLst>
                <a:ext uri="{FF2B5EF4-FFF2-40B4-BE49-F238E27FC236}">
                  <a16:creationId xmlns:a16="http://schemas.microsoft.com/office/drawing/2014/main" id="{813AD665-8913-9841-8D34-14BC516CE81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437482" y="5380235"/>
              <a:ext cx="1027866" cy="79490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United Nations Economic Commission for Latin America and the ...">
              <a:extLst>
                <a:ext uri="{FF2B5EF4-FFF2-40B4-BE49-F238E27FC236}">
                  <a16:creationId xmlns:a16="http://schemas.microsoft.com/office/drawing/2014/main" id="{B6507368-0CA1-F34D-80E7-86191D3C630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134621" y="5823227"/>
              <a:ext cx="578529" cy="75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46" name="Picture 4" descr="Bildergebnis fÃ¼r PBL Netherlands Environmental Assessment Agency">
              <a:extLst>
                <a:ext uri="{FF2B5EF4-FFF2-40B4-BE49-F238E27FC236}">
                  <a16:creationId xmlns:a16="http://schemas.microsoft.com/office/drawing/2014/main" id="{B1F71A24-DC79-6D4C-9D8A-7F8F8F12FE36}"/>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79188" y="6019021"/>
              <a:ext cx="1927187" cy="764970"/>
            </a:xfrm>
            <a:prstGeom prst="rect">
              <a:avLst/>
            </a:prstGeom>
            <a:noFill/>
            <a:ln w="12700">
              <a:noFill/>
            </a:ln>
            <a:extLst>
              <a:ext uri="{909E8E84-426E-40DD-AFC4-6F175D3DCCD1}">
                <a14:hiddenFill xmlns:a14="http://schemas.microsoft.com/office/drawing/2010/main">
                  <a:solidFill>
                    <a:srgbClr val="FFFFFF"/>
                  </a:solidFill>
                </a14:hiddenFill>
              </a:ext>
            </a:extLst>
          </p:spPr>
        </p:pic>
        <p:pic>
          <p:nvPicPr>
            <p:cNvPr id="47" name="Picture 2" descr="ENB+ @ UN-SPBF-2 | 10 Mar 2019 | Nairobi, KE | IISD RS">
              <a:extLst>
                <a:ext uri="{FF2B5EF4-FFF2-40B4-BE49-F238E27FC236}">
                  <a16:creationId xmlns:a16="http://schemas.microsoft.com/office/drawing/2014/main" id="{3724AF29-0502-F74C-B151-350B8DD30C6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182843" y="5977221"/>
              <a:ext cx="846042" cy="42004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World Resources Forum - Wikipedia">
              <a:extLst>
                <a:ext uri="{FF2B5EF4-FFF2-40B4-BE49-F238E27FC236}">
                  <a16:creationId xmlns:a16="http://schemas.microsoft.com/office/drawing/2014/main" id="{4AC554D9-C123-314C-9249-5458169DB61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952582" y="6191503"/>
              <a:ext cx="1058438" cy="40794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PACE : une plateforme numérique pour accélérer la transition ...">
              <a:extLst>
                <a:ext uri="{FF2B5EF4-FFF2-40B4-BE49-F238E27FC236}">
                  <a16:creationId xmlns:a16="http://schemas.microsoft.com/office/drawing/2014/main" id="{97C16454-DDCF-894C-9C0E-37CBA2B8D0F0}"/>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16873" t="19041" r="13336" b="22498"/>
            <a:stretch/>
          </p:blipFill>
          <p:spPr bwMode="auto">
            <a:xfrm>
              <a:off x="9398791" y="6121543"/>
              <a:ext cx="1354356" cy="59186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Image result for iucn">
              <a:extLst>
                <a:ext uri="{FF2B5EF4-FFF2-40B4-BE49-F238E27FC236}">
                  <a16:creationId xmlns:a16="http://schemas.microsoft.com/office/drawing/2014/main" id="{FA8E4ECA-3097-2E46-A5AB-CA9BBCFE4167}"/>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1207517" y="6032989"/>
              <a:ext cx="639577" cy="586503"/>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Earth Commission | An Initiative of Future Earth">
              <a:extLst>
                <a:ext uri="{FF2B5EF4-FFF2-40B4-BE49-F238E27FC236}">
                  <a16:creationId xmlns:a16="http://schemas.microsoft.com/office/drawing/2014/main" id="{46A01503-9BE5-9C4D-A547-0C1B4F701715}"/>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58163" y="5438528"/>
              <a:ext cx="948213" cy="92608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3" descr="Welcome to United Nations ESCAP | United Nations ESCAP">
              <a:extLst>
                <a:ext uri="{FF2B5EF4-FFF2-40B4-BE49-F238E27FC236}">
                  <a16:creationId xmlns:a16="http://schemas.microsoft.com/office/drawing/2014/main" id="{334B49A0-A8C0-E74E-89D5-893DEBFA9A00}"/>
                </a:ext>
              </a:extLst>
            </p:cNvPr>
            <p:cNvPicPr>
              <a:picLocks noChangeAspect="1" noChangeArrowheads="1"/>
            </p:cNvPicPr>
            <p:nvPr/>
          </p:nvPicPr>
          <p:blipFill>
            <a:blip r:embed="rId2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9927" y="5557604"/>
              <a:ext cx="1271112" cy="484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53" name="Picture 6" descr="UN Environment - Consumers International">
              <a:extLst>
                <a:ext uri="{FF2B5EF4-FFF2-40B4-BE49-F238E27FC236}">
                  <a16:creationId xmlns:a16="http://schemas.microsoft.com/office/drawing/2014/main" id="{7C836109-1136-CE42-B221-F94C0C2F6C05}"/>
                </a:ext>
              </a:extLst>
            </p:cNvPr>
            <p:cNvPicPr>
              <a:picLocks noChangeAspect="1" noChangeArrowheads="1"/>
            </p:cNvPicPr>
            <p:nvPr/>
          </p:nvPicPr>
          <p:blipFill rotWithShape="1">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rcRect t="32941" b="33863"/>
            <a:stretch/>
          </p:blipFill>
          <p:spPr bwMode="auto">
            <a:xfrm>
              <a:off x="215723" y="5063869"/>
              <a:ext cx="1770285" cy="39198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Oval 7"/>
          <p:cNvSpPr/>
          <p:nvPr/>
        </p:nvSpPr>
        <p:spPr>
          <a:xfrm>
            <a:off x="3507882" y="1229363"/>
            <a:ext cx="4992555" cy="3069704"/>
          </a:xfrm>
          <a:prstGeom prst="ellipse">
            <a:avLst/>
          </a:prstGeom>
          <a:no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6246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10650" y="1172543"/>
            <a:ext cx="10323095" cy="2400657"/>
          </a:xfrm>
          <a:prstGeom prst="rect">
            <a:avLst/>
          </a:prstGeom>
          <a:noFill/>
        </p:spPr>
        <p:txBody>
          <a:bodyPr wrap="square" rtlCol="0">
            <a:spAutoFit/>
          </a:bodyPr>
          <a:lstStyle/>
          <a:p>
            <a:pPr algn="just">
              <a:buClr>
                <a:srgbClr val="FF0000"/>
              </a:buClr>
            </a:pPr>
            <a:r>
              <a:rPr lang="en-GB" sz="2500" i="1"/>
              <a:t>We do not need cars			… 	We need mobility</a:t>
            </a:r>
          </a:p>
          <a:p>
            <a:pPr algn="just">
              <a:buClr>
                <a:srgbClr val="FF0000"/>
              </a:buClr>
            </a:pPr>
            <a:r>
              <a:rPr lang="en-GB" sz="2500" i="1"/>
              <a:t>We do not need light bulbs 		… 	We need light</a:t>
            </a:r>
          </a:p>
          <a:p>
            <a:pPr algn="just">
              <a:buClr>
                <a:srgbClr val="FF0000"/>
              </a:buClr>
            </a:pPr>
            <a:r>
              <a:rPr lang="en-GB" sz="2500" i="1"/>
              <a:t>We do not need chairs 		… 	We need to sit</a:t>
            </a:r>
          </a:p>
          <a:p>
            <a:pPr algn="just">
              <a:buClr>
                <a:srgbClr val="FF0000"/>
              </a:buClr>
            </a:pPr>
            <a:r>
              <a:rPr lang="en-GB" sz="2500" i="1"/>
              <a:t>We do not need refrigerators 	… 	We need chilled and healthy food </a:t>
            </a:r>
          </a:p>
          <a:p>
            <a:pPr algn="just">
              <a:buClr>
                <a:srgbClr val="FF0000"/>
              </a:buClr>
            </a:pPr>
            <a:r>
              <a:rPr lang="en-GB" sz="2500" i="1"/>
              <a:t>We do not need CDs			… 	We want to listen to the music</a:t>
            </a:r>
          </a:p>
          <a:p>
            <a:pPr algn="just">
              <a:buClr>
                <a:srgbClr val="FF0000"/>
              </a:buClr>
            </a:pPr>
            <a:r>
              <a:rPr lang="en-GB" sz="2500" i="1"/>
              <a:t>We do not need pesticides		… 	We want healthy plants</a:t>
            </a:r>
            <a:endParaRPr lang="en-US" sz="2500"/>
          </a:p>
        </p:txBody>
      </p:sp>
      <p:pic>
        <p:nvPicPr>
          <p:cNvPr id="2" name="Picture 1">
            <a:extLst>
              <a:ext uri="{FF2B5EF4-FFF2-40B4-BE49-F238E27FC236}">
                <a16:creationId xmlns:a16="http://schemas.microsoft.com/office/drawing/2014/main" id="{EE8C2DED-ECB9-DC44-9F6A-B5E4F60613F7}"/>
              </a:ext>
            </a:extLst>
          </p:cNvPr>
          <p:cNvPicPr>
            <a:picLocks noChangeAspect="1"/>
          </p:cNvPicPr>
          <p:nvPr/>
        </p:nvPicPr>
        <p:blipFill>
          <a:blip r:embed="rId3"/>
          <a:stretch>
            <a:fillRect/>
          </a:stretch>
        </p:blipFill>
        <p:spPr>
          <a:xfrm>
            <a:off x="842208" y="3846802"/>
            <a:ext cx="5083393" cy="2400657"/>
          </a:xfrm>
          <a:prstGeom prst="rect">
            <a:avLst/>
          </a:prstGeom>
        </p:spPr>
      </p:pic>
      <p:pic>
        <p:nvPicPr>
          <p:cNvPr id="3" name="Picture 2">
            <a:extLst>
              <a:ext uri="{FF2B5EF4-FFF2-40B4-BE49-F238E27FC236}">
                <a16:creationId xmlns:a16="http://schemas.microsoft.com/office/drawing/2014/main" id="{E37A7CF9-A07F-574B-A3DE-7BBA98F3E672}"/>
              </a:ext>
            </a:extLst>
          </p:cNvPr>
          <p:cNvPicPr>
            <a:picLocks noChangeAspect="1"/>
          </p:cNvPicPr>
          <p:nvPr/>
        </p:nvPicPr>
        <p:blipFill>
          <a:blip r:embed="rId4"/>
          <a:stretch>
            <a:fillRect/>
          </a:stretch>
        </p:blipFill>
        <p:spPr>
          <a:xfrm>
            <a:off x="5484063" y="3813830"/>
            <a:ext cx="2612466" cy="2821463"/>
          </a:xfrm>
          <a:prstGeom prst="rect">
            <a:avLst/>
          </a:prstGeom>
        </p:spPr>
      </p:pic>
      <p:pic>
        <p:nvPicPr>
          <p:cNvPr id="4" name="Picture 3">
            <a:extLst>
              <a:ext uri="{FF2B5EF4-FFF2-40B4-BE49-F238E27FC236}">
                <a16:creationId xmlns:a16="http://schemas.microsoft.com/office/drawing/2014/main" id="{D4065D8A-02C8-3A4D-9E5C-A2C1EA8E47A4}"/>
              </a:ext>
            </a:extLst>
          </p:cNvPr>
          <p:cNvPicPr>
            <a:picLocks noChangeAspect="1"/>
          </p:cNvPicPr>
          <p:nvPr/>
        </p:nvPicPr>
        <p:blipFill>
          <a:blip r:embed="rId5"/>
          <a:stretch>
            <a:fillRect/>
          </a:stretch>
        </p:blipFill>
        <p:spPr>
          <a:xfrm>
            <a:off x="876161" y="3989083"/>
            <a:ext cx="4345214" cy="2658903"/>
          </a:xfrm>
          <a:prstGeom prst="rect">
            <a:avLst/>
          </a:prstGeom>
        </p:spPr>
      </p:pic>
      <p:pic>
        <p:nvPicPr>
          <p:cNvPr id="6" name="Picture 5">
            <a:extLst>
              <a:ext uri="{FF2B5EF4-FFF2-40B4-BE49-F238E27FC236}">
                <a16:creationId xmlns:a16="http://schemas.microsoft.com/office/drawing/2014/main" id="{DDD5E799-4541-FB40-B0A6-089C268BC13A}"/>
              </a:ext>
            </a:extLst>
          </p:cNvPr>
          <p:cNvPicPr>
            <a:picLocks noChangeAspect="1"/>
          </p:cNvPicPr>
          <p:nvPr/>
        </p:nvPicPr>
        <p:blipFill>
          <a:blip r:embed="rId6"/>
          <a:stretch>
            <a:fillRect/>
          </a:stretch>
        </p:blipFill>
        <p:spPr>
          <a:xfrm>
            <a:off x="7459579" y="3896543"/>
            <a:ext cx="4216738" cy="2380417"/>
          </a:xfrm>
          <a:prstGeom prst="rect">
            <a:avLst/>
          </a:prstGeom>
        </p:spPr>
      </p:pic>
      <p:pic>
        <p:nvPicPr>
          <p:cNvPr id="7" name="Picture 6">
            <a:extLst>
              <a:ext uri="{FF2B5EF4-FFF2-40B4-BE49-F238E27FC236}">
                <a16:creationId xmlns:a16="http://schemas.microsoft.com/office/drawing/2014/main" id="{3985F7FD-3AB1-764B-A843-E28F6672A889}"/>
              </a:ext>
            </a:extLst>
          </p:cNvPr>
          <p:cNvPicPr>
            <a:picLocks noChangeAspect="1"/>
          </p:cNvPicPr>
          <p:nvPr/>
        </p:nvPicPr>
        <p:blipFill>
          <a:blip r:embed="rId7"/>
          <a:stretch>
            <a:fillRect/>
          </a:stretch>
        </p:blipFill>
        <p:spPr>
          <a:xfrm>
            <a:off x="2956091" y="4134405"/>
            <a:ext cx="4216737" cy="2800898"/>
          </a:xfrm>
          <a:prstGeom prst="rect">
            <a:avLst/>
          </a:prstGeom>
        </p:spPr>
      </p:pic>
      <p:pic>
        <p:nvPicPr>
          <p:cNvPr id="8" name="Picture 7">
            <a:extLst>
              <a:ext uri="{FF2B5EF4-FFF2-40B4-BE49-F238E27FC236}">
                <a16:creationId xmlns:a16="http://schemas.microsoft.com/office/drawing/2014/main" id="{B054361A-971C-0042-9F0E-236D99F44609}"/>
              </a:ext>
            </a:extLst>
          </p:cNvPr>
          <p:cNvPicPr>
            <a:picLocks noChangeAspect="1"/>
          </p:cNvPicPr>
          <p:nvPr/>
        </p:nvPicPr>
        <p:blipFill>
          <a:blip r:embed="rId8"/>
          <a:stretch>
            <a:fillRect/>
          </a:stretch>
        </p:blipFill>
        <p:spPr>
          <a:xfrm>
            <a:off x="6470646" y="4249030"/>
            <a:ext cx="3937000" cy="2362200"/>
          </a:xfrm>
          <a:prstGeom prst="rect">
            <a:avLst/>
          </a:prstGeom>
        </p:spPr>
      </p:pic>
      <p:sp>
        <p:nvSpPr>
          <p:cNvPr id="10" name="Rectangle 9">
            <a:extLst>
              <a:ext uri="{FF2B5EF4-FFF2-40B4-BE49-F238E27FC236}">
                <a16:creationId xmlns:a16="http://schemas.microsoft.com/office/drawing/2014/main" id="{DE120A74-30B1-5B41-AAF7-7F73DFD2925A}"/>
              </a:ext>
            </a:extLst>
          </p:cNvPr>
          <p:cNvSpPr/>
          <p:nvPr/>
        </p:nvSpPr>
        <p:spPr>
          <a:xfrm>
            <a:off x="350176" y="4756586"/>
            <a:ext cx="11543197" cy="1323439"/>
          </a:xfrm>
          <a:prstGeom prst="rect">
            <a:avLst/>
          </a:prstGeom>
        </p:spPr>
        <p:txBody>
          <a:bodyPr wrap="square">
            <a:spAutoFit/>
          </a:bodyPr>
          <a:lstStyle/>
          <a:p>
            <a:pPr algn="ctr"/>
            <a:r>
              <a:rPr lang="en-GB" sz="4000" i="1"/>
              <a:t>Dematerialisation, Rethinking Ownership, </a:t>
            </a:r>
          </a:p>
          <a:p>
            <a:pPr algn="ctr"/>
            <a:r>
              <a:rPr lang="en-GB" sz="4000" i="1"/>
              <a:t>Efficiency should be Complemented with Sufficiency</a:t>
            </a:r>
          </a:p>
        </p:txBody>
      </p:sp>
      <p:sp>
        <p:nvSpPr>
          <p:cNvPr id="11" name="Down Arrow 10">
            <a:extLst>
              <a:ext uri="{FF2B5EF4-FFF2-40B4-BE49-F238E27FC236}">
                <a16:creationId xmlns:a16="http://schemas.microsoft.com/office/drawing/2014/main" id="{D94FA51C-56A8-5F49-9BBD-2F505A8EB484}"/>
              </a:ext>
            </a:extLst>
          </p:cNvPr>
          <p:cNvSpPr/>
          <p:nvPr/>
        </p:nvSpPr>
        <p:spPr>
          <a:xfrm>
            <a:off x="5451629" y="3717935"/>
            <a:ext cx="988933" cy="1038651"/>
          </a:xfrm>
          <a:prstGeom prst="downArrow">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705BD7C-B448-E74F-AF91-923B3086F1F2}"/>
              </a:ext>
            </a:extLst>
          </p:cNvPr>
          <p:cNvSpPr txBox="1"/>
          <p:nvPr/>
        </p:nvSpPr>
        <p:spPr>
          <a:xfrm>
            <a:off x="326627" y="-46575"/>
            <a:ext cx="11587396" cy="1200329"/>
          </a:xfrm>
          <a:prstGeom prst="rect">
            <a:avLst/>
          </a:prstGeom>
          <a:noFill/>
        </p:spPr>
        <p:txBody>
          <a:bodyPr wrap="square" rtlCol="0">
            <a:spAutoFit/>
          </a:bodyPr>
          <a:lstStyle/>
          <a:p>
            <a:pPr algn="ctr"/>
            <a:r>
              <a:rPr lang="en-GB" sz="4000" i="1">
                <a:solidFill>
                  <a:srgbClr val="002060"/>
                </a:solidFill>
                <a:latin typeface="+mj-lt"/>
                <a:ea typeface="Verdana" panose="020B0604030504040204" pitchFamily="34" charset="0"/>
                <a:cs typeface="Verdana" panose="020B0604030504040204" pitchFamily="34" charset="0"/>
              </a:rPr>
              <a:t>From Product Maximisation to Providing Human Needs</a:t>
            </a:r>
          </a:p>
          <a:p>
            <a:pPr algn="ctr"/>
            <a:r>
              <a:rPr lang="en-GB" sz="3200" i="1">
                <a:solidFill>
                  <a:schemeClr val="accent1">
                    <a:lumMod val="50000"/>
                  </a:schemeClr>
                </a:solidFill>
                <a:latin typeface="+mj-lt"/>
                <a:ea typeface="Verdana" panose="020B0604030504040204" pitchFamily="34" charset="0"/>
                <a:cs typeface="Verdana" panose="020B0604030504040204" pitchFamily="34" charset="0"/>
              </a:rPr>
              <a:t>It is not not about owing it is about using</a:t>
            </a:r>
          </a:p>
        </p:txBody>
      </p:sp>
    </p:spTree>
    <p:extLst>
      <p:ext uri="{BB962C8B-B14F-4D97-AF65-F5344CB8AC3E}">
        <p14:creationId xmlns:p14="http://schemas.microsoft.com/office/powerpoint/2010/main" val="1371444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7" presetClass="entr" presetSubtype="1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1000" fill="hold"/>
                                        <p:tgtEl>
                                          <p:spTgt spid="4"/>
                                        </p:tgtEl>
                                        <p:attrNameLst>
                                          <p:attrName>ppt_w</p:attrName>
                                        </p:attrNameLst>
                                      </p:cBhvr>
                                      <p:tavLst>
                                        <p:tav tm="0">
                                          <p:val>
                                            <p:fltVal val="0"/>
                                          </p:val>
                                        </p:tav>
                                        <p:tav tm="100000">
                                          <p:val>
                                            <p:strVal val="#ppt_w"/>
                                          </p:val>
                                        </p:tav>
                                      </p:tavLst>
                                    </p:anim>
                                    <p:anim calcmode="lin" valueType="num">
                                      <p:cBhvr>
                                        <p:cTn id="11" dur="1000" fill="hold"/>
                                        <p:tgtEl>
                                          <p:spTgt spid="4"/>
                                        </p:tgtEl>
                                        <p:attrNameLst>
                                          <p:attrName>ppt_h</p:attrName>
                                        </p:attrNameLst>
                                      </p:cBhvr>
                                      <p:tavLst>
                                        <p:tav tm="0">
                                          <p:val>
                                            <p:strVal val="#ppt_h"/>
                                          </p:val>
                                        </p:tav>
                                        <p:tav tm="100000">
                                          <p:val>
                                            <p:strVal val="#ppt_h"/>
                                          </p:val>
                                        </p:tav>
                                      </p:tavLst>
                                    </p:anim>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childTnLst>
                                </p:cTn>
                              </p:par>
                            </p:childTnLst>
                          </p:cTn>
                        </p:par>
                        <p:par>
                          <p:cTn id="16" fill="hold">
                            <p:stCondLst>
                              <p:cond delay="0"/>
                            </p:stCondLst>
                            <p:childTnLst>
                              <p:par>
                                <p:cTn id="17" presetID="17" presetClass="entr" presetSubtype="1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childTnLst>
                                </p:cTn>
                              </p:par>
                            </p:childTnLst>
                          </p:cTn>
                        </p:par>
                        <p:par>
                          <p:cTn id="25" fill="hold">
                            <p:stCondLst>
                              <p:cond delay="0"/>
                            </p:stCondLst>
                            <p:childTnLst>
                              <p:par>
                                <p:cTn id="26" presetID="17" presetClass="entr" presetSubtype="1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strVal val="#ppt_h"/>
                                          </p:val>
                                        </p:tav>
                                        <p:tav tm="100000">
                                          <p:val>
                                            <p:strVal val="#ppt_h"/>
                                          </p:val>
                                        </p:tav>
                                      </p:tavLst>
                                    </p:anim>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childTnLst>
                                </p:cTn>
                              </p:par>
                            </p:childTnLst>
                          </p:cTn>
                        </p:par>
                        <p:par>
                          <p:cTn id="34" fill="hold">
                            <p:stCondLst>
                              <p:cond delay="0"/>
                            </p:stCondLst>
                            <p:childTnLst>
                              <p:par>
                                <p:cTn id="35" presetID="17" presetClass="entr" presetSubtype="10" fill="hold" nodeType="after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1000" fill="hold"/>
                                        <p:tgtEl>
                                          <p:spTgt spid="6"/>
                                        </p:tgtEl>
                                        <p:attrNameLst>
                                          <p:attrName>ppt_w</p:attrName>
                                        </p:attrNameLst>
                                      </p:cBhvr>
                                      <p:tavLst>
                                        <p:tav tm="0">
                                          <p:val>
                                            <p:fltVal val="0"/>
                                          </p:val>
                                        </p:tav>
                                        <p:tav tm="100000">
                                          <p:val>
                                            <p:strVal val="#ppt_w"/>
                                          </p:val>
                                        </p:tav>
                                      </p:tavLst>
                                    </p:anim>
                                    <p:anim calcmode="lin" valueType="num">
                                      <p:cBhvr>
                                        <p:cTn id="38" dur="1000" fill="hold"/>
                                        <p:tgtEl>
                                          <p:spTgt spid="6"/>
                                        </p:tgtEl>
                                        <p:attrNameLst>
                                          <p:attrName>ppt_h</p:attrName>
                                        </p:attrNameLst>
                                      </p:cBhvr>
                                      <p:tavLst>
                                        <p:tav tm="0">
                                          <p:val>
                                            <p:strVal val="#ppt_h"/>
                                          </p:val>
                                        </p:tav>
                                        <p:tav tm="100000">
                                          <p:val>
                                            <p:strVal val="#ppt_h"/>
                                          </p:val>
                                        </p:tav>
                                      </p:tavLst>
                                    </p:anim>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4" end="4"/>
                                            </p:txEl>
                                          </p:spTgt>
                                        </p:tgtEl>
                                        <p:attrNameLst>
                                          <p:attrName>style.visibility</p:attrName>
                                        </p:attrNameLst>
                                      </p:cBhvr>
                                      <p:to>
                                        <p:strVal val="visible"/>
                                      </p:to>
                                    </p:set>
                                  </p:childTnLst>
                                </p:cTn>
                              </p:par>
                            </p:childTnLst>
                          </p:cTn>
                        </p:par>
                        <p:par>
                          <p:cTn id="43" fill="hold">
                            <p:stCondLst>
                              <p:cond delay="0"/>
                            </p:stCondLst>
                            <p:childTnLst>
                              <p:par>
                                <p:cTn id="44" presetID="17" presetClass="entr" presetSubtype="10" fill="hold" nodeType="after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1000" fill="hold"/>
                                        <p:tgtEl>
                                          <p:spTgt spid="7"/>
                                        </p:tgtEl>
                                        <p:attrNameLst>
                                          <p:attrName>ppt_w</p:attrName>
                                        </p:attrNameLst>
                                      </p:cBhvr>
                                      <p:tavLst>
                                        <p:tav tm="0">
                                          <p:val>
                                            <p:fltVal val="0"/>
                                          </p:val>
                                        </p:tav>
                                        <p:tav tm="100000">
                                          <p:val>
                                            <p:strVal val="#ppt_w"/>
                                          </p:val>
                                        </p:tav>
                                      </p:tavLst>
                                    </p:anim>
                                    <p:anim calcmode="lin" valueType="num">
                                      <p:cBhvr>
                                        <p:cTn id="47" dur="1000" fill="hold"/>
                                        <p:tgtEl>
                                          <p:spTgt spid="7"/>
                                        </p:tgtEl>
                                        <p:attrNameLst>
                                          <p:attrName>ppt_h</p:attrName>
                                        </p:attrNameLst>
                                      </p:cBhvr>
                                      <p:tavLst>
                                        <p:tav tm="0">
                                          <p:val>
                                            <p:strVal val="#ppt_h"/>
                                          </p:val>
                                        </p:tav>
                                        <p:tav tm="100000">
                                          <p:val>
                                            <p:strVal val="#ppt_h"/>
                                          </p:val>
                                        </p:tav>
                                      </p:tavLst>
                                    </p:anim>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5">
                                            <p:txEl>
                                              <p:pRg st="5" end="5"/>
                                            </p:txEl>
                                          </p:spTgt>
                                        </p:tgtEl>
                                        <p:attrNameLst>
                                          <p:attrName>style.visibility</p:attrName>
                                        </p:attrNameLst>
                                      </p:cBhvr>
                                      <p:to>
                                        <p:strVal val="visible"/>
                                      </p:to>
                                    </p:set>
                                  </p:childTnLst>
                                </p:cTn>
                              </p:par>
                            </p:childTnLst>
                          </p:cTn>
                        </p:par>
                        <p:par>
                          <p:cTn id="52" fill="hold">
                            <p:stCondLst>
                              <p:cond delay="0"/>
                            </p:stCondLst>
                            <p:childTnLst>
                              <p:par>
                                <p:cTn id="53" presetID="17" presetClass="entr" presetSubtype="10" fill="hold" nodeType="after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p:cTn id="55" dur="1000" fill="hold"/>
                                        <p:tgtEl>
                                          <p:spTgt spid="8"/>
                                        </p:tgtEl>
                                        <p:attrNameLst>
                                          <p:attrName>ppt_w</p:attrName>
                                        </p:attrNameLst>
                                      </p:cBhvr>
                                      <p:tavLst>
                                        <p:tav tm="0">
                                          <p:val>
                                            <p:fltVal val="0"/>
                                          </p:val>
                                        </p:tav>
                                        <p:tav tm="100000">
                                          <p:val>
                                            <p:strVal val="#ppt_w"/>
                                          </p:val>
                                        </p:tav>
                                      </p:tavLst>
                                    </p:anim>
                                    <p:anim calcmode="lin" valueType="num">
                                      <p:cBhvr>
                                        <p:cTn id="56" dur="1000" fill="hold"/>
                                        <p:tgtEl>
                                          <p:spTgt spid="8"/>
                                        </p:tgtEl>
                                        <p:attrNameLst>
                                          <p:attrName>ppt_h</p:attrName>
                                        </p:attrNameLst>
                                      </p:cBhvr>
                                      <p:tavLst>
                                        <p:tav tm="0">
                                          <p:val>
                                            <p:strVal val="#ppt_h"/>
                                          </p:val>
                                        </p:tav>
                                        <p:tav tm="100000">
                                          <p:val>
                                            <p:strVal val="#ppt_h"/>
                                          </p:val>
                                        </p:tav>
                                      </p:tavLst>
                                    </p:anim>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childTnLst>
                                </p:cTn>
                              </p:par>
                            </p:childTnLst>
                          </p:cTn>
                        </p:par>
                        <p:par>
                          <p:cTn id="61" fill="hold">
                            <p:stCondLst>
                              <p:cond delay="0"/>
                            </p:stCondLst>
                            <p:childTnLst>
                              <p:par>
                                <p:cTn id="62" presetID="42" presetClass="entr" presetSubtype="0" fill="hold" grpId="0" nodeType="after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1000"/>
                                        <p:tgtEl>
                                          <p:spTgt spid="10"/>
                                        </p:tgtEl>
                                      </p:cBhvr>
                                    </p:animEffect>
                                    <p:anim calcmode="lin" valueType="num">
                                      <p:cBhvr>
                                        <p:cTn id="65" dur="1000" fill="hold"/>
                                        <p:tgtEl>
                                          <p:spTgt spid="10"/>
                                        </p:tgtEl>
                                        <p:attrNameLst>
                                          <p:attrName>ppt_x</p:attrName>
                                        </p:attrNameLst>
                                      </p:cBhvr>
                                      <p:tavLst>
                                        <p:tav tm="0">
                                          <p:val>
                                            <p:strVal val="#ppt_x"/>
                                          </p:val>
                                        </p:tav>
                                        <p:tav tm="100000">
                                          <p:val>
                                            <p:strVal val="#ppt_x"/>
                                          </p:val>
                                        </p:tav>
                                      </p:tavLst>
                                    </p:anim>
                                    <p:anim calcmode="lin" valueType="num">
                                      <p:cBhvr>
                                        <p:cTn id="6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7B2969-404C-F342-81EC-C6EA4BBF0D15}"/>
              </a:ext>
            </a:extLst>
          </p:cNvPr>
          <p:cNvSpPr>
            <a:spLocks noGrp="1"/>
          </p:cNvSpPr>
          <p:nvPr>
            <p:ph idx="1"/>
          </p:nvPr>
        </p:nvSpPr>
        <p:spPr>
          <a:xfrm>
            <a:off x="788100" y="1311943"/>
            <a:ext cx="10503350" cy="4451548"/>
          </a:xfrm>
        </p:spPr>
        <p:txBody>
          <a:bodyPr>
            <a:noAutofit/>
          </a:bodyPr>
          <a:lstStyle/>
          <a:p>
            <a:pPr marL="0" lvl="0" indent="0">
              <a:buClr>
                <a:srgbClr val="C00000"/>
              </a:buClr>
              <a:buSzPct val="130000"/>
              <a:buNone/>
            </a:pPr>
            <a:endParaRPr lang="en-SI" sz="2500" i="1">
              <a:solidFill>
                <a:srgbClr val="C00000"/>
              </a:solidFill>
              <a:latin typeface="+mn-lt"/>
            </a:endParaRPr>
          </a:p>
          <a:p>
            <a:pPr marL="399993" lvl="1" indent="0">
              <a:buClr>
                <a:srgbClr val="C00000"/>
              </a:buClr>
              <a:buSzPct val="130000"/>
              <a:buNone/>
            </a:pPr>
            <a:endParaRPr lang="en-GB" sz="2400" i="1">
              <a:solidFill>
                <a:srgbClr val="C00000"/>
              </a:solidFill>
              <a:latin typeface="+mn-lt"/>
            </a:endParaRPr>
          </a:p>
          <a:p>
            <a:pPr marL="399993" lvl="1" indent="0" algn="ctr">
              <a:buClr>
                <a:srgbClr val="C00000"/>
              </a:buClr>
              <a:buSzPct val="130000"/>
              <a:buNone/>
            </a:pPr>
            <a:r>
              <a:rPr lang="en-GB" i="1">
                <a:latin typeface="+mn-lt"/>
              </a:rPr>
              <a:t>We can reduce demand (of energy and materials) from consumption as well as from production side</a:t>
            </a:r>
          </a:p>
          <a:p>
            <a:pPr marL="399993" lvl="1" indent="0" algn="ctr">
              <a:buClr>
                <a:srgbClr val="C00000"/>
              </a:buClr>
              <a:buSzPct val="130000"/>
              <a:buNone/>
            </a:pPr>
            <a:endParaRPr lang="en-GB" i="1">
              <a:latin typeface="+mn-lt"/>
            </a:endParaRPr>
          </a:p>
          <a:p>
            <a:pPr marL="399993" lvl="1" indent="0">
              <a:buClr>
                <a:srgbClr val="C00000"/>
              </a:buClr>
              <a:buSzPct val="130000"/>
              <a:buNone/>
            </a:pPr>
            <a:r>
              <a:rPr lang="en-GB" sz="2400" i="1">
                <a:latin typeface="+mn-lt"/>
              </a:rPr>
              <a:t>From the </a:t>
            </a:r>
            <a:r>
              <a:rPr lang="en-GB" sz="2400" i="1">
                <a:solidFill>
                  <a:srgbClr val="C00000"/>
                </a:solidFill>
                <a:latin typeface="+mn-lt"/>
              </a:rPr>
              <a:t>consumption side </a:t>
            </a:r>
            <a:r>
              <a:rPr lang="en-GB" sz="2400" i="1">
                <a:latin typeface="+mn-lt"/>
              </a:rPr>
              <a:t>we can reduce consumption through optimising what is sufficient to meet human needs. </a:t>
            </a:r>
          </a:p>
          <a:p>
            <a:pPr marL="399993" lvl="1" indent="0">
              <a:buClr>
                <a:srgbClr val="C00000"/>
              </a:buClr>
              <a:buSzPct val="130000"/>
              <a:buNone/>
            </a:pPr>
            <a:r>
              <a:rPr lang="en-GB" sz="2400" i="1">
                <a:latin typeface="+mn-lt"/>
              </a:rPr>
              <a:t>From the </a:t>
            </a:r>
            <a:r>
              <a:rPr lang="en-GB" sz="2400" i="1">
                <a:solidFill>
                  <a:srgbClr val="C00000"/>
                </a:solidFill>
                <a:latin typeface="+mn-lt"/>
              </a:rPr>
              <a:t>production side </a:t>
            </a:r>
            <a:r>
              <a:rPr lang="en-GB" sz="2400" i="1">
                <a:latin typeface="+mn-lt"/>
              </a:rPr>
              <a:t>we can provide human needs by using less energy &amp; materials – optimising sufficiency of energy and materials needed to meet human needs. </a:t>
            </a:r>
            <a:endParaRPr lang="en-SI" sz="2600" i="1">
              <a:latin typeface="+mn-lt"/>
            </a:endParaRPr>
          </a:p>
          <a:p>
            <a:pPr marL="0" lvl="0" indent="0">
              <a:buClr>
                <a:srgbClr val="C00000"/>
              </a:buClr>
              <a:buSzPct val="130000"/>
              <a:buNone/>
            </a:pPr>
            <a:endParaRPr lang="en-SI" sz="2400" i="1">
              <a:latin typeface="+mn-lt"/>
            </a:endParaRPr>
          </a:p>
        </p:txBody>
      </p:sp>
      <p:sp>
        <p:nvSpPr>
          <p:cNvPr id="7" name="TextBox 6">
            <a:extLst>
              <a:ext uri="{FF2B5EF4-FFF2-40B4-BE49-F238E27FC236}">
                <a16:creationId xmlns:a16="http://schemas.microsoft.com/office/drawing/2014/main" id="{7A843953-94C0-F8E5-877F-7C8CDEDE3AAF}"/>
              </a:ext>
            </a:extLst>
          </p:cNvPr>
          <p:cNvSpPr txBox="1"/>
          <p:nvPr/>
        </p:nvSpPr>
        <p:spPr>
          <a:xfrm>
            <a:off x="871230" y="510000"/>
            <a:ext cx="10503350" cy="923330"/>
          </a:xfrm>
          <a:prstGeom prst="rect">
            <a:avLst/>
          </a:prstGeom>
          <a:noFill/>
        </p:spPr>
        <p:txBody>
          <a:bodyPr wrap="square">
            <a:spAutoFit/>
          </a:bodyPr>
          <a:lstStyle/>
          <a:p>
            <a:pPr marL="0" marR="0" lvl="0" indent="0" algn="ctr" defTabSz="603706" rtl="0" eaLnBrk="1" fontAlgn="auto" latinLnBrk="0" hangingPunct="1">
              <a:lnSpc>
                <a:spcPct val="100000"/>
              </a:lnSpc>
              <a:spcBef>
                <a:spcPts val="397"/>
              </a:spcBef>
              <a:spcAft>
                <a:spcPts val="0"/>
              </a:spcAft>
              <a:buClrTx/>
              <a:buSzTx/>
              <a:buFontTx/>
              <a:buNone/>
              <a:tabLst/>
              <a:defRPr/>
            </a:pPr>
            <a:r>
              <a:rPr kumimoji="0" lang="en-GB" sz="5400" b="0" i="1" u="none" strike="noStrike" kern="1200" cap="none" spc="0" normalizeH="0" baseline="0" noProof="0">
                <a:ln>
                  <a:noFill/>
                </a:ln>
                <a:solidFill>
                  <a:srgbClr val="C00000"/>
                </a:solidFill>
                <a:effectLst/>
                <a:uLnTx/>
                <a:uFillTx/>
                <a:latin typeface="Calibri"/>
                <a:ea typeface="Verdana" panose="020B0604030504040204" pitchFamily="34" charset="0"/>
              </a:rPr>
              <a:t>Demand side and sufficiency</a:t>
            </a:r>
          </a:p>
        </p:txBody>
      </p:sp>
    </p:spTree>
    <p:extLst>
      <p:ext uri="{BB962C8B-B14F-4D97-AF65-F5344CB8AC3E}">
        <p14:creationId xmlns:p14="http://schemas.microsoft.com/office/powerpoint/2010/main" val="256511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43347" y="1676404"/>
            <a:ext cx="4409291" cy="3408217"/>
          </a:xfrm>
          <a:prstGeom prst="rect">
            <a:avLst/>
          </a:prstGeom>
          <a:noFill/>
        </p:spPr>
        <p:txBody>
          <a:bodyPr vert="horz" lIns="91440" tIns="45720" rIns="91440" bIns="45720" rtlCol="0" anchor="ctr">
            <a:normAutofit/>
          </a:bodyPr>
          <a:lstStyle/>
          <a:p>
            <a:pPr marL="0" marR="0" lvl="0" indent="0" algn="ctr" fontAlgn="auto">
              <a:lnSpc>
                <a:spcPct val="90000"/>
              </a:lnSpc>
              <a:spcBef>
                <a:spcPct val="0"/>
              </a:spcBef>
              <a:spcAft>
                <a:spcPts val="600"/>
              </a:spcAft>
              <a:buClr>
                <a:srgbClr val="FF0000"/>
              </a:buClr>
              <a:buSzTx/>
              <a:tabLst/>
              <a:defRPr/>
            </a:pPr>
            <a:r>
              <a:rPr kumimoji="0" lang="en-US" sz="4000" b="0" i="1" u="none" strike="noStrike" kern="1200" cap="none" spc="0" normalizeH="0" baseline="0" noProof="0">
                <a:ln>
                  <a:noFill/>
                </a:ln>
                <a:effectLst/>
                <a:uLnTx/>
                <a:uFillTx/>
                <a:latin typeface="+mj-lt"/>
                <a:ea typeface="+mj-ea"/>
                <a:cs typeface="+mj-cs"/>
              </a:rPr>
              <a:t>How to meet human needs in most energy and resource efficient way?</a:t>
            </a:r>
          </a:p>
        </p:txBody>
      </p:sp>
      <p:pic>
        <p:nvPicPr>
          <p:cNvPr id="4098" name="Picture 2" descr="The Best Interview Questions for a Candidate to Ask - EDI Staffing">
            <a:extLst>
              <a:ext uri="{FF2B5EF4-FFF2-40B4-BE49-F238E27FC236}">
                <a16:creationId xmlns:a16="http://schemas.microsoft.com/office/drawing/2014/main" id="{F021B934-7160-D566-64AC-D216BEFA05B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43576" y="875255"/>
            <a:ext cx="6780700" cy="51051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8503CB1-673E-8FF3-2F42-444B3F375A6D}"/>
              </a:ext>
            </a:extLst>
          </p:cNvPr>
          <p:cNvSpPr txBox="1"/>
          <p:nvPr/>
        </p:nvSpPr>
        <p:spPr>
          <a:xfrm>
            <a:off x="4811073" y="5549749"/>
            <a:ext cx="2337874" cy="369332"/>
          </a:xfrm>
          <a:prstGeom prst="rect">
            <a:avLst/>
          </a:prstGeom>
          <a:noFill/>
        </p:spPr>
        <p:txBody>
          <a:bodyPr wrap="square">
            <a:spAutoFit/>
          </a:bodyPr>
          <a:lstStyle/>
          <a:p>
            <a:r>
              <a:rPr lang="en-GB">
                <a:solidFill>
                  <a:srgbClr val="002060"/>
                </a:solidFill>
                <a:hlinkClick r:id="rId4">
                  <a:extLst>
                    <a:ext uri="{A12FA001-AC4F-418D-AE19-62706E023703}">
                      <ahyp:hlinkClr xmlns:ahyp="http://schemas.microsoft.com/office/drawing/2018/hyperlinkcolor" val="tx"/>
                    </a:ext>
                  </a:extLst>
                </a:hlinkClick>
              </a:rPr>
              <a:t>https://edistaffing.com</a:t>
            </a:r>
            <a:r>
              <a:rPr lang="en-GB">
                <a:solidFill>
                  <a:srgbClr val="002060"/>
                </a:solidFill>
              </a:rPr>
              <a:t> </a:t>
            </a:r>
          </a:p>
        </p:txBody>
      </p:sp>
      <p:sp>
        <p:nvSpPr>
          <p:cNvPr id="2" name="Title 3">
            <a:extLst>
              <a:ext uri="{FF2B5EF4-FFF2-40B4-BE49-F238E27FC236}">
                <a16:creationId xmlns:a16="http://schemas.microsoft.com/office/drawing/2014/main" id="{4BB0F2AA-8183-8ED3-0870-F05B8578FC6D}"/>
              </a:ext>
            </a:extLst>
          </p:cNvPr>
          <p:cNvSpPr txBox="1">
            <a:spLocks/>
          </p:cNvSpPr>
          <p:nvPr/>
        </p:nvSpPr>
        <p:spPr>
          <a:xfrm>
            <a:off x="811564" y="281476"/>
            <a:ext cx="10662866" cy="726256"/>
          </a:xfrm>
          <a:prstGeom prst="rect">
            <a:avLst/>
          </a:prstGeom>
        </p:spPr>
        <p:txBody>
          <a:bodyPr vert="horz" lIns="91427" tIns="45713" rIns="91427" bIns="45713" rtlCol="0" anchor="ctr">
            <a:noAutofit/>
          </a:bodyPr>
          <a:lstStyle>
            <a:lvl1pPr algn="l" defTabSz="457136" rtl="0" eaLnBrk="1" latinLnBrk="0" hangingPunct="1">
              <a:spcBef>
                <a:spcPct val="0"/>
              </a:spcBef>
              <a:buNone/>
              <a:defRPr sz="4400" kern="1200">
                <a:solidFill>
                  <a:schemeClr val="tx1"/>
                </a:solidFill>
                <a:latin typeface="Roboto Regular"/>
                <a:ea typeface="+mj-ea"/>
                <a:cs typeface="Roboto Regular"/>
              </a:defRPr>
            </a:lvl1pPr>
          </a:lstStyle>
          <a:p>
            <a:pPr algn="ctr"/>
            <a:r>
              <a:rPr lang="en-IN" sz="3600" i="1">
                <a:solidFill>
                  <a:srgbClr val="C00000"/>
                </a:solidFill>
                <a:latin typeface="+mn-lt"/>
                <a:ea typeface="Roboto Regular" pitchFamily="2" charset="0"/>
              </a:rPr>
              <a:t>Main question often-overlooked to be addressed  </a:t>
            </a:r>
          </a:p>
        </p:txBody>
      </p:sp>
    </p:spTree>
    <p:extLst>
      <p:ext uri="{BB962C8B-B14F-4D97-AF65-F5344CB8AC3E}">
        <p14:creationId xmlns:p14="http://schemas.microsoft.com/office/powerpoint/2010/main" val="42265569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iagram of a diagram of a variety of systems&#10;&#10;Description automatically generated with medium confidence">
            <a:extLst>
              <a:ext uri="{FF2B5EF4-FFF2-40B4-BE49-F238E27FC236}">
                <a16:creationId xmlns:a16="http://schemas.microsoft.com/office/drawing/2014/main" id="{478CAF1B-2CA5-13E5-4E14-332ACC1D66C0}"/>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052" r="5206" b="1"/>
          <a:stretch/>
        </p:blipFill>
        <p:spPr bwMode="auto">
          <a:xfrm>
            <a:off x="740446" y="1479134"/>
            <a:ext cx="10488660" cy="5114714"/>
          </a:xfrm>
          <a:prstGeom prst="rect">
            <a:avLst/>
          </a:prstGeom>
          <a:noFill/>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4F71FB42-3080-F6DF-12BE-CFA7B99DC3E5}"/>
              </a:ext>
            </a:extLst>
          </p:cNvPr>
          <p:cNvSpPr txBox="1"/>
          <p:nvPr/>
        </p:nvSpPr>
        <p:spPr>
          <a:xfrm>
            <a:off x="698881" y="451077"/>
            <a:ext cx="9913695" cy="507831"/>
          </a:xfrm>
          <a:prstGeom prst="rect">
            <a:avLst/>
          </a:prstGeom>
          <a:noFill/>
        </p:spPr>
        <p:txBody>
          <a:bodyPr wrap="square">
            <a:spAutoFit/>
          </a:bodyPr>
          <a:lstStyle/>
          <a:p>
            <a:r>
              <a:rPr lang="en-GB" sz="2700" i="1" dirty="0">
                <a:solidFill>
                  <a:srgbClr val="00146D"/>
                </a:solidFill>
                <a:effectLst/>
                <a:ea typeface="Century Gothic" panose="020B0502020202020204" pitchFamily="34" charset="0"/>
                <a:cs typeface="Calibri" panose="020F0502020204030204" pitchFamily="34" charset="0"/>
              </a:rPr>
              <a:t>Provisioning Systems use natural resources to deliver human needs</a:t>
            </a:r>
            <a:r>
              <a:rPr lang="en-SI" sz="2700" i="1" dirty="0">
                <a:effectLst/>
              </a:rPr>
              <a:t> </a:t>
            </a:r>
            <a:endParaRPr lang="en-GB" sz="2700" i="1" dirty="0"/>
          </a:p>
        </p:txBody>
      </p:sp>
      <p:grpSp>
        <p:nvGrpSpPr>
          <p:cNvPr id="6" name="Google Shape;333;p7">
            <a:extLst>
              <a:ext uri="{FF2B5EF4-FFF2-40B4-BE49-F238E27FC236}">
                <a16:creationId xmlns:a16="http://schemas.microsoft.com/office/drawing/2014/main" id="{60A9471F-D936-19C6-46B6-37EF91607B63}"/>
              </a:ext>
            </a:extLst>
          </p:cNvPr>
          <p:cNvGrpSpPr/>
          <p:nvPr/>
        </p:nvGrpSpPr>
        <p:grpSpPr>
          <a:xfrm>
            <a:off x="10237076" y="344471"/>
            <a:ext cx="1864987" cy="641757"/>
            <a:chOff x="2663371" y="0"/>
            <a:chExt cx="3729974" cy="1283514"/>
          </a:xfrm>
        </p:grpSpPr>
        <p:sp>
          <p:nvSpPr>
            <p:cNvPr id="7" name="Google Shape;334;p7">
              <a:extLst>
                <a:ext uri="{FF2B5EF4-FFF2-40B4-BE49-F238E27FC236}">
                  <a16:creationId xmlns:a16="http://schemas.microsoft.com/office/drawing/2014/main" id="{B4CF7EFA-B286-CC47-0C5F-075C49D5E7B9}"/>
                </a:ext>
              </a:extLst>
            </p:cNvPr>
            <p:cNvSpPr/>
            <p:nvPr/>
          </p:nvSpPr>
          <p:spPr>
            <a:xfrm>
              <a:off x="2663371" y="0"/>
              <a:ext cx="1397243" cy="1283514"/>
            </a:xfrm>
            <a:custGeom>
              <a:avLst/>
              <a:gdLst/>
              <a:ahLst/>
              <a:cxnLst/>
              <a:rect l="l" t="t" r="r" b="b"/>
              <a:pathLst>
                <a:path w="1397243" h="1283514" extrusionOk="0">
                  <a:moveTo>
                    <a:pt x="0" y="0"/>
                  </a:moveTo>
                  <a:lnTo>
                    <a:pt x="1397243" y="0"/>
                  </a:lnTo>
                  <a:lnTo>
                    <a:pt x="1397243" y="1283514"/>
                  </a:lnTo>
                  <a:lnTo>
                    <a:pt x="0" y="1283514"/>
                  </a:lnTo>
                  <a:lnTo>
                    <a:pt x="0" y="0"/>
                  </a:lnTo>
                  <a:close/>
                </a:path>
              </a:pathLst>
            </a:custGeom>
            <a:blipFill rotWithShape="1">
              <a:blip r:embed="rId3">
                <a:alphaModFix/>
              </a:blip>
              <a:stretch>
                <a:fillRect/>
              </a:stretch>
            </a:blipFill>
            <a:ln>
              <a:noFill/>
            </a:ln>
          </p:spPr>
          <p:txBody>
            <a:bodyPr/>
            <a:lstStyle/>
            <a:p>
              <a:endParaRPr lang="nl-BE" sz="1200"/>
            </a:p>
          </p:txBody>
        </p:sp>
        <p:sp>
          <p:nvSpPr>
            <p:cNvPr id="8" name="Google Shape;335;p7">
              <a:extLst>
                <a:ext uri="{FF2B5EF4-FFF2-40B4-BE49-F238E27FC236}">
                  <a16:creationId xmlns:a16="http://schemas.microsoft.com/office/drawing/2014/main" id="{A084EEE9-AED0-A222-4644-99263EB15F58}"/>
                </a:ext>
              </a:extLst>
            </p:cNvPr>
            <p:cNvSpPr/>
            <p:nvPr/>
          </p:nvSpPr>
          <p:spPr>
            <a:xfrm>
              <a:off x="4197625" y="0"/>
              <a:ext cx="2195720" cy="1065839"/>
            </a:xfrm>
            <a:custGeom>
              <a:avLst/>
              <a:gdLst/>
              <a:ahLst/>
              <a:cxnLst/>
              <a:rect l="l" t="t" r="r" b="b"/>
              <a:pathLst>
                <a:path w="2195720" h="1065839" extrusionOk="0">
                  <a:moveTo>
                    <a:pt x="0" y="0"/>
                  </a:moveTo>
                  <a:lnTo>
                    <a:pt x="2195720" y="0"/>
                  </a:lnTo>
                  <a:lnTo>
                    <a:pt x="2195720" y="1065839"/>
                  </a:lnTo>
                  <a:lnTo>
                    <a:pt x="0" y="1065839"/>
                  </a:lnTo>
                  <a:lnTo>
                    <a:pt x="0" y="0"/>
                  </a:lnTo>
                  <a:close/>
                </a:path>
              </a:pathLst>
            </a:custGeom>
            <a:blipFill rotWithShape="1">
              <a:blip r:embed="rId4">
                <a:alphaModFix/>
              </a:blip>
              <a:stretch>
                <a:fillRect/>
              </a:stretch>
            </a:blipFill>
            <a:ln>
              <a:noFill/>
            </a:ln>
          </p:spPr>
          <p:txBody>
            <a:bodyPr/>
            <a:lstStyle/>
            <a:p>
              <a:endParaRPr lang="nl-BE" sz="1200"/>
            </a:p>
          </p:txBody>
        </p:sp>
      </p:grpSp>
    </p:spTree>
    <p:extLst>
      <p:ext uri="{BB962C8B-B14F-4D97-AF65-F5344CB8AC3E}">
        <p14:creationId xmlns:p14="http://schemas.microsoft.com/office/powerpoint/2010/main" val="16908057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grpSp>
        <p:nvGrpSpPr>
          <p:cNvPr id="267" name="Google Shape;267;p7"/>
          <p:cNvGrpSpPr/>
          <p:nvPr/>
        </p:nvGrpSpPr>
        <p:grpSpPr>
          <a:xfrm>
            <a:off x="820475" y="432753"/>
            <a:ext cx="4238424" cy="6151905"/>
            <a:chOff x="0" y="0"/>
            <a:chExt cx="8476848" cy="12303811"/>
          </a:xfrm>
        </p:grpSpPr>
        <p:grpSp>
          <p:nvGrpSpPr>
            <p:cNvPr id="268" name="Google Shape;268;p7"/>
            <p:cNvGrpSpPr/>
            <p:nvPr/>
          </p:nvGrpSpPr>
          <p:grpSpPr>
            <a:xfrm>
              <a:off x="3581827" y="7988273"/>
              <a:ext cx="919386" cy="2123849"/>
              <a:chOff x="0" y="-38100"/>
              <a:chExt cx="654533" cy="1512020"/>
            </a:xfrm>
          </p:grpSpPr>
          <p:sp>
            <p:nvSpPr>
              <p:cNvPr id="269" name="Google Shape;269;p7"/>
              <p:cNvSpPr/>
              <p:nvPr/>
            </p:nvSpPr>
            <p:spPr>
              <a:xfrm>
                <a:off x="0" y="0"/>
                <a:ext cx="654533" cy="1473920"/>
              </a:xfrm>
              <a:custGeom>
                <a:avLst/>
                <a:gdLst/>
                <a:ahLst/>
                <a:cxnLst/>
                <a:rect l="l" t="t" r="r" b="b"/>
                <a:pathLst>
                  <a:path w="654533" h="1473920" extrusionOk="0">
                    <a:moveTo>
                      <a:pt x="327267" y="1473920"/>
                    </a:moveTo>
                    <a:lnTo>
                      <a:pt x="0" y="1067520"/>
                    </a:lnTo>
                    <a:lnTo>
                      <a:pt x="203200" y="1067520"/>
                    </a:lnTo>
                    <a:lnTo>
                      <a:pt x="203200" y="0"/>
                    </a:lnTo>
                    <a:lnTo>
                      <a:pt x="451333" y="0"/>
                    </a:lnTo>
                    <a:lnTo>
                      <a:pt x="451333" y="1067520"/>
                    </a:lnTo>
                    <a:lnTo>
                      <a:pt x="654533" y="1067520"/>
                    </a:lnTo>
                    <a:lnTo>
                      <a:pt x="327267" y="1473920"/>
                    </a:lnTo>
                    <a:close/>
                  </a:path>
                </a:pathLst>
              </a:custGeom>
              <a:solidFill>
                <a:srgbClr val="7BB7E0"/>
              </a:solidFill>
              <a:ln>
                <a:noFill/>
              </a:ln>
            </p:spPr>
            <p:txBody>
              <a:bodyPr/>
              <a:lstStyle/>
              <a:p>
                <a:endParaRPr lang="nl-BE" sz="1200"/>
              </a:p>
            </p:txBody>
          </p:sp>
          <p:sp>
            <p:nvSpPr>
              <p:cNvPr id="270" name="Google Shape;270;p7"/>
              <p:cNvSpPr txBox="1"/>
              <p:nvPr/>
            </p:nvSpPr>
            <p:spPr>
              <a:xfrm>
                <a:off x="203200" y="-38100"/>
                <a:ext cx="406400" cy="749300"/>
              </a:xfrm>
              <a:prstGeom prst="rect">
                <a:avLst/>
              </a:prstGeom>
              <a:noFill/>
              <a:ln>
                <a:noFill/>
              </a:ln>
            </p:spPr>
            <p:txBody>
              <a:bodyPr spcFirstLastPara="1" wrap="square" lIns="13400" tIns="13400" rIns="13400" bIns="13400" anchor="ctr" anchorCtr="0">
                <a:noAutofit/>
              </a:bodyPr>
              <a:lstStyle/>
              <a:p>
                <a:pPr algn="ctr">
                  <a:lnSpc>
                    <a:spcPct val="142111"/>
                  </a:lnSpc>
                </a:pPr>
                <a:endParaRPr sz="1200">
                  <a:solidFill>
                    <a:schemeClr val="dk1"/>
                  </a:solidFill>
                  <a:latin typeface="Calibri"/>
                  <a:ea typeface="Calibri"/>
                  <a:cs typeface="Calibri"/>
                  <a:sym typeface="Calibri"/>
                </a:endParaRPr>
              </a:p>
            </p:txBody>
          </p:sp>
        </p:grpSp>
        <p:sp>
          <p:nvSpPr>
            <p:cNvPr id="271" name="Google Shape;271;p7"/>
            <p:cNvSpPr/>
            <p:nvPr/>
          </p:nvSpPr>
          <p:spPr>
            <a:xfrm>
              <a:off x="731746" y="7418130"/>
              <a:ext cx="6674577" cy="1902254"/>
            </a:xfrm>
            <a:custGeom>
              <a:avLst/>
              <a:gdLst/>
              <a:ahLst/>
              <a:cxnLst/>
              <a:rect l="l" t="t" r="r" b="b"/>
              <a:pathLst>
                <a:path w="6674577" h="1902254" extrusionOk="0">
                  <a:moveTo>
                    <a:pt x="0" y="0"/>
                  </a:moveTo>
                  <a:lnTo>
                    <a:pt x="6674577" y="0"/>
                  </a:lnTo>
                  <a:lnTo>
                    <a:pt x="6674577" y="1902254"/>
                  </a:lnTo>
                  <a:lnTo>
                    <a:pt x="0" y="1902254"/>
                  </a:lnTo>
                  <a:lnTo>
                    <a:pt x="0" y="0"/>
                  </a:lnTo>
                  <a:close/>
                </a:path>
              </a:pathLst>
            </a:custGeom>
            <a:blipFill rotWithShape="1">
              <a:blip r:embed="rId3">
                <a:alphaModFix/>
              </a:blip>
              <a:stretch>
                <a:fillRect/>
              </a:stretch>
            </a:blipFill>
            <a:ln>
              <a:noFill/>
            </a:ln>
          </p:spPr>
          <p:txBody>
            <a:bodyPr/>
            <a:lstStyle/>
            <a:p>
              <a:endParaRPr lang="nl-BE" sz="1200"/>
            </a:p>
          </p:txBody>
        </p:sp>
        <p:grpSp>
          <p:nvGrpSpPr>
            <p:cNvPr id="272" name="Google Shape;272;p7"/>
            <p:cNvGrpSpPr/>
            <p:nvPr/>
          </p:nvGrpSpPr>
          <p:grpSpPr>
            <a:xfrm rot="10800000">
              <a:off x="3581827" y="5113612"/>
              <a:ext cx="919386" cy="3091439"/>
              <a:chOff x="0" y="-38100"/>
              <a:chExt cx="654533" cy="2200871"/>
            </a:xfrm>
          </p:grpSpPr>
          <p:sp>
            <p:nvSpPr>
              <p:cNvPr id="273" name="Google Shape;273;p7"/>
              <p:cNvSpPr/>
              <p:nvPr/>
            </p:nvSpPr>
            <p:spPr>
              <a:xfrm>
                <a:off x="0" y="0"/>
                <a:ext cx="654533" cy="2162771"/>
              </a:xfrm>
              <a:custGeom>
                <a:avLst/>
                <a:gdLst/>
                <a:ahLst/>
                <a:cxnLst/>
                <a:rect l="l" t="t" r="r" b="b"/>
                <a:pathLst>
                  <a:path w="654533" h="2162771" extrusionOk="0">
                    <a:moveTo>
                      <a:pt x="327267" y="2162771"/>
                    </a:moveTo>
                    <a:lnTo>
                      <a:pt x="0" y="1756371"/>
                    </a:lnTo>
                    <a:lnTo>
                      <a:pt x="203200" y="1756371"/>
                    </a:lnTo>
                    <a:lnTo>
                      <a:pt x="203200" y="0"/>
                    </a:lnTo>
                    <a:lnTo>
                      <a:pt x="451333" y="0"/>
                    </a:lnTo>
                    <a:lnTo>
                      <a:pt x="451333" y="1756371"/>
                    </a:lnTo>
                    <a:lnTo>
                      <a:pt x="654533" y="1756371"/>
                    </a:lnTo>
                    <a:lnTo>
                      <a:pt x="327267" y="2162771"/>
                    </a:lnTo>
                    <a:close/>
                  </a:path>
                </a:pathLst>
              </a:custGeom>
              <a:solidFill>
                <a:srgbClr val="7BB7E0"/>
              </a:solidFill>
              <a:ln>
                <a:noFill/>
              </a:ln>
            </p:spPr>
            <p:txBody>
              <a:bodyPr/>
              <a:lstStyle/>
              <a:p>
                <a:endParaRPr lang="nl-BE" sz="1200"/>
              </a:p>
            </p:txBody>
          </p:sp>
          <p:sp>
            <p:nvSpPr>
              <p:cNvPr id="274" name="Google Shape;274;p7"/>
              <p:cNvSpPr txBox="1"/>
              <p:nvPr/>
            </p:nvSpPr>
            <p:spPr>
              <a:xfrm>
                <a:off x="203200" y="-38100"/>
                <a:ext cx="406400" cy="749300"/>
              </a:xfrm>
              <a:prstGeom prst="rect">
                <a:avLst/>
              </a:prstGeom>
              <a:noFill/>
              <a:ln>
                <a:noFill/>
              </a:ln>
            </p:spPr>
            <p:txBody>
              <a:bodyPr spcFirstLastPara="1" wrap="square" lIns="13400" tIns="13400" rIns="13400" bIns="13400" anchor="ctr" anchorCtr="0">
                <a:noAutofit/>
              </a:bodyPr>
              <a:lstStyle/>
              <a:p>
                <a:pPr algn="ctr">
                  <a:lnSpc>
                    <a:spcPct val="142111"/>
                  </a:lnSpc>
                </a:pPr>
                <a:endParaRPr sz="1200">
                  <a:solidFill>
                    <a:schemeClr val="dk1"/>
                  </a:solidFill>
                  <a:latin typeface="Calibri"/>
                  <a:ea typeface="Calibri"/>
                  <a:cs typeface="Calibri"/>
                  <a:sym typeface="Calibri"/>
                </a:endParaRPr>
              </a:p>
            </p:txBody>
          </p:sp>
        </p:grpSp>
        <p:sp>
          <p:nvSpPr>
            <p:cNvPr id="275" name="Google Shape;275;p7"/>
            <p:cNvSpPr/>
            <p:nvPr/>
          </p:nvSpPr>
          <p:spPr>
            <a:xfrm>
              <a:off x="1001533" y="4690745"/>
              <a:ext cx="5869633" cy="1672845"/>
            </a:xfrm>
            <a:custGeom>
              <a:avLst/>
              <a:gdLst/>
              <a:ahLst/>
              <a:cxnLst/>
              <a:rect l="l" t="t" r="r" b="b"/>
              <a:pathLst>
                <a:path w="5869633" h="1672845" extrusionOk="0">
                  <a:moveTo>
                    <a:pt x="0" y="0"/>
                  </a:moveTo>
                  <a:lnTo>
                    <a:pt x="5869632" y="0"/>
                  </a:lnTo>
                  <a:lnTo>
                    <a:pt x="5869632" y="1672846"/>
                  </a:lnTo>
                  <a:lnTo>
                    <a:pt x="0" y="1672846"/>
                  </a:lnTo>
                  <a:lnTo>
                    <a:pt x="0" y="0"/>
                  </a:lnTo>
                  <a:close/>
                </a:path>
              </a:pathLst>
            </a:custGeom>
            <a:blipFill rotWithShape="1">
              <a:blip r:embed="rId4">
                <a:alphaModFix/>
              </a:blip>
              <a:stretch>
                <a:fillRect/>
              </a:stretch>
            </a:blipFill>
            <a:ln>
              <a:noFill/>
            </a:ln>
          </p:spPr>
          <p:txBody>
            <a:bodyPr/>
            <a:lstStyle/>
            <a:p>
              <a:endParaRPr lang="nl-BE" sz="1200"/>
            </a:p>
          </p:txBody>
        </p:sp>
        <p:sp>
          <p:nvSpPr>
            <p:cNvPr id="276" name="Google Shape;276;p7"/>
            <p:cNvSpPr/>
            <p:nvPr/>
          </p:nvSpPr>
          <p:spPr>
            <a:xfrm>
              <a:off x="5320345" y="4143625"/>
              <a:ext cx="567461" cy="567461"/>
            </a:xfrm>
            <a:custGeom>
              <a:avLst/>
              <a:gdLst/>
              <a:ahLst/>
              <a:cxnLst/>
              <a:rect l="l" t="t" r="r" b="b"/>
              <a:pathLst>
                <a:path w="567461" h="567461" extrusionOk="0">
                  <a:moveTo>
                    <a:pt x="0" y="0"/>
                  </a:moveTo>
                  <a:lnTo>
                    <a:pt x="567461" y="0"/>
                  </a:lnTo>
                  <a:lnTo>
                    <a:pt x="567461" y="567462"/>
                  </a:lnTo>
                  <a:lnTo>
                    <a:pt x="0" y="567462"/>
                  </a:lnTo>
                  <a:lnTo>
                    <a:pt x="0" y="0"/>
                  </a:lnTo>
                  <a:close/>
                </a:path>
              </a:pathLst>
            </a:custGeom>
            <a:blipFill rotWithShape="1">
              <a:blip r:embed="rId5">
                <a:alphaModFix/>
              </a:blip>
              <a:stretch>
                <a:fillRect/>
              </a:stretch>
            </a:blipFill>
            <a:ln>
              <a:noFill/>
            </a:ln>
          </p:spPr>
          <p:txBody>
            <a:bodyPr/>
            <a:lstStyle/>
            <a:p>
              <a:endParaRPr lang="nl-BE" sz="1200"/>
            </a:p>
          </p:txBody>
        </p:sp>
        <p:sp>
          <p:nvSpPr>
            <p:cNvPr id="277" name="Google Shape;277;p7"/>
            <p:cNvSpPr/>
            <p:nvPr/>
          </p:nvSpPr>
          <p:spPr>
            <a:xfrm>
              <a:off x="4625400" y="4048725"/>
              <a:ext cx="567461" cy="567461"/>
            </a:xfrm>
            <a:custGeom>
              <a:avLst/>
              <a:gdLst/>
              <a:ahLst/>
              <a:cxnLst/>
              <a:rect l="l" t="t" r="r" b="b"/>
              <a:pathLst>
                <a:path w="567461" h="567461" extrusionOk="0">
                  <a:moveTo>
                    <a:pt x="0" y="0"/>
                  </a:moveTo>
                  <a:lnTo>
                    <a:pt x="567461" y="0"/>
                  </a:lnTo>
                  <a:lnTo>
                    <a:pt x="567461" y="567462"/>
                  </a:lnTo>
                  <a:lnTo>
                    <a:pt x="0" y="567462"/>
                  </a:lnTo>
                  <a:lnTo>
                    <a:pt x="0" y="0"/>
                  </a:lnTo>
                  <a:close/>
                </a:path>
              </a:pathLst>
            </a:custGeom>
            <a:blipFill rotWithShape="1">
              <a:blip r:embed="rId6">
                <a:alphaModFix/>
              </a:blip>
              <a:stretch>
                <a:fillRect/>
              </a:stretch>
            </a:blipFill>
            <a:ln>
              <a:noFill/>
            </a:ln>
          </p:spPr>
          <p:txBody>
            <a:bodyPr/>
            <a:lstStyle/>
            <a:p>
              <a:endParaRPr lang="nl-BE" sz="1200"/>
            </a:p>
          </p:txBody>
        </p:sp>
        <p:sp>
          <p:nvSpPr>
            <p:cNvPr id="278" name="Google Shape;278;p7"/>
            <p:cNvSpPr/>
            <p:nvPr/>
          </p:nvSpPr>
          <p:spPr>
            <a:xfrm>
              <a:off x="1200671" y="11542450"/>
              <a:ext cx="809616" cy="761361"/>
            </a:xfrm>
            <a:custGeom>
              <a:avLst/>
              <a:gdLst/>
              <a:ahLst/>
              <a:cxnLst/>
              <a:rect l="l" t="t" r="r" b="b"/>
              <a:pathLst>
                <a:path w="809616" h="761361" extrusionOk="0">
                  <a:moveTo>
                    <a:pt x="0" y="0"/>
                  </a:moveTo>
                  <a:lnTo>
                    <a:pt x="809616" y="0"/>
                  </a:lnTo>
                  <a:lnTo>
                    <a:pt x="809616" y="761361"/>
                  </a:lnTo>
                  <a:lnTo>
                    <a:pt x="0" y="761361"/>
                  </a:lnTo>
                  <a:lnTo>
                    <a:pt x="0" y="0"/>
                  </a:lnTo>
                  <a:close/>
                </a:path>
              </a:pathLst>
            </a:custGeom>
            <a:blipFill rotWithShape="1">
              <a:blip r:embed="rId7">
                <a:alphaModFix/>
              </a:blip>
              <a:stretch>
                <a:fillRect/>
              </a:stretch>
            </a:blipFill>
            <a:ln>
              <a:noFill/>
            </a:ln>
          </p:spPr>
          <p:txBody>
            <a:bodyPr/>
            <a:lstStyle/>
            <a:p>
              <a:endParaRPr lang="nl-BE" sz="1200"/>
            </a:p>
          </p:txBody>
        </p:sp>
        <p:sp>
          <p:nvSpPr>
            <p:cNvPr id="279" name="Google Shape;279;p7"/>
            <p:cNvSpPr/>
            <p:nvPr/>
          </p:nvSpPr>
          <p:spPr>
            <a:xfrm>
              <a:off x="2125718" y="11430650"/>
              <a:ext cx="919076" cy="828463"/>
            </a:xfrm>
            <a:custGeom>
              <a:avLst/>
              <a:gdLst/>
              <a:ahLst/>
              <a:cxnLst/>
              <a:rect l="l" t="t" r="r" b="b"/>
              <a:pathLst>
                <a:path w="919076" h="828463" extrusionOk="0">
                  <a:moveTo>
                    <a:pt x="0" y="0"/>
                  </a:moveTo>
                  <a:lnTo>
                    <a:pt x="919076" y="0"/>
                  </a:lnTo>
                  <a:lnTo>
                    <a:pt x="919076" y="828463"/>
                  </a:lnTo>
                  <a:lnTo>
                    <a:pt x="0" y="828463"/>
                  </a:lnTo>
                  <a:lnTo>
                    <a:pt x="0" y="0"/>
                  </a:lnTo>
                  <a:close/>
                </a:path>
              </a:pathLst>
            </a:custGeom>
            <a:blipFill rotWithShape="1">
              <a:blip r:embed="rId8">
                <a:alphaModFix/>
              </a:blip>
              <a:stretch>
                <a:fillRect/>
              </a:stretch>
            </a:blipFill>
            <a:ln>
              <a:noFill/>
            </a:ln>
          </p:spPr>
          <p:txBody>
            <a:bodyPr/>
            <a:lstStyle/>
            <a:p>
              <a:endParaRPr lang="nl-BE" sz="1200"/>
            </a:p>
          </p:txBody>
        </p:sp>
        <p:sp>
          <p:nvSpPr>
            <p:cNvPr id="280" name="Google Shape;280;p7"/>
            <p:cNvSpPr/>
            <p:nvPr/>
          </p:nvSpPr>
          <p:spPr>
            <a:xfrm>
              <a:off x="2776195" y="4048725"/>
              <a:ext cx="567461" cy="567461"/>
            </a:xfrm>
            <a:custGeom>
              <a:avLst/>
              <a:gdLst/>
              <a:ahLst/>
              <a:cxnLst/>
              <a:rect l="l" t="t" r="r" b="b"/>
              <a:pathLst>
                <a:path w="567461" h="567461" extrusionOk="0">
                  <a:moveTo>
                    <a:pt x="0" y="0"/>
                  </a:moveTo>
                  <a:lnTo>
                    <a:pt x="567461" y="0"/>
                  </a:lnTo>
                  <a:lnTo>
                    <a:pt x="567461" y="567462"/>
                  </a:lnTo>
                  <a:lnTo>
                    <a:pt x="0" y="567462"/>
                  </a:lnTo>
                  <a:lnTo>
                    <a:pt x="0" y="0"/>
                  </a:lnTo>
                  <a:close/>
                </a:path>
              </a:pathLst>
            </a:custGeom>
            <a:blipFill rotWithShape="1">
              <a:blip r:embed="rId9">
                <a:alphaModFix/>
              </a:blip>
              <a:stretch>
                <a:fillRect/>
              </a:stretch>
            </a:blipFill>
            <a:ln>
              <a:noFill/>
            </a:ln>
          </p:spPr>
          <p:txBody>
            <a:bodyPr/>
            <a:lstStyle/>
            <a:p>
              <a:endParaRPr lang="nl-BE" sz="1200"/>
            </a:p>
          </p:txBody>
        </p:sp>
        <p:grpSp>
          <p:nvGrpSpPr>
            <p:cNvPr id="281" name="Google Shape;281;p7"/>
            <p:cNvGrpSpPr/>
            <p:nvPr/>
          </p:nvGrpSpPr>
          <p:grpSpPr>
            <a:xfrm>
              <a:off x="3581827" y="2694551"/>
              <a:ext cx="919386" cy="2381388"/>
              <a:chOff x="0" y="-38100"/>
              <a:chExt cx="654533" cy="1695367"/>
            </a:xfrm>
          </p:grpSpPr>
          <p:sp>
            <p:nvSpPr>
              <p:cNvPr id="282" name="Google Shape;282;p7"/>
              <p:cNvSpPr/>
              <p:nvPr/>
            </p:nvSpPr>
            <p:spPr>
              <a:xfrm>
                <a:off x="0" y="0"/>
                <a:ext cx="654533" cy="1657267"/>
              </a:xfrm>
              <a:custGeom>
                <a:avLst/>
                <a:gdLst/>
                <a:ahLst/>
                <a:cxnLst/>
                <a:rect l="l" t="t" r="r" b="b"/>
                <a:pathLst>
                  <a:path w="654533" h="1657267" extrusionOk="0">
                    <a:moveTo>
                      <a:pt x="327267" y="1657267"/>
                    </a:moveTo>
                    <a:lnTo>
                      <a:pt x="0" y="1250867"/>
                    </a:lnTo>
                    <a:lnTo>
                      <a:pt x="203200" y="1250867"/>
                    </a:lnTo>
                    <a:lnTo>
                      <a:pt x="203200" y="0"/>
                    </a:lnTo>
                    <a:lnTo>
                      <a:pt x="451333" y="0"/>
                    </a:lnTo>
                    <a:lnTo>
                      <a:pt x="451333" y="1250867"/>
                    </a:lnTo>
                    <a:lnTo>
                      <a:pt x="654533" y="1250867"/>
                    </a:lnTo>
                    <a:lnTo>
                      <a:pt x="327267" y="1657267"/>
                    </a:lnTo>
                    <a:close/>
                  </a:path>
                </a:pathLst>
              </a:custGeom>
              <a:solidFill>
                <a:srgbClr val="7BB7E0"/>
              </a:solidFill>
              <a:ln>
                <a:noFill/>
              </a:ln>
            </p:spPr>
            <p:txBody>
              <a:bodyPr/>
              <a:lstStyle/>
              <a:p>
                <a:endParaRPr lang="nl-BE" sz="1200"/>
              </a:p>
            </p:txBody>
          </p:sp>
          <p:sp>
            <p:nvSpPr>
              <p:cNvPr id="283" name="Google Shape;283;p7"/>
              <p:cNvSpPr txBox="1"/>
              <p:nvPr/>
            </p:nvSpPr>
            <p:spPr>
              <a:xfrm>
                <a:off x="203200" y="-38100"/>
                <a:ext cx="406400" cy="749300"/>
              </a:xfrm>
              <a:prstGeom prst="rect">
                <a:avLst/>
              </a:prstGeom>
              <a:noFill/>
              <a:ln>
                <a:noFill/>
              </a:ln>
            </p:spPr>
            <p:txBody>
              <a:bodyPr spcFirstLastPara="1" wrap="square" lIns="13400" tIns="13400" rIns="13400" bIns="13400" anchor="ctr" anchorCtr="0">
                <a:noAutofit/>
              </a:bodyPr>
              <a:lstStyle/>
              <a:p>
                <a:pPr algn="ctr">
                  <a:lnSpc>
                    <a:spcPct val="142111"/>
                  </a:lnSpc>
                </a:pPr>
                <a:endParaRPr sz="1200">
                  <a:solidFill>
                    <a:schemeClr val="dk1"/>
                  </a:solidFill>
                  <a:latin typeface="Calibri"/>
                  <a:ea typeface="Calibri"/>
                  <a:cs typeface="Calibri"/>
                  <a:sym typeface="Calibri"/>
                </a:endParaRPr>
              </a:p>
            </p:txBody>
          </p:sp>
        </p:grpSp>
        <p:sp>
          <p:nvSpPr>
            <p:cNvPr id="284" name="Google Shape;284;p7"/>
            <p:cNvSpPr/>
            <p:nvPr/>
          </p:nvSpPr>
          <p:spPr>
            <a:xfrm>
              <a:off x="3764348" y="3807261"/>
              <a:ext cx="554343" cy="554343"/>
            </a:xfrm>
            <a:custGeom>
              <a:avLst/>
              <a:gdLst/>
              <a:ahLst/>
              <a:cxnLst/>
              <a:rect l="l" t="t" r="r" b="b"/>
              <a:pathLst>
                <a:path w="554343" h="554343" extrusionOk="0">
                  <a:moveTo>
                    <a:pt x="0" y="0"/>
                  </a:moveTo>
                  <a:lnTo>
                    <a:pt x="554343" y="0"/>
                  </a:lnTo>
                  <a:lnTo>
                    <a:pt x="554343" y="554343"/>
                  </a:lnTo>
                  <a:lnTo>
                    <a:pt x="0" y="554343"/>
                  </a:lnTo>
                  <a:lnTo>
                    <a:pt x="0" y="0"/>
                  </a:lnTo>
                  <a:close/>
                </a:path>
              </a:pathLst>
            </a:custGeom>
            <a:blipFill rotWithShape="1">
              <a:blip r:embed="rId10">
                <a:alphaModFix/>
              </a:blip>
              <a:stretch>
                <a:fillRect/>
              </a:stretch>
            </a:blipFill>
            <a:ln>
              <a:noFill/>
            </a:ln>
          </p:spPr>
          <p:txBody>
            <a:bodyPr/>
            <a:lstStyle/>
            <a:p>
              <a:endParaRPr lang="nl-BE" sz="1200"/>
            </a:p>
          </p:txBody>
        </p:sp>
        <p:grpSp>
          <p:nvGrpSpPr>
            <p:cNvPr id="285" name="Google Shape;285;p7"/>
            <p:cNvGrpSpPr/>
            <p:nvPr/>
          </p:nvGrpSpPr>
          <p:grpSpPr>
            <a:xfrm>
              <a:off x="0" y="0"/>
              <a:ext cx="8476848" cy="11368048"/>
              <a:chOff x="0" y="0"/>
              <a:chExt cx="793401" cy="1064006"/>
            </a:xfrm>
          </p:grpSpPr>
          <p:sp>
            <p:nvSpPr>
              <p:cNvPr id="286" name="Google Shape;286;p7"/>
              <p:cNvSpPr/>
              <p:nvPr/>
            </p:nvSpPr>
            <p:spPr>
              <a:xfrm>
                <a:off x="0" y="0"/>
                <a:ext cx="793401" cy="1064006"/>
              </a:xfrm>
              <a:custGeom>
                <a:avLst/>
                <a:gdLst/>
                <a:ahLst/>
                <a:cxnLst/>
                <a:rect l="l" t="t" r="r" b="b"/>
                <a:pathLst>
                  <a:path w="793401" h="1064006" extrusionOk="0">
                    <a:moveTo>
                      <a:pt x="441852" y="0"/>
                    </a:moveTo>
                    <a:cubicBezTo>
                      <a:pt x="450388" y="0"/>
                      <a:pt x="458975" y="0"/>
                      <a:pt x="467494" y="0"/>
                    </a:cubicBezTo>
                    <a:cubicBezTo>
                      <a:pt x="535413" y="17700"/>
                      <a:pt x="577860" y="76620"/>
                      <a:pt x="597194" y="173031"/>
                    </a:cubicBezTo>
                    <a:cubicBezTo>
                      <a:pt x="710427" y="160174"/>
                      <a:pt x="793401" y="342474"/>
                      <a:pt x="742582" y="521393"/>
                    </a:cubicBezTo>
                    <a:cubicBezTo>
                      <a:pt x="759266" y="558990"/>
                      <a:pt x="773185" y="601045"/>
                      <a:pt x="778212" y="657490"/>
                    </a:cubicBezTo>
                    <a:cubicBezTo>
                      <a:pt x="778212" y="673659"/>
                      <a:pt x="778212" y="689790"/>
                      <a:pt x="778212" y="705957"/>
                    </a:cubicBezTo>
                    <a:cubicBezTo>
                      <a:pt x="763231" y="849616"/>
                      <a:pt x="698770" y="946691"/>
                      <a:pt x="592941" y="920557"/>
                    </a:cubicBezTo>
                    <a:cubicBezTo>
                      <a:pt x="565713" y="994320"/>
                      <a:pt x="517262" y="1064006"/>
                      <a:pt x="441867" y="1058988"/>
                    </a:cubicBezTo>
                    <a:cubicBezTo>
                      <a:pt x="402897" y="1054146"/>
                      <a:pt x="375786" y="1026098"/>
                      <a:pt x="352050" y="992021"/>
                    </a:cubicBezTo>
                    <a:cubicBezTo>
                      <a:pt x="327048" y="1020347"/>
                      <a:pt x="299971" y="1042577"/>
                      <a:pt x="260849" y="1042822"/>
                    </a:cubicBezTo>
                    <a:cubicBezTo>
                      <a:pt x="170340" y="1043241"/>
                      <a:pt x="109792" y="934112"/>
                      <a:pt x="108324" y="784425"/>
                    </a:cubicBezTo>
                    <a:cubicBezTo>
                      <a:pt x="50139" y="749407"/>
                      <a:pt x="10730" y="684042"/>
                      <a:pt x="0" y="572194"/>
                    </a:cubicBezTo>
                    <a:cubicBezTo>
                      <a:pt x="0" y="556027"/>
                      <a:pt x="0" y="539826"/>
                      <a:pt x="0" y="523727"/>
                    </a:cubicBezTo>
                    <a:cubicBezTo>
                      <a:pt x="11843" y="412893"/>
                      <a:pt x="49110" y="343274"/>
                      <a:pt x="111159" y="313762"/>
                    </a:cubicBezTo>
                    <a:cubicBezTo>
                      <a:pt x="107430" y="126794"/>
                      <a:pt x="231546" y="9965"/>
                      <a:pt x="333510" y="92335"/>
                    </a:cubicBezTo>
                    <a:cubicBezTo>
                      <a:pt x="357786" y="51603"/>
                      <a:pt x="392134" y="7178"/>
                      <a:pt x="441852" y="0"/>
                    </a:cubicBezTo>
                    <a:close/>
                  </a:path>
                </a:pathLst>
              </a:custGeom>
              <a:solidFill>
                <a:srgbClr val="87CB28">
                  <a:alpha val="11764"/>
                </a:srgbClr>
              </a:solidFill>
              <a:ln>
                <a:noFill/>
              </a:ln>
            </p:spPr>
            <p:txBody>
              <a:bodyPr spcFirstLastPara="1" wrap="square" lIns="60950" tIns="60950" rIns="60950" bIns="60950" anchor="ctr" anchorCtr="0">
                <a:noAutofit/>
              </a:bodyPr>
              <a:lstStyle/>
              <a:p>
                <a:endParaRPr sz="1200"/>
              </a:p>
            </p:txBody>
          </p:sp>
          <p:sp>
            <p:nvSpPr>
              <p:cNvPr id="287" name="Google Shape;287;p7"/>
              <p:cNvSpPr txBox="1"/>
              <p:nvPr/>
            </p:nvSpPr>
            <p:spPr>
              <a:xfrm>
                <a:off x="38100" y="50800"/>
                <a:ext cx="736600" cy="406400"/>
              </a:xfrm>
              <a:prstGeom prst="rect">
                <a:avLst/>
              </a:prstGeom>
              <a:noFill/>
              <a:ln>
                <a:noFill/>
              </a:ln>
            </p:spPr>
            <p:txBody>
              <a:bodyPr spcFirstLastPara="1" wrap="square" lIns="17700" tIns="17700" rIns="17700" bIns="17700" anchor="ctr" anchorCtr="0">
                <a:noAutofit/>
              </a:bodyPr>
              <a:lstStyle/>
              <a:p>
                <a:pPr algn="ctr">
                  <a:lnSpc>
                    <a:spcPct val="142111"/>
                  </a:lnSpc>
                </a:pPr>
                <a:endParaRPr sz="1200">
                  <a:solidFill>
                    <a:schemeClr val="dk1"/>
                  </a:solidFill>
                  <a:latin typeface="Calibri"/>
                  <a:ea typeface="Calibri"/>
                  <a:cs typeface="Calibri"/>
                  <a:sym typeface="Calibri"/>
                </a:endParaRPr>
              </a:p>
            </p:txBody>
          </p:sp>
        </p:grpSp>
        <p:sp>
          <p:nvSpPr>
            <p:cNvPr id="288" name="Google Shape;288;p7"/>
            <p:cNvSpPr/>
            <p:nvPr/>
          </p:nvSpPr>
          <p:spPr>
            <a:xfrm>
              <a:off x="1872483" y="2129892"/>
              <a:ext cx="4338074" cy="1236351"/>
            </a:xfrm>
            <a:custGeom>
              <a:avLst/>
              <a:gdLst/>
              <a:ahLst/>
              <a:cxnLst/>
              <a:rect l="l" t="t" r="r" b="b"/>
              <a:pathLst>
                <a:path w="4338074" h="1236351" extrusionOk="0">
                  <a:moveTo>
                    <a:pt x="0" y="0"/>
                  </a:moveTo>
                  <a:lnTo>
                    <a:pt x="4338074" y="0"/>
                  </a:lnTo>
                  <a:lnTo>
                    <a:pt x="4338074" y="1236351"/>
                  </a:lnTo>
                  <a:lnTo>
                    <a:pt x="0" y="1236351"/>
                  </a:lnTo>
                  <a:lnTo>
                    <a:pt x="0" y="0"/>
                  </a:lnTo>
                  <a:close/>
                </a:path>
              </a:pathLst>
            </a:custGeom>
            <a:blipFill rotWithShape="1">
              <a:blip r:embed="rId11">
                <a:alphaModFix/>
              </a:blip>
              <a:stretch>
                <a:fillRect/>
              </a:stretch>
            </a:blipFill>
            <a:ln>
              <a:noFill/>
            </a:ln>
          </p:spPr>
          <p:txBody>
            <a:bodyPr/>
            <a:lstStyle/>
            <a:p>
              <a:endParaRPr lang="nl-BE" sz="1200"/>
            </a:p>
          </p:txBody>
        </p:sp>
        <p:sp>
          <p:nvSpPr>
            <p:cNvPr id="289" name="Google Shape;289;p7"/>
            <p:cNvSpPr/>
            <p:nvPr/>
          </p:nvSpPr>
          <p:spPr>
            <a:xfrm>
              <a:off x="6677574" y="4433915"/>
              <a:ext cx="554343" cy="554343"/>
            </a:xfrm>
            <a:custGeom>
              <a:avLst/>
              <a:gdLst/>
              <a:ahLst/>
              <a:cxnLst/>
              <a:rect l="l" t="t" r="r" b="b"/>
              <a:pathLst>
                <a:path w="554343" h="554343" extrusionOk="0">
                  <a:moveTo>
                    <a:pt x="0" y="0"/>
                  </a:moveTo>
                  <a:lnTo>
                    <a:pt x="554343" y="0"/>
                  </a:lnTo>
                  <a:lnTo>
                    <a:pt x="554343" y="554343"/>
                  </a:lnTo>
                  <a:lnTo>
                    <a:pt x="0" y="554343"/>
                  </a:lnTo>
                  <a:lnTo>
                    <a:pt x="0" y="0"/>
                  </a:lnTo>
                  <a:close/>
                </a:path>
              </a:pathLst>
            </a:custGeom>
            <a:blipFill rotWithShape="1">
              <a:blip r:embed="rId12">
                <a:alphaModFix/>
              </a:blip>
              <a:stretch>
                <a:fillRect/>
              </a:stretch>
            </a:blipFill>
            <a:ln>
              <a:noFill/>
            </a:ln>
          </p:spPr>
          <p:txBody>
            <a:bodyPr/>
            <a:lstStyle/>
            <a:p>
              <a:endParaRPr lang="nl-BE" sz="1200"/>
            </a:p>
          </p:txBody>
        </p:sp>
        <p:sp>
          <p:nvSpPr>
            <p:cNvPr id="290" name="Google Shape;290;p7"/>
            <p:cNvSpPr/>
            <p:nvPr/>
          </p:nvSpPr>
          <p:spPr>
            <a:xfrm>
              <a:off x="6954745" y="5136963"/>
              <a:ext cx="554343" cy="554343"/>
            </a:xfrm>
            <a:custGeom>
              <a:avLst/>
              <a:gdLst/>
              <a:ahLst/>
              <a:cxnLst/>
              <a:rect l="l" t="t" r="r" b="b"/>
              <a:pathLst>
                <a:path w="554343" h="554343" extrusionOk="0">
                  <a:moveTo>
                    <a:pt x="0" y="0"/>
                  </a:moveTo>
                  <a:lnTo>
                    <a:pt x="554344" y="0"/>
                  </a:lnTo>
                  <a:lnTo>
                    <a:pt x="554344" y="554343"/>
                  </a:lnTo>
                  <a:lnTo>
                    <a:pt x="0" y="554343"/>
                  </a:lnTo>
                  <a:lnTo>
                    <a:pt x="0" y="0"/>
                  </a:lnTo>
                  <a:close/>
                </a:path>
              </a:pathLst>
            </a:custGeom>
            <a:blipFill rotWithShape="1">
              <a:blip r:embed="rId13">
                <a:alphaModFix/>
              </a:blip>
              <a:stretch>
                <a:fillRect/>
              </a:stretch>
            </a:blipFill>
            <a:ln>
              <a:noFill/>
            </a:ln>
          </p:spPr>
          <p:txBody>
            <a:bodyPr/>
            <a:lstStyle/>
            <a:p>
              <a:endParaRPr lang="nl-BE" sz="1200"/>
            </a:p>
          </p:txBody>
        </p:sp>
        <p:sp>
          <p:nvSpPr>
            <p:cNvPr id="291" name="Google Shape;291;p7"/>
            <p:cNvSpPr/>
            <p:nvPr/>
          </p:nvSpPr>
          <p:spPr>
            <a:xfrm>
              <a:off x="611925" y="4524418"/>
              <a:ext cx="567461" cy="567461"/>
            </a:xfrm>
            <a:custGeom>
              <a:avLst/>
              <a:gdLst/>
              <a:ahLst/>
              <a:cxnLst/>
              <a:rect l="l" t="t" r="r" b="b"/>
              <a:pathLst>
                <a:path w="567461" h="567461" extrusionOk="0">
                  <a:moveTo>
                    <a:pt x="0" y="0"/>
                  </a:moveTo>
                  <a:lnTo>
                    <a:pt x="567461" y="0"/>
                  </a:lnTo>
                  <a:lnTo>
                    <a:pt x="567461" y="567462"/>
                  </a:lnTo>
                  <a:lnTo>
                    <a:pt x="0" y="567462"/>
                  </a:lnTo>
                  <a:lnTo>
                    <a:pt x="0" y="0"/>
                  </a:lnTo>
                  <a:close/>
                </a:path>
              </a:pathLst>
            </a:custGeom>
            <a:blipFill rotWithShape="1">
              <a:blip r:embed="rId14">
                <a:alphaModFix/>
              </a:blip>
              <a:stretch>
                <a:fillRect/>
              </a:stretch>
            </a:blipFill>
            <a:ln>
              <a:noFill/>
            </a:ln>
          </p:spPr>
          <p:txBody>
            <a:bodyPr/>
            <a:lstStyle/>
            <a:p>
              <a:endParaRPr lang="nl-BE" sz="1200"/>
            </a:p>
          </p:txBody>
        </p:sp>
        <p:sp>
          <p:nvSpPr>
            <p:cNvPr id="292" name="Google Shape;292;p7"/>
            <p:cNvSpPr/>
            <p:nvPr/>
          </p:nvSpPr>
          <p:spPr>
            <a:xfrm>
              <a:off x="2092683" y="4136402"/>
              <a:ext cx="554343" cy="554343"/>
            </a:xfrm>
            <a:custGeom>
              <a:avLst/>
              <a:gdLst/>
              <a:ahLst/>
              <a:cxnLst/>
              <a:rect l="l" t="t" r="r" b="b"/>
              <a:pathLst>
                <a:path w="554343" h="554343" extrusionOk="0">
                  <a:moveTo>
                    <a:pt x="0" y="0"/>
                  </a:moveTo>
                  <a:lnTo>
                    <a:pt x="554343" y="0"/>
                  </a:lnTo>
                  <a:lnTo>
                    <a:pt x="554343" y="554343"/>
                  </a:lnTo>
                  <a:lnTo>
                    <a:pt x="0" y="554343"/>
                  </a:lnTo>
                  <a:lnTo>
                    <a:pt x="0" y="0"/>
                  </a:lnTo>
                  <a:close/>
                </a:path>
              </a:pathLst>
            </a:custGeom>
            <a:blipFill rotWithShape="1">
              <a:blip r:embed="rId15">
                <a:alphaModFix/>
              </a:blip>
              <a:stretch>
                <a:fillRect/>
              </a:stretch>
            </a:blipFill>
            <a:ln>
              <a:noFill/>
            </a:ln>
          </p:spPr>
          <p:txBody>
            <a:bodyPr/>
            <a:lstStyle/>
            <a:p>
              <a:endParaRPr lang="nl-BE" sz="1200"/>
            </a:p>
          </p:txBody>
        </p:sp>
        <p:sp>
          <p:nvSpPr>
            <p:cNvPr id="293" name="Google Shape;293;p7"/>
            <p:cNvSpPr/>
            <p:nvPr/>
          </p:nvSpPr>
          <p:spPr>
            <a:xfrm>
              <a:off x="1325121" y="7714686"/>
              <a:ext cx="547784" cy="547784"/>
            </a:xfrm>
            <a:custGeom>
              <a:avLst/>
              <a:gdLst/>
              <a:ahLst/>
              <a:cxnLst/>
              <a:rect l="l" t="t" r="r" b="b"/>
              <a:pathLst>
                <a:path w="547784" h="547784" extrusionOk="0">
                  <a:moveTo>
                    <a:pt x="0" y="0"/>
                  </a:moveTo>
                  <a:lnTo>
                    <a:pt x="547785" y="0"/>
                  </a:lnTo>
                  <a:lnTo>
                    <a:pt x="547785" y="547784"/>
                  </a:lnTo>
                  <a:lnTo>
                    <a:pt x="0" y="547784"/>
                  </a:lnTo>
                  <a:lnTo>
                    <a:pt x="0" y="0"/>
                  </a:lnTo>
                  <a:close/>
                </a:path>
              </a:pathLst>
            </a:custGeom>
            <a:blipFill rotWithShape="1">
              <a:blip r:embed="rId16">
                <a:alphaModFix/>
              </a:blip>
              <a:stretch>
                <a:fillRect/>
              </a:stretch>
            </a:blipFill>
            <a:ln>
              <a:noFill/>
            </a:ln>
          </p:spPr>
          <p:txBody>
            <a:bodyPr/>
            <a:lstStyle/>
            <a:p>
              <a:endParaRPr lang="nl-BE" sz="1200"/>
            </a:p>
          </p:txBody>
        </p:sp>
        <p:sp>
          <p:nvSpPr>
            <p:cNvPr id="294" name="Google Shape;294;p7"/>
            <p:cNvSpPr/>
            <p:nvPr/>
          </p:nvSpPr>
          <p:spPr>
            <a:xfrm>
              <a:off x="6018484" y="7380982"/>
              <a:ext cx="547784" cy="547784"/>
            </a:xfrm>
            <a:custGeom>
              <a:avLst/>
              <a:gdLst/>
              <a:ahLst/>
              <a:cxnLst/>
              <a:rect l="l" t="t" r="r" b="b"/>
              <a:pathLst>
                <a:path w="547784" h="547784" extrusionOk="0">
                  <a:moveTo>
                    <a:pt x="0" y="0"/>
                  </a:moveTo>
                  <a:lnTo>
                    <a:pt x="547784" y="0"/>
                  </a:lnTo>
                  <a:lnTo>
                    <a:pt x="547784" y="547784"/>
                  </a:lnTo>
                  <a:lnTo>
                    <a:pt x="0" y="547784"/>
                  </a:lnTo>
                  <a:lnTo>
                    <a:pt x="0" y="0"/>
                  </a:lnTo>
                  <a:close/>
                </a:path>
              </a:pathLst>
            </a:custGeom>
            <a:blipFill rotWithShape="1">
              <a:blip r:embed="rId17">
                <a:alphaModFix/>
              </a:blip>
              <a:stretch>
                <a:fillRect/>
              </a:stretch>
            </a:blipFill>
            <a:ln>
              <a:noFill/>
            </a:ln>
          </p:spPr>
          <p:txBody>
            <a:bodyPr/>
            <a:lstStyle/>
            <a:p>
              <a:endParaRPr lang="nl-BE" sz="1200"/>
            </a:p>
          </p:txBody>
        </p:sp>
        <p:sp>
          <p:nvSpPr>
            <p:cNvPr id="295" name="Google Shape;295;p7"/>
            <p:cNvSpPr/>
            <p:nvPr/>
          </p:nvSpPr>
          <p:spPr>
            <a:xfrm>
              <a:off x="5813871" y="1996635"/>
              <a:ext cx="554343" cy="554343"/>
            </a:xfrm>
            <a:custGeom>
              <a:avLst/>
              <a:gdLst/>
              <a:ahLst/>
              <a:cxnLst/>
              <a:rect l="l" t="t" r="r" b="b"/>
              <a:pathLst>
                <a:path w="554343" h="554343" extrusionOk="0">
                  <a:moveTo>
                    <a:pt x="0" y="0"/>
                  </a:moveTo>
                  <a:lnTo>
                    <a:pt x="554343" y="0"/>
                  </a:lnTo>
                  <a:lnTo>
                    <a:pt x="554343" y="554343"/>
                  </a:lnTo>
                  <a:lnTo>
                    <a:pt x="0" y="554343"/>
                  </a:lnTo>
                  <a:lnTo>
                    <a:pt x="0" y="0"/>
                  </a:lnTo>
                  <a:close/>
                </a:path>
              </a:pathLst>
            </a:custGeom>
            <a:blipFill rotWithShape="1">
              <a:blip r:embed="rId18">
                <a:alphaModFix/>
              </a:blip>
              <a:stretch>
                <a:fillRect/>
              </a:stretch>
            </a:blipFill>
            <a:ln>
              <a:noFill/>
            </a:ln>
          </p:spPr>
          <p:txBody>
            <a:bodyPr/>
            <a:lstStyle/>
            <a:p>
              <a:endParaRPr lang="nl-BE" sz="1200"/>
            </a:p>
          </p:txBody>
        </p:sp>
        <p:sp>
          <p:nvSpPr>
            <p:cNvPr id="296" name="Google Shape;296;p7"/>
            <p:cNvSpPr/>
            <p:nvPr/>
          </p:nvSpPr>
          <p:spPr>
            <a:xfrm>
              <a:off x="1767253" y="2109551"/>
              <a:ext cx="554343" cy="554343"/>
            </a:xfrm>
            <a:custGeom>
              <a:avLst/>
              <a:gdLst/>
              <a:ahLst/>
              <a:cxnLst/>
              <a:rect l="l" t="t" r="r" b="b"/>
              <a:pathLst>
                <a:path w="554343" h="554343" extrusionOk="0">
                  <a:moveTo>
                    <a:pt x="0" y="0"/>
                  </a:moveTo>
                  <a:lnTo>
                    <a:pt x="554343" y="0"/>
                  </a:lnTo>
                  <a:lnTo>
                    <a:pt x="554343" y="554343"/>
                  </a:lnTo>
                  <a:lnTo>
                    <a:pt x="0" y="554343"/>
                  </a:lnTo>
                  <a:lnTo>
                    <a:pt x="0" y="0"/>
                  </a:lnTo>
                  <a:close/>
                </a:path>
              </a:pathLst>
            </a:custGeom>
            <a:blipFill rotWithShape="1">
              <a:blip r:embed="rId19">
                <a:alphaModFix/>
              </a:blip>
              <a:stretch>
                <a:fillRect/>
              </a:stretch>
            </a:blipFill>
            <a:ln>
              <a:noFill/>
            </a:ln>
          </p:spPr>
          <p:txBody>
            <a:bodyPr/>
            <a:lstStyle/>
            <a:p>
              <a:endParaRPr lang="nl-BE" sz="1200"/>
            </a:p>
          </p:txBody>
        </p:sp>
        <p:grpSp>
          <p:nvGrpSpPr>
            <p:cNvPr id="297" name="Google Shape;297;p7"/>
            <p:cNvGrpSpPr/>
            <p:nvPr/>
          </p:nvGrpSpPr>
          <p:grpSpPr>
            <a:xfrm rot="10800000">
              <a:off x="3581827" y="1199592"/>
              <a:ext cx="919386" cy="1719434"/>
              <a:chOff x="0" y="-38100"/>
              <a:chExt cx="654533" cy="1224107"/>
            </a:xfrm>
          </p:grpSpPr>
          <p:sp>
            <p:nvSpPr>
              <p:cNvPr id="298" name="Google Shape;298;p7"/>
              <p:cNvSpPr/>
              <p:nvPr/>
            </p:nvSpPr>
            <p:spPr>
              <a:xfrm>
                <a:off x="0" y="0"/>
                <a:ext cx="654533" cy="1186007"/>
              </a:xfrm>
              <a:custGeom>
                <a:avLst/>
                <a:gdLst/>
                <a:ahLst/>
                <a:cxnLst/>
                <a:rect l="l" t="t" r="r" b="b"/>
                <a:pathLst>
                  <a:path w="654533" h="1186007" extrusionOk="0">
                    <a:moveTo>
                      <a:pt x="327267" y="1186007"/>
                    </a:moveTo>
                    <a:lnTo>
                      <a:pt x="0" y="779607"/>
                    </a:lnTo>
                    <a:lnTo>
                      <a:pt x="203200" y="779607"/>
                    </a:lnTo>
                    <a:lnTo>
                      <a:pt x="203200" y="0"/>
                    </a:lnTo>
                    <a:lnTo>
                      <a:pt x="451333" y="0"/>
                    </a:lnTo>
                    <a:lnTo>
                      <a:pt x="451333" y="779607"/>
                    </a:lnTo>
                    <a:lnTo>
                      <a:pt x="654533" y="779607"/>
                    </a:lnTo>
                    <a:lnTo>
                      <a:pt x="327267" y="1186007"/>
                    </a:lnTo>
                    <a:close/>
                  </a:path>
                </a:pathLst>
              </a:custGeom>
              <a:solidFill>
                <a:srgbClr val="7BB7E0"/>
              </a:solidFill>
              <a:ln>
                <a:noFill/>
              </a:ln>
            </p:spPr>
            <p:txBody>
              <a:bodyPr/>
              <a:lstStyle/>
              <a:p>
                <a:endParaRPr lang="nl-BE" sz="1200"/>
              </a:p>
            </p:txBody>
          </p:sp>
          <p:sp>
            <p:nvSpPr>
              <p:cNvPr id="299" name="Google Shape;299;p7"/>
              <p:cNvSpPr txBox="1"/>
              <p:nvPr/>
            </p:nvSpPr>
            <p:spPr>
              <a:xfrm>
                <a:off x="203200" y="-38100"/>
                <a:ext cx="406400" cy="749300"/>
              </a:xfrm>
              <a:prstGeom prst="rect">
                <a:avLst/>
              </a:prstGeom>
              <a:noFill/>
              <a:ln>
                <a:noFill/>
              </a:ln>
            </p:spPr>
            <p:txBody>
              <a:bodyPr spcFirstLastPara="1" wrap="square" lIns="13400" tIns="13400" rIns="13400" bIns="13400" anchor="ctr" anchorCtr="0">
                <a:noAutofit/>
              </a:bodyPr>
              <a:lstStyle/>
              <a:p>
                <a:pPr algn="ctr">
                  <a:lnSpc>
                    <a:spcPct val="142111"/>
                  </a:lnSpc>
                </a:pPr>
                <a:endParaRPr sz="1200">
                  <a:solidFill>
                    <a:schemeClr val="dk1"/>
                  </a:solidFill>
                  <a:latin typeface="Calibri"/>
                  <a:ea typeface="Calibri"/>
                  <a:cs typeface="Calibri"/>
                  <a:sym typeface="Calibri"/>
                </a:endParaRPr>
              </a:p>
            </p:txBody>
          </p:sp>
        </p:grpSp>
        <p:sp>
          <p:nvSpPr>
            <p:cNvPr id="300" name="Google Shape;300;p7"/>
            <p:cNvSpPr/>
            <p:nvPr/>
          </p:nvSpPr>
          <p:spPr>
            <a:xfrm>
              <a:off x="3776244" y="2498728"/>
              <a:ext cx="547784" cy="547784"/>
            </a:xfrm>
            <a:custGeom>
              <a:avLst/>
              <a:gdLst/>
              <a:ahLst/>
              <a:cxnLst/>
              <a:rect l="l" t="t" r="r" b="b"/>
              <a:pathLst>
                <a:path w="547784" h="547784" extrusionOk="0">
                  <a:moveTo>
                    <a:pt x="0" y="0"/>
                  </a:moveTo>
                  <a:lnTo>
                    <a:pt x="547784" y="0"/>
                  </a:lnTo>
                  <a:lnTo>
                    <a:pt x="547784" y="547784"/>
                  </a:lnTo>
                  <a:lnTo>
                    <a:pt x="0" y="547784"/>
                  </a:lnTo>
                  <a:lnTo>
                    <a:pt x="0" y="0"/>
                  </a:lnTo>
                  <a:close/>
                </a:path>
              </a:pathLst>
            </a:custGeom>
            <a:blipFill rotWithShape="1">
              <a:blip r:embed="rId20">
                <a:alphaModFix/>
              </a:blip>
              <a:stretch>
                <a:fillRect/>
              </a:stretch>
            </a:blipFill>
            <a:ln>
              <a:noFill/>
            </a:ln>
          </p:spPr>
          <p:txBody>
            <a:bodyPr/>
            <a:lstStyle/>
            <a:p>
              <a:endParaRPr lang="nl-BE" sz="1200"/>
            </a:p>
          </p:txBody>
        </p:sp>
        <p:sp>
          <p:nvSpPr>
            <p:cNvPr id="301" name="Google Shape;301;p7"/>
            <p:cNvSpPr/>
            <p:nvPr/>
          </p:nvSpPr>
          <p:spPr>
            <a:xfrm>
              <a:off x="4722179" y="1673547"/>
              <a:ext cx="554343" cy="554343"/>
            </a:xfrm>
            <a:custGeom>
              <a:avLst/>
              <a:gdLst/>
              <a:ahLst/>
              <a:cxnLst/>
              <a:rect l="l" t="t" r="r" b="b"/>
              <a:pathLst>
                <a:path w="554343" h="554343" extrusionOk="0">
                  <a:moveTo>
                    <a:pt x="0" y="0"/>
                  </a:moveTo>
                  <a:lnTo>
                    <a:pt x="554343" y="0"/>
                  </a:lnTo>
                  <a:lnTo>
                    <a:pt x="554343" y="554343"/>
                  </a:lnTo>
                  <a:lnTo>
                    <a:pt x="0" y="554343"/>
                  </a:lnTo>
                  <a:lnTo>
                    <a:pt x="0" y="0"/>
                  </a:lnTo>
                  <a:close/>
                </a:path>
              </a:pathLst>
            </a:custGeom>
            <a:blipFill rotWithShape="1">
              <a:blip r:embed="rId21">
                <a:alphaModFix/>
              </a:blip>
              <a:stretch>
                <a:fillRect/>
              </a:stretch>
            </a:blipFill>
            <a:ln>
              <a:noFill/>
            </a:ln>
          </p:spPr>
          <p:txBody>
            <a:bodyPr/>
            <a:lstStyle/>
            <a:p>
              <a:endParaRPr lang="nl-BE" sz="1200"/>
            </a:p>
          </p:txBody>
        </p:sp>
        <p:sp>
          <p:nvSpPr>
            <p:cNvPr id="302" name="Google Shape;302;p7"/>
            <p:cNvSpPr/>
            <p:nvPr/>
          </p:nvSpPr>
          <p:spPr>
            <a:xfrm>
              <a:off x="3776425" y="1913406"/>
              <a:ext cx="547603" cy="547603"/>
            </a:xfrm>
            <a:custGeom>
              <a:avLst/>
              <a:gdLst/>
              <a:ahLst/>
              <a:cxnLst/>
              <a:rect l="l" t="t" r="r" b="b"/>
              <a:pathLst>
                <a:path w="547603" h="547603" extrusionOk="0">
                  <a:moveTo>
                    <a:pt x="0" y="0"/>
                  </a:moveTo>
                  <a:lnTo>
                    <a:pt x="547603" y="0"/>
                  </a:lnTo>
                  <a:lnTo>
                    <a:pt x="547603" y="547603"/>
                  </a:lnTo>
                  <a:lnTo>
                    <a:pt x="0" y="547603"/>
                  </a:lnTo>
                  <a:lnTo>
                    <a:pt x="0" y="0"/>
                  </a:lnTo>
                  <a:close/>
                </a:path>
              </a:pathLst>
            </a:custGeom>
            <a:blipFill rotWithShape="1">
              <a:blip r:embed="rId22">
                <a:alphaModFix/>
              </a:blip>
              <a:stretch>
                <a:fillRect/>
              </a:stretch>
            </a:blipFill>
            <a:ln>
              <a:noFill/>
            </a:ln>
          </p:spPr>
          <p:txBody>
            <a:bodyPr/>
            <a:lstStyle/>
            <a:p>
              <a:endParaRPr lang="nl-BE" sz="1200"/>
            </a:p>
          </p:txBody>
        </p:sp>
        <p:sp>
          <p:nvSpPr>
            <p:cNvPr id="303" name="Google Shape;303;p7"/>
            <p:cNvSpPr/>
            <p:nvPr/>
          </p:nvSpPr>
          <p:spPr>
            <a:xfrm rot="5612614">
              <a:off x="886490" y="3643391"/>
              <a:ext cx="1498859" cy="423428"/>
            </a:xfrm>
            <a:custGeom>
              <a:avLst/>
              <a:gdLst/>
              <a:ahLst/>
              <a:cxnLst/>
              <a:rect l="l" t="t" r="r" b="b"/>
              <a:pathLst>
                <a:path w="1498859" h="423428" extrusionOk="0">
                  <a:moveTo>
                    <a:pt x="0" y="0"/>
                  </a:moveTo>
                  <a:lnTo>
                    <a:pt x="1498858" y="0"/>
                  </a:lnTo>
                  <a:lnTo>
                    <a:pt x="1498858" y="423427"/>
                  </a:lnTo>
                  <a:lnTo>
                    <a:pt x="0" y="423427"/>
                  </a:lnTo>
                  <a:lnTo>
                    <a:pt x="0" y="0"/>
                  </a:lnTo>
                  <a:close/>
                </a:path>
              </a:pathLst>
            </a:custGeom>
            <a:blipFill rotWithShape="1">
              <a:blip r:embed="rId23">
                <a:alphaModFix/>
              </a:blip>
              <a:stretch>
                <a:fillRect/>
              </a:stretch>
            </a:blipFill>
            <a:ln>
              <a:noFill/>
            </a:ln>
          </p:spPr>
          <p:txBody>
            <a:bodyPr/>
            <a:lstStyle/>
            <a:p>
              <a:endParaRPr lang="nl-BE" sz="1200"/>
            </a:p>
          </p:txBody>
        </p:sp>
        <p:sp>
          <p:nvSpPr>
            <p:cNvPr id="304" name="Google Shape;304;p7"/>
            <p:cNvSpPr/>
            <p:nvPr/>
          </p:nvSpPr>
          <p:spPr>
            <a:xfrm>
              <a:off x="4485847" y="11570891"/>
              <a:ext cx="812154" cy="732920"/>
            </a:xfrm>
            <a:custGeom>
              <a:avLst/>
              <a:gdLst/>
              <a:ahLst/>
              <a:cxnLst/>
              <a:rect l="l" t="t" r="r" b="b"/>
              <a:pathLst>
                <a:path w="812154" h="732920" extrusionOk="0">
                  <a:moveTo>
                    <a:pt x="0" y="0"/>
                  </a:moveTo>
                  <a:lnTo>
                    <a:pt x="812154" y="0"/>
                  </a:lnTo>
                  <a:lnTo>
                    <a:pt x="812154" y="732920"/>
                  </a:lnTo>
                  <a:lnTo>
                    <a:pt x="0" y="732920"/>
                  </a:lnTo>
                  <a:lnTo>
                    <a:pt x="0" y="0"/>
                  </a:lnTo>
                  <a:close/>
                </a:path>
              </a:pathLst>
            </a:custGeom>
            <a:blipFill rotWithShape="1">
              <a:blip r:embed="rId24">
                <a:alphaModFix/>
              </a:blip>
              <a:stretch>
                <a:fillRect/>
              </a:stretch>
            </a:blipFill>
            <a:ln>
              <a:noFill/>
            </a:ln>
          </p:spPr>
          <p:txBody>
            <a:bodyPr/>
            <a:lstStyle/>
            <a:p>
              <a:endParaRPr lang="nl-BE" sz="1200"/>
            </a:p>
          </p:txBody>
        </p:sp>
        <p:sp>
          <p:nvSpPr>
            <p:cNvPr id="305" name="Google Shape;305;p7"/>
            <p:cNvSpPr/>
            <p:nvPr/>
          </p:nvSpPr>
          <p:spPr>
            <a:xfrm>
              <a:off x="3215656" y="11500525"/>
              <a:ext cx="880822" cy="803285"/>
            </a:xfrm>
            <a:custGeom>
              <a:avLst/>
              <a:gdLst/>
              <a:ahLst/>
              <a:cxnLst/>
              <a:rect l="l" t="t" r="r" b="b"/>
              <a:pathLst>
                <a:path w="880822" h="803285" extrusionOk="0">
                  <a:moveTo>
                    <a:pt x="0" y="0"/>
                  </a:moveTo>
                  <a:lnTo>
                    <a:pt x="880823" y="0"/>
                  </a:lnTo>
                  <a:lnTo>
                    <a:pt x="880823" y="803286"/>
                  </a:lnTo>
                  <a:lnTo>
                    <a:pt x="0" y="803286"/>
                  </a:lnTo>
                  <a:lnTo>
                    <a:pt x="0" y="0"/>
                  </a:lnTo>
                  <a:close/>
                </a:path>
              </a:pathLst>
            </a:custGeom>
            <a:blipFill rotWithShape="1">
              <a:blip r:embed="rId25">
                <a:alphaModFix/>
              </a:blip>
              <a:stretch>
                <a:fillRect/>
              </a:stretch>
            </a:blipFill>
            <a:ln>
              <a:noFill/>
            </a:ln>
          </p:spPr>
          <p:txBody>
            <a:bodyPr/>
            <a:lstStyle/>
            <a:p>
              <a:endParaRPr lang="nl-BE" sz="1200"/>
            </a:p>
          </p:txBody>
        </p:sp>
        <p:sp>
          <p:nvSpPr>
            <p:cNvPr id="306" name="Google Shape;306;p7"/>
            <p:cNvSpPr/>
            <p:nvPr/>
          </p:nvSpPr>
          <p:spPr>
            <a:xfrm>
              <a:off x="6450025" y="11425061"/>
              <a:ext cx="914558" cy="834052"/>
            </a:xfrm>
            <a:custGeom>
              <a:avLst/>
              <a:gdLst/>
              <a:ahLst/>
              <a:cxnLst/>
              <a:rect l="l" t="t" r="r" b="b"/>
              <a:pathLst>
                <a:path w="914558" h="834052" extrusionOk="0">
                  <a:moveTo>
                    <a:pt x="0" y="0"/>
                  </a:moveTo>
                  <a:lnTo>
                    <a:pt x="914558" y="0"/>
                  </a:lnTo>
                  <a:lnTo>
                    <a:pt x="914558" y="834052"/>
                  </a:lnTo>
                  <a:lnTo>
                    <a:pt x="0" y="834052"/>
                  </a:lnTo>
                  <a:lnTo>
                    <a:pt x="0" y="0"/>
                  </a:lnTo>
                  <a:close/>
                </a:path>
              </a:pathLst>
            </a:custGeom>
            <a:blipFill rotWithShape="1">
              <a:blip r:embed="rId26">
                <a:alphaModFix/>
              </a:blip>
              <a:stretch>
                <a:fillRect/>
              </a:stretch>
            </a:blipFill>
            <a:ln>
              <a:noFill/>
            </a:ln>
          </p:spPr>
          <p:txBody>
            <a:bodyPr/>
            <a:lstStyle/>
            <a:p>
              <a:endParaRPr lang="nl-BE" sz="1200"/>
            </a:p>
          </p:txBody>
        </p:sp>
        <p:sp>
          <p:nvSpPr>
            <p:cNvPr id="307" name="Google Shape;307;p7"/>
            <p:cNvSpPr/>
            <p:nvPr/>
          </p:nvSpPr>
          <p:spPr>
            <a:xfrm>
              <a:off x="5481052" y="11511084"/>
              <a:ext cx="857667" cy="782168"/>
            </a:xfrm>
            <a:custGeom>
              <a:avLst/>
              <a:gdLst/>
              <a:ahLst/>
              <a:cxnLst/>
              <a:rect l="l" t="t" r="r" b="b"/>
              <a:pathLst>
                <a:path w="857667" h="782168" extrusionOk="0">
                  <a:moveTo>
                    <a:pt x="0" y="0"/>
                  </a:moveTo>
                  <a:lnTo>
                    <a:pt x="857667" y="0"/>
                  </a:lnTo>
                  <a:lnTo>
                    <a:pt x="857667" y="782168"/>
                  </a:lnTo>
                  <a:lnTo>
                    <a:pt x="0" y="782168"/>
                  </a:lnTo>
                  <a:lnTo>
                    <a:pt x="0" y="0"/>
                  </a:lnTo>
                  <a:close/>
                </a:path>
              </a:pathLst>
            </a:custGeom>
            <a:blipFill rotWithShape="1">
              <a:blip r:embed="rId27">
                <a:alphaModFix/>
              </a:blip>
              <a:stretch>
                <a:fillRect/>
              </a:stretch>
            </a:blipFill>
            <a:ln>
              <a:noFill/>
            </a:ln>
          </p:spPr>
          <p:txBody>
            <a:bodyPr/>
            <a:lstStyle/>
            <a:p>
              <a:endParaRPr lang="nl-BE" sz="1200"/>
            </a:p>
          </p:txBody>
        </p:sp>
        <p:sp>
          <p:nvSpPr>
            <p:cNvPr id="308" name="Google Shape;308;p7"/>
            <p:cNvSpPr/>
            <p:nvPr/>
          </p:nvSpPr>
          <p:spPr>
            <a:xfrm rot="-5643931">
              <a:off x="5531859" y="3754410"/>
              <a:ext cx="1498859" cy="423428"/>
            </a:xfrm>
            <a:custGeom>
              <a:avLst/>
              <a:gdLst/>
              <a:ahLst/>
              <a:cxnLst/>
              <a:rect l="l" t="t" r="r" b="b"/>
              <a:pathLst>
                <a:path w="1498859" h="423428" extrusionOk="0">
                  <a:moveTo>
                    <a:pt x="1498858" y="423428"/>
                  </a:moveTo>
                  <a:lnTo>
                    <a:pt x="0" y="423428"/>
                  </a:lnTo>
                  <a:lnTo>
                    <a:pt x="0" y="0"/>
                  </a:lnTo>
                  <a:lnTo>
                    <a:pt x="1498858" y="0"/>
                  </a:lnTo>
                  <a:lnTo>
                    <a:pt x="1498858" y="423428"/>
                  </a:lnTo>
                  <a:close/>
                </a:path>
              </a:pathLst>
            </a:custGeom>
            <a:blipFill rotWithShape="1">
              <a:blip r:embed="rId23">
                <a:alphaModFix/>
              </a:blip>
              <a:stretch>
                <a:fillRect/>
              </a:stretch>
            </a:blipFill>
            <a:ln>
              <a:noFill/>
            </a:ln>
          </p:spPr>
          <p:txBody>
            <a:bodyPr/>
            <a:lstStyle/>
            <a:p>
              <a:endParaRPr lang="nl-BE" sz="1200"/>
            </a:p>
          </p:txBody>
        </p:sp>
        <p:sp>
          <p:nvSpPr>
            <p:cNvPr id="309" name="Google Shape;309;p7"/>
            <p:cNvSpPr/>
            <p:nvPr/>
          </p:nvSpPr>
          <p:spPr>
            <a:xfrm rot="5612614" flipH="1">
              <a:off x="211665" y="6648357"/>
              <a:ext cx="1498859" cy="423428"/>
            </a:xfrm>
            <a:custGeom>
              <a:avLst/>
              <a:gdLst/>
              <a:ahLst/>
              <a:cxnLst/>
              <a:rect l="l" t="t" r="r" b="b"/>
              <a:pathLst>
                <a:path w="1498859" h="423428" extrusionOk="0">
                  <a:moveTo>
                    <a:pt x="1498859" y="0"/>
                  </a:moveTo>
                  <a:lnTo>
                    <a:pt x="0" y="0"/>
                  </a:lnTo>
                  <a:lnTo>
                    <a:pt x="0" y="423428"/>
                  </a:lnTo>
                  <a:lnTo>
                    <a:pt x="1498859" y="423428"/>
                  </a:lnTo>
                  <a:lnTo>
                    <a:pt x="1498859" y="0"/>
                  </a:lnTo>
                  <a:close/>
                </a:path>
              </a:pathLst>
            </a:custGeom>
            <a:blipFill rotWithShape="1">
              <a:blip r:embed="rId23">
                <a:alphaModFix/>
              </a:blip>
              <a:stretch>
                <a:fillRect/>
              </a:stretch>
            </a:blipFill>
            <a:ln>
              <a:noFill/>
            </a:ln>
          </p:spPr>
          <p:txBody>
            <a:bodyPr/>
            <a:lstStyle/>
            <a:p>
              <a:endParaRPr lang="nl-BE" sz="1200"/>
            </a:p>
          </p:txBody>
        </p:sp>
        <p:sp>
          <p:nvSpPr>
            <p:cNvPr id="310" name="Google Shape;310;p7"/>
            <p:cNvSpPr/>
            <p:nvPr/>
          </p:nvSpPr>
          <p:spPr>
            <a:xfrm rot="-5187386" flipH="1">
              <a:off x="6258933" y="6648357"/>
              <a:ext cx="1498859" cy="423428"/>
            </a:xfrm>
            <a:custGeom>
              <a:avLst/>
              <a:gdLst/>
              <a:ahLst/>
              <a:cxnLst/>
              <a:rect l="l" t="t" r="r" b="b"/>
              <a:pathLst>
                <a:path w="1498859" h="423428" extrusionOk="0">
                  <a:moveTo>
                    <a:pt x="0" y="423428"/>
                  </a:moveTo>
                  <a:lnTo>
                    <a:pt x="1498859" y="423428"/>
                  </a:lnTo>
                  <a:lnTo>
                    <a:pt x="1498859" y="0"/>
                  </a:lnTo>
                  <a:lnTo>
                    <a:pt x="0" y="0"/>
                  </a:lnTo>
                  <a:lnTo>
                    <a:pt x="0" y="423428"/>
                  </a:lnTo>
                  <a:close/>
                </a:path>
              </a:pathLst>
            </a:custGeom>
            <a:blipFill rotWithShape="1">
              <a:blip r:embed="rId23">
                <a:alphaModFix/>
              </a:blip>
              <a:stretch>
                <a:fillRect/>
              </a:stretch>
            </a:blipFill>
            <a:ln>
              <a:noFill/>
            </a:ln>
          </p:spPr>
          <p:txBody>
            <a:bodyPr/>
            <a:lstStyle/>
            <a:p>
              <a:endParaRPr lang="nl-BE" sz="1200"/>
            </a:p>
          </p:txBody>
        </p:sp>
        <p:sp>
          <p:nvSpPr>
            <p:cNvPr id="311" name="Google Shape;311;p7"/>
            <p:cNvSpPr/>
            <p:nvPr/>
          </p:nvSpPr>
          <p:spPr>
            <a:xfrm>
              <a:off x="2353267" y="8047935"/>
              <a:ext cx="529323" cy="497774"/>
            </a:xfrm>
            <a:custGeom>
              <a:avLst/>
              <a:gdLst/>
              <a:ahLst/>
              <a:cxnLst/>
              <a:rect l="l" t="t" r="r" b="b"/>
              <a:pathLst>
                <a:path w="529323" h="497774" extrusionOk="0">
                  <a:moveTo>
                    <a:pt x="0" y="0"/>
                  </a:moveTo>
                  <a:lnTo>
                    <a:pt x="529323" y="0"/>
                  </a:lnTo>
                  <a:lnTo>
                    <a:pt x="529323" y="497774"/>
                  </a:lnTo>
                  <a:lnTo>
                    <a:pt x="0" y="497774"/>
                  </a:lnTo>
                  <a:lnTo>
                    <a:pt x="0" y="0"/>
                  </a:lnTo>
                  <a:close/>
                </a:path>
              </a:pathLst>
            </a:custGeom>
            <a:blipFill rotWithShape="1">
              <a:blip r:embed="rId7">
                <a:alphaModFix/>
              </a:blip>
              <a:stretch>
                <a:fillRect/>
              </a:stretch>
            </a:blipFill>
            <a:ln>
              <a:noFill/>
            </a:ln>
          </p:spPr>
          <p:txBody>
            <a:bodyPr/>
            <a:lstStyle/>
            <a:p>
              <a:endParaRPr lang="nl-BE" sz="1200"/>
            </a:p>
          </p:txBody>
        </p:sp>
        <p:sp>
          <p:nvSpPr>
            <p:cNvPr id="312" name="Google Shape;312;p7"/>
            <p:cNvSpPr/>
            <p:nvPr/>
          </p:nvSpPr>
          <p:spPr>
            <a:xfrm>
              <a:off x="2806538" y="8063316"/>
              <a:ext cx="506614" cy="456666"/>
            </a:xfrm>
            <a:custGeom>
              <a:avLst/>
              <a:gdLst/>
              <a:ahLst/>
              <a:cxnLst/>
              <a:rect l="l" t="t" r="r" b="b"/>
              <a:pathLst>
                <a:path w="506614" h="456666" extrusionOk="0">
                  <a:moveTo>
                    <a:pt x="0" y="0"/>
                  </a:moveTo>
                  <a:lnTo>
                    <a:pt x="506614" y="0"/>
                  </a:lnTo>
                  <a:lnTo>
                    <a:pt x="506614" y="456667"/>
                  </a:lnTo>
                  <a:lnTo>
                    <a:pt x="0" y="456667"/>
                  </a:lnTo>
                  <a:lnTo>
                    <a:pt x="0" y="0"/>
                  </a:lnTo>
                  <a:close/>
                </a:path>
              </a:pathLst>
            </a:custGeom>
            <a:blipFill rotWithShape="1">
              <a:blip r:embed="rId8">
                <a:alphaModFix/>
              </a:blip>
              <a:stretch>
                <a:fillRect/>
              </a:stretch>
            </a:blipFill>
            <a:ln>
              <a:noFill/>
            </a:ln>
          </p:spPr>
          <p:txBody>
            <a:bodyPr/>
            <a:lstStyle/>
            <a:p>
              <a:endParaRPr lang="nl-BE" sz="1200"/>
            </a:p>
          </p:txBody>
        </p:sp>
        <p:sp>
          <p:nvSpPr>
            <p:cNvPr id="313" name="Google Shape;313;p7"/>
            <p:cNvSpPr/>
            <p:nvPr/>
          </p:nvSpPr>
          <p:spPr>
            <a:xfrm>
              <a:off x="4280874" y="8104016"/>
              <a:ext cx="474072" cy="427821"/>
            </a:xfrm>
            <a:custGeom>
              <a:avLst/>
              <a:gdLst/>
              <a:ahLst/>
              <a:cxnLst/>
              <a:rect l="l" t="t" r="r" b="b"/>
              <a:pathLst>
                <a:path w="474072" h="427821" extrusionOk="0">
                  <a:moveTo>
                    <a:pt x="0" y="0"/>
                  </a:moveTo>
                  <a:lnTo>
                    <a:pt x="474072" y="0"/>
                  </a:lnTo>
                  <a:lnTo>
                    <a:pt x="474072" y="427821"/>
                  </a:lnTo>
                  <a:lnTo>
                    <a:pt x="0" y="427821"/>
                  </a:lnTo>
                  <a:lnTo>
                    <a:pt x="0" y="0"/>
                  </a:lnTo>
                  <a:close/>
                </a:path>
              </a:pathLst>
            </a:custGeom>
            <a:blipFill rotWithShape="1">
              <a:blip r:embed="rId24">
                <a:alphaModFix/>
              </a:blip>
              <a:stretch>
                <a:fillRect/>
              </a:stretch>
            </a:blipFill>
            <a:ln>
              <a:noFill/>
            </a:ln>
          </p:spPr>
          <p:txBody>
            <a:bodyPr/>
            <a:lstStyle/>
            <a:p>
              <a:endParaRPr lang="nl-BE" sz="1200"/>
            </a:p>
          </p:txBody>
        </p:sp>
        <p:sp>
          <p:nvSpPr>
            <p:cNvPr id="314" name="Google Shape;314;p7"/>
            <p:cNvSpPr/>
            <p:nvPr/>
          </p:nvSpPr>
          <p:spPr>
            <a:xfrm>
              <a:off x="3313152" y="8041790"/>
              <a:ext cx="537349" cy="490047"/>
            </a:xfrm>
            <a:custGeom>
              <a:avLst/>
              <a:gdLst/>
              <a:ahLst/>
              <a:cxnLst/>
              <a:rect l="l" t="t" r="r" b="b"/>
              <a:pathLst>
                <a:path w="537349" h="490047" extrusionOk="0">
                  <a:moveTo>
                    <a:pt x="0" y="0"/>
                  </a:moveTo>
                  <a:lnTo>
                    <a:pt x="537349" y="0"/>
                  </a:lnTo>
                  <a:lnTo>
                    <a:pt x="537349" y="490047"/>
                  </a:lnTo>
                  <a:lnTo>
                    <a:pt x="0" y="490047"/>
                  </a:lnTo>
                  <a:lnTo>
                    <a:pt x="0" y="0"/>
                  </a:lnTo>
                  <a:close/>
                </a:path>
              </a:pathLst>
            </a:custGeom>
            <a:blipFill rotWithShape="1">
              <a:blip r:embed="rId25">
                <a:alphaModFix/>
              </a:blip>
              <a:stretch>
                <a:fillRect/>
              </a:stretch>
            </a:blipFill>
            <a:ln>
              <a:noFill/>
            </a:ln>
          </p:spPr>
          <p:txBody>
            <a:bodyPr/>
            <a:lstStyle/>
            <a:p>
              <a:endParaRPr lang="nl-BE" sz="1200"/>
            </a:p>
          </p:txBody>
        </p:sp>
        <p:sp>
          <p:nvSpPr>
            <p:cNvPr id="315" name="Google Shape;315;p7"/>
            <p:cNvSpPr/>
            <p:nvPr/>
          </p:nvSpPr>
          <p:spPr>
            <a:xfrm>
              <a:off x="3776244" y="8338268"/>
              <a:ext cx="547784" cy="547784"/>
            </a:xfrm>
            <a:custGeom>
              <a:avLst/>
              <a:gdLst/>
              <a:ahLst/>
              <a:cxnLst/>
              <a:rect l="l" t="t" r="r" b="b"/>
              <a:pathLst>
                <a:path w="547784" h="547784" extrusionOk="0">
                  <a:moveTo>
                    <a:pt x="0" y="0"/>
                  </a:moveTo>
                  <a:lnTo>
                    <a:pt x="547784" y="0"/>
                  </a:lnTo>
                  <a:lnTo>
                    <a:pt x="547784" y="547784"/>
                  </a:lnTo>
                  <a:lnTo>
                    <a:pt x="0" y="547784"/>
                  </a:lnTo>
                  <a:lnTo>
                    <a:pt x="0" y="0"/>
                  </a:lnTo>
                  <a:close/>
                </a:path>
              </a:pathLst>
            </a:custGeom>
            <a:blipFill rotWithShape="1">
              <a:blip r:embed="rId28">
                <a:alphaModFix/>
              </a:blip>
              <a:stretch>
                <a:fillRect/>
              </a:stretch>
            </a:blipFill>
            <a:ln>
              <a:noFill/>
            </a:ln>
          </p:spPr>
          <p:txBody>
            <a:bodyPr/>
            <a:lstStyle/>
            <a:p>
              <a:endParaRPr lang="nl-BE" sz="1200"/>
            </a:p>
          </p:txBody>
        </p:sp>
        <p:sp>
          <p:nvSpPr>
            <p:cNvPr id="316" name="Google Shape;316;p7"/>
            <p:cNvSpPr/>
            <p:nvPr/>
          </p:nvSpPr>
          <p:spPr>
            <a:xfrm>
              <a:off x="5276522" y="8041790"/>
              <a:ext cx="537349" cy="490047"/>
            </a:xfrm>
            <a:custGeom>
              <a:avLst/>
              <a:gdLst/>
              <a:ahLst/>
              <a:cxnLst/>
              <a:rect l="l" t="t" r="r" b="b"/>
              <a:pathLst>
                <a:path w="537349" h="490047" extrusionOk="0">
                  <a:moveTo>
                    <a:pt x="0" y="0"/>
                  </a:moveTo>
                  <a:lnTo>
                    <a:pt x="537349" y="0"/>
                  </a:lnTo>
                  <a:lnTo>
                    <a:pt x="537349" y="490047"/>
                  </a:lnTo>
                  <a:lnTo>
                    <a:pt x="0" y="490047"/>
                  </a:lnTo>
                  <a:lnTo>
                    <a:pt x="0" y="0"/>
                  </a:lnTo>
                  <a:close/>
                </a:path>
              </a:pathLst>
            </a:custGeom>
            <a:blipFill rotWithShape="1">
              <a:blip r:embed="rId26">
                <a:alphaModFix/>
              </a:blip>
              <a:stretch>
                <a:fillRect/>
              </a:stretch>
            </a:blipFill>
            <a:ln>
              <a:noFill/>
            </a:ln>
          </p:spPr>
          <p:txBody>
            <a:bodyPr/>
            <a:lstStyle/>
            <a:p>
              <a:endParaRPr lang="nl-BE" sz="1200"/>
            </a:p>
          </p:txBody>
        </p:sp>
        <p:sp>
          <p:nvSpPr>
            <p:cNvPr id="317" name="Google Shape;317;p7"/>
            <p:cNvSpPr/>
            <p:nvPr/>
          </p:nvSpPr>
          <p:spPr>
            <a:xfrm>
              <a:off x="4787119" y="8073661"/>
              <a:ext cx="489403" cy="446322"/>
            </a:xfrm>
            <a:custGeom>
              <a:avLst/>
              <a:gdLst/>
              <a:ahLst/>
              <a:cxnLst/>
              <a:rect l="l" t="t" r="r" b="b"/>
              <a:pathLst>
                <a:path w="489403" h="446322" extrusionOk="0">
                  <a:moveTo>
                    <a:pt x="0" y="0"/>
                  </a:moveTo>
                  <a:lnTo>
                    <a:pt x="489403" y="0"/>
                  </a:lnTo>
                  <a:lnTo>
                    <a:pt x="489403" y="446322"/>
                  </a:lnTo>
                  <a:lnTo>
                    <a:pt x="0" y="446322"/>
                  </a:lnTo>
                  <a:lnTo>
                    <a:pt x="0" y="0"/>
                  </a:lnTo>
                  <a:close/>
                </a:path>
              </a:pathLst>
            </a:custGeom>
            <a:blipFill rotWithShape="1">
              <a:blip r:embed="rId27">
                <a:alphaModFix/>
              </a:blip>
              <a:stretch>
                <a:fillRect/>
              </a:stretch>
            </a:blipFill>
            <a:ln>
              <a:noFill/>
            </a:ln>
          </p:spPr>
          <p:txBody>
            <a:bodyPr/>
            <a:lstStyle/>
            <a:p>
              <a:endParaRPr lang="nl-BE" sz="1200"/>
            </a:p>
          </p:txBody>
        </p:sp>
        <p:sp>
          <p:nvSpPr>
            <p:cNvPr id="318" name="Google Shape;318;p7"/>
            <p:cNvSpPr/>
            <p:nvPr/>
          </p:nvSpPr>
          <p:spPr>
            <a:xfrm>
              <a:off x="2408618" y="1700719"/>
              <a:ext cx="573088" cy="573088"/>
            </a:xfrm>
            <a:custGeom>
              <a:avLst/>
              <a:gdLst/>
              <a:ahLst/>
              <a:cxnLst/>
              <a:rect l="l" t="t" r="r" b="b"/>
              <a:pathLst>
                <a:path w="573088" h="573088" extrusionOk="0">
                  <a:moveTo>
                    <a:pt x="0" y="0"/>
                  </a:moveTo>
                  <a:lnTo>
                    <a:pt x="573088" y="0"/>
                  </a:lnTo>
                  <a:lnTo>
                    <a:pt x="573088" y="573088"/>
                  </a:lnTo>
                  <a:lnTo>
                    <a:pt x="0" y="573088"/>
                  </a:lnTo>
                  <a:lnTo>
                    <a:pt x="0" y="0"/>
                  </a:lnTo>
                  <a:close/>
                </a:path>
              </a:pathLst>
            </a:custGeom>
            <a:blipFill rotWithShape="1">
              <a:blip r:embed="rId29">
                <a:alphaModFix/>
              </a:blip>
              <a:stretch>
                <a:fillRect/>
              </a:stretch>
            </a:blipFill>
            <a:ln>
              <a:noFill/>
            </a:ln>
          </p:spPr>
          <p:txBody>
            <a:bodyPr/>
            <a:lstStyle/>
            <a:p>
              <a:endParaRPr lang="nl-BE" sz="1200"/>
            </a:p>
          </p:txBody>
        </p:sp>
        <p:sp>
          <p:nvSpPr>
            <p:cNvPr id="319" name="Google Shape;319;p7"/>
            <p:cNvSpPr txBox="1"/>
            <p:nvPr/>
          </p:nvSpPr>
          <p:spPr>
            <a:xfrm rot="463518">
              <a:off x="4037816" y="212970"/>
              <a:ext cx="1927712" cy="548098"/>
            </a:xfrm>
            <a:prstGeom prst="rect">
              <a:avLst/>
            </a:prstGeom>
            <a:noFill/>
            <a:ln>
              <a:noFill/>
            </a:ln>
          </p:spPr>
          <p:txBody>
            <a:bodyPr spcFirstLastPara="1" wrap="square" lIns="0" tIns="0" rIns="0" bIns="0" anchor="t" anchorCtr="0">
              <a:spAutoFit/>
            </a:bodyPr>
            <a:lstStyle/>
            <a:p>
              <a:pPr algn="ctr">
                <a:lnSpc>
                  <a:spcPct val="139989"/>
                </a:lnSpc>
              </a:pPr>
              <a:r>
                <a:rPr lang="en-US" sz="1272">
                  <a:solidFill>
                    <a:srgbClr val="81A969"/>
                  </a:solidFill>
                  <a:latin typeface="Oswald"/>
                  <a:ea typeface="Oswald"/>
                  <a:cs typeface="Oswald"/>
                  <a:sym typeface="Oswald"/>
                </a:rPr>
                <a:t>Climate Change</a:t>
              </a:r>
              <a:endParaRPr sz="1200"/>
            </a:p>
          </p:txBody>
        </p:sp>
        <p:sp>
          <p:nvSpPr>
            <p:cNvPr id="320" name="Google Shape;320;p7"/>
            <p:cNvSpPr txBox="1"/>
            <p:nvPr/>
          </p:nvSpPr>
          <p:spPr>
            <a:xfrm>
              <a:off x="2736456" y="5916892"/>
              <a:ext cx="2627364" cy="450252"/>
            </a:xfrm>
            <a:prstGeom prst="rect">
              <a:avLst/>
            </a:prstGeom>
            <a:noFill/>
            <a:ln>
              <a:noFill/>
            </a:ln>
          </p:spPr>
          <p:txBody>
            <a:bodyPr spcFirstLastPara="1" wrap="square" lIns="0" tIns="0" rIns="0" bIns="0" anchor="t" anchorCtr="0">
              <a:spAutoFit/>
            </a:bodyPr>
            <a:lstStyle/>
            <a:p>
              <a:pPr algn="ctr">
                <a:lnSpc>
                  <a:spcPct val="139987"/>
                </a:lnSpc>
              </a:pPr>
              <a:r>
                <a:rPr lang="en-US" sz="1045" b="1">
                  <a:solidFill>
                    <a:srgbClr val="FFFFFF"/>
                  </a:solidFill>
                  <a:latin typeface="Oswald"/>
                  <a:ea typeface="Oswald"/>
                  <a:cs typeface="Oswald"/>
                  <a:sym typeface="Oswald"/>
                </a:rPr>
                <a:t>PROVISIONING SYSTEMS</a:t>
              </a:r>
              <a:endParaRPr sz="1200"/>
            </a:p>
          </p:txBody>
        </p:sp>
        <p:sp>
          <p:nvSpPr>
            <p:cNvPr id="321" name="Google Shape;321;p7"/>
            <p:cNvSpPr txBox="1"/>
            <p:nvPr/>
          </p:nvSpPr>
          <p:spPr>
            <a:xfrm>
              <a:off x="2722678" y="8829291"/>
              <a:ext cx="2692716" cy="510910"/>
            </a:xfrm>
            <a:prstGeom prst="rect">
              <a:avLst/>
            </a:prstGeom>
            <a:noFill/>
            <a:ln>
              <a:noFill/>
            </a:ln>
          </p:spPr>
          <p:txBody>
            <a:bodyPr spcFirstLastPara="1" wrap="square" lIns="0" tIns="0" rIns="0" bIns="0" anchor="t" anchorCtr="0">
              <a:spAutoFit/>
            </a:bodyPr>
            <a:lstStyle/>
            <a:p>
              <a:pPr algn="ctr">
                <a:lnSpc>
                  <a:spcPct val="140022"/>
                </a:lnSpc>
              </a:pPr>
              <a:r>
                <a:rPr lang="en-US" sz="1186" b="1">
                  <a:solidFill>
                    <a:srgbClr val="FFFFFF"/>
                  </a:solidFill>
                  <a:latin typeface="Oswald"/>
                  <a:ea typeface="Oswald"/>
                  <a:cs typeface="Oswald"/>
                  <a:sym typeface="Oswald"/>
                </a:rPr>
                <a:t>NATURAL RESOURCES</a:t>
              </a:r>
              <a:endParaRPr sz="1200"/>
            </a:p>
          </p:txBody>
        </p:sp>
        <p:sp>
          <p:nvSpPr>
            <p:cNvPr id="322" name="Google Shape;322;p7"/>
            <p:cNvSpPr txBox="1"/>
            <p:nvPr/>
          </p:nvSpPr>
          <p:spPr>
            <a:xfrm>
              <a:off x="3521352" y="3033852"/>
              <a:ext cx="1095372" cy="377026"/>
            </a:xfrm>
            <a:prstGeom prst="rect">
              <a:avLst/>
            </a:prstGeom>
            <a:noFill/>
            <a:ln>
              <a:noFill/>
            </a:ln>
          </p:spPr>
          <p:txBody>
            <a:bodyPr spcFirstLastPara="1" wrap="square" lIns="0" tIns="0" rIns="0" bIns="0" anchor="t" anchorCtr="0">
              <a:spAutoFit/>
            </a:bodyPr>
            <a:lstStyle/>
            <a:p>
              <a:pPr algn="ctr">
                <a:lnSpc>
                  <a:spcPct val="140060"/>
                </a:lnSpc>
              </a:pPr>
              <a:r>
                <a:rPr lang="en-US" sz="875" b="1">
                  <a:solidFill>
                    <a:srgbClr val="FFFFFF"/>
                  </a:solidFill>
                  <a:latin typeface="Oswald"/>
                  <a:ea typeface="Oswald"/>
                  <a:cs typeface="Oswald"/>
                  <a:sym typeface="Oswald"/>
                </a:rPr>
                <a:t>WELL-BEING</a:t>
              </a:r>
              <a:endParaRPr sz="1200"/>
            </a:p>
          </p:txBody>
        </p:sp>
        <p:sp>
          <p:nvSpPr>
            <p:cNvPr id="323" name="Google Shape;323;p7"/>
            <p:cNvSpPr txBox="1"/>
            <p:nvPr/>
          </p:nvSpPr>
          <p:spPr>
            <a:xfrm rot="20442180">
              <a:off x="2261376" y="9888281"/>
              <a:ext cx="1629502" cy="1534652"/>
            </a:xfrm>
            <a:prstGeom prst="rect">
              <a:avLst/>
            </a:prstGeom>
            <a:noFill/>
            <a:ln>
              <a:noFill/>
            </a:ln>
          </p:spPr>
          <p:txBody>
            <a:bodyPr spcFirstLastPara="1" wrap="square" lIns="0" tIns="0" rIns="0" bIns="0" anchor="t" anchorCtr="0">
              <a:spAutoFit/>
            </a:bodyPr>
            <a:lstStyle/>
            <a:p>
              <a:pPr algn="ctr">
                <a:lnSpc>
                  <a:spcPct val="140033"/>
                </a:lnSpc>
              </a:pPr>
              <a:r>
                <a:rPr lang="en-US" sz="1187">
                  <a:solidFill>
                    <a:srgbClr val="81A969"/>
                  </a:solidFill>
                  <a:latin typeface="Oswald"/>
                  <a:ea typeface="Oswald"/>
                  <a:cs typeface="Oswald"/>
                  <a:sym typeface="Oswald"/>
                </a:rPr>
                <a:t>Land-related </a:t>
              </a:r>
              <a:endParaRPr sz="1200"/>
            </a:p>
            <a:p>
              <a:pPr algn="ctr">
                <a:lnSpc>
                  <a:spcPct val="140033"/>
                </a:lnSpc>
              </a:pPr>
              <a:endParaRPr sz="1187">
                <a:solidFill>
                  <a:srgbClr val="81A969"/>
                </a:solidFill>
                <a:latin typeface="Oswald"/>
                <a:ea typeface="Oswald"/>
                <a:cs typeface="Oswald"/>
                <a:sym typeface="Oswald"/>
              </a:endParaRPr>
            </a:p>
            <a:p>
              <a:pPr algn="ctr">
                <a:lnSpc>
                  <a:spcPct val="140033"/>
                </a:lnSpc>
              </a:pPr>
              <a:endParaRPr sz="1187">
                <a:solidFill>
                  <a:srgbClr val="81A969"/>
                </a:solidFill>
                <a:latin typeface="Oswald"/>
                <a:ea typeface="Oswald"/>
                <a:cs typeface="Oswald"/>
                <a:sym typeface="Oswald"/>
              </a:endParaRPr>
            </a:p>
          </p:txBody>
        </p:sp>
        <p:sp>
          <p:nvSpPr>
            <p:cNvPr id="324" name="Google Shape;324;p7"/>
            <p:cNvSpPr txBox="1"/>
            <p:nvPr/>
          </p:nvSpPr>
          <p:spPr>
            <a:xfrm rot="19245465">
              <a:off x="1434284" y="1084412"/>
              <a:ext cx="1583128" cy="547586"/>
            </a:xfrm>
            <a:prstGeom prst="rect">
              <a:avLst/>
            </a:prstGeom>
            <a:noFill/>
            <a:ln>
              <a:noFill/>
            </a:ln>
          </p:spPr>
          <p:txBody>
            <a:bodyPr spcFirstLastPara="1" wrap="square" lIns="0" tIns="0" rIns="0" bIns="0" anchor="t" anchorCtr="0">
              <a:spAutoFit/>
            </a:bodyPr>
            <a:lstStyle/>
            <a:p>
              <a:pPr algn="ctr">
                <a:lnSpc>
                  <a:spcPct val="139958"/>
                </a:lnSpc>
              </a:pPr>
              <a:r>
                <a:rPr lang="en-US" sz="1271">
                  <a:solidFill>
                    <a:srgbClr val="81A969"/>
                  </a:solidFill>
                  <a:latin typeface="Oswald"/>
                  <a:ea typeface="Oswald"/>
                  <a:cs typeface="Oswald"/>
                  <a:sym typeface="Oswald"/>
                </a:rPr>
                <a:t>Water stress</a:t>
              </a:r>
              <a:endParaRPr sz="1200"/>
            </a:p>
          </p:txBody>
        </p:sp>
        <p:sp>
          <p:nvSpPr>
            <p:cNvPr id="325" name="Google Shape;325;p7"/>
            <p:cNvSpPr txBox="1"/>
            <p:nvPr/>
          </p:nvSpPr>
          <p:spPr>
            <a:xfrm rot="15997524">
              <a:off x="-413832" y="5657924"/>
              <a:ext cx="1434444" cy="571824"/>
            </a:xfrm>
            <a:prstGeom prst="rect">
              <a:avLst/>
            </a:prstGeom>
            <a:noFill/>
            <a:ln>
              <a:noFill/>
            </a:ln>
          </p:spPr>
          <p:txBody>
            <a:bodyPr spcFirstLastPara="1" wrap="square" lIns="0" tIns="0" rIns="0" bIns="0" anchor="t" anchorCtr="0">
              <a:spAutoFit/>
            </a:bodyPr>
            <a:lstStyle/>
            <a:p>
              <a:pPr algn="ctr">
                <a:lnSpc>
                  <a:spcPct val="140030"/>
                </a:lnSpc>
              </a:pPr>
              <a:r>
                <a:rPr lang="en-US" sz="1327">
                  <a:solidFill>
                    <a:srgbClr val="81A969"/>
                  </a:solidFill>
                  <a:latin typeface="Oswald"/>
                  <a:ea typeface="Oswald"/>
                  <a:cs typeface="Oswald"/>
                  <a:sym typeface="Oswald"/>
                </a:rPr>
                <a:t>Ecotoxicity</a:t>
              </a:r>
              <a:endParaRPr sz="1200"/>
            </a:p>
          </p:txBody>
        </p:sp>
        <p:sp>
          <p:nvSpPr>
            <p:cNvPr id="326" name="Google Shape;326;p7"/>
            <p:cNvSpPr txBox="1"/>
            <p:nvPr/>
          </p:nvSpPr>
          <p:spPr>
            <a:xfrm rot="5568912">
              <a:off x="6408428" y="7133491"/>
              <a:ext cx="3107872" cy="498984"/>
            </a:xfrm>
            <a:prstGeom prst="rect">
              <a:avLst/>
            </a:prstGeom>
            <a:noFill/>
            <a:ln>
              <a:noFill/>
            </a:ln>
          </p:spPr>
          <p:txBody>
            <a:bodyPr spcFirstLastPara="1" wrap="square" lIns="0" tIns="0" rIns="0" bIns="0" anchor="t" anchorCtr="0">
              <a:spAutoFit/>
            </a:bodyPr>
            <a:lstStyle/>
            <a:p>
              <a:pPr algn="ctr">
                <a:lnSpc>
                  <a:spcPct val="140011"/>
                </a:lnSpc>
              </a:pPr>
              <a:r>
                <a:rPr lang="en-US" sz="1158">
                  <a:solidFill>
                    <a:srgbClr val="81A969"/>
                  </a:solidFill>
                  <a:latin typeface="Oswald"/>
                  <a:ea typeface="Oswald"/>
                  <a:cs typeface="Oswald"/>
                  <a:sym typeface="Oswald"/>
                </a:rPr>
                <a:t>Freshwater biodiversity loss </a:t>
              </a:r>
              <a:endParaRPr sz="1200"/>
            </a:p>
          </p:txBody>
        </p:sp>
        <p:sp>
          <p:nvSpPr>
            <p:cNvPr id="327" name="Google Shape;327;p7"/>
            <p:cNvSpPr txBox="1"/>
            <p:nvPr/>
          </p:nvSpPr>
          <p:spPr>
            <a:xfrm rot="3571010">
              <a:off x="6153504" y="2907448"/>
              <a:ext cx="2586100" cy="547586"/>
            </a:xfrm>
            <a:prstGeom prst="rect">
              <a:avLst/>
            </a:prstGeom>
            <a:noFill/>
            <a:ln>
              <a:noFill/>
            </a:ln>
          </p:spPr>
          <p:txBody>
            <a:bodyPr spcFirstLastPara="1" wrap="square" lIns="0" tIns="0" rIns="0" bIns="0" anchor="t" anchorCtr="0">
              <a:spAutoFit/>
            </a:bodyPr>
            <a:lstStyle/>
            <a:p>
              <a:pPr algn="ctr">
                <a:lnSpc>
                  <a:spcPct val="139958"/>
                </a:lnSpc>
              </a:pPr>
              <a:r>
                <a:rPr lang="en-US" sz="1271">
                  <a:solidFill>
                    <a:srgbClr val="81A969"/>
                  </a:solidFill>
                  <a:latin typeface="Oswald"/>
                  <a:ea typeface="Oswald"/>
                  <a:cs typeface="Oswald"/>
                  <a:sym typeface="Oswald"/>
                </a:rPr>
                <a:t>Health impacts from  </a:t>
              </a:r>
              <a:endParaRPr sz="1200"/>
            </a:p>
          </p:txBody>
        </p:sp>
        <p:sp>
          <p:nvSpPr>
            <p:cNvPr id="328" name="Google Shape;328;p7"/>
            <p:cNvSpPr txBox="1"/>
            <p:nvPr/>
          </p:nvSpPr>
          <p:spPr>
            <a:xfrm rot="3609083">
              <a:off x="5967930" y="3148540"/>
              <a:ext cx="2342346" cy="547586"/>
            </a:xfrm>
            <a:prstGeom prst="rect">
              <a:avLst/>
            </a:prstGeom>
            <a:noFill/>
            <a:ln>
              <a:noFill/>
            </a:ln>
          </p:spPr>
          <p:txBody>
            <a:bodyPr spcFirstLastPara="1" wrap="square" lIns="0" tIns="0" rIns="0" bIns="0" anchor="t" anchorCtr="0">
              <a:spAutoFit/>
            </a:bodyPr>
            <a:lstStyle/>
            <a:p>
              <a:pPr algn="ctr">
                <a:lnSpc>
                  <a:spcPct val="139958"/>
                </a:lnSpc>
              </a:pPr>
              <a:r>
                <a:rPr lang="en-US" sz="1271">
                  <a:solidFill>
                    <a:srgbClr val="81A969"/>
                  </a:solidFill>
                  <a:latin typeface="Oswald"/>
                  <a:ea typeface="Oswald"/>
                  <a:cs typeface="Oswald"/>
                  <a:sym typeface="Oswald"/>
                </a:rPr>
                <a:t> particulate matter </a:t>
              </a:r>
              <a:endParaRPr sz="1200"/>
            </a:p>
          </p:txBody>
        </p:sp>
        <p:sp>
          <p:nvSpPr>
            <p:cNvPr id="329" name="Google Shape;329;p7"/>
            <p:cNvSpPr txBox="1"/>
            <p:nvPr/>
          </p:nvSpPr>
          <p:spPr>
            <a:xfrm rot="5400000">
              <a:off x="6416208" y="6865859"/>
              <a:ext cx="2528448" cy="498984"/>
            </a:xfrm>
            <a:prstGeom prst="rect">
              <a:avLst/>
            </a:prstGeom>
            <a:noFill/>
            <a:ln>
              <a:noFill/>
            </a:ln>
          </p:spPr>
          <p:txBody>
            <a:bodyPr spcFirstLastPara="1" wrap="square" lIns="0" tIns="0" rIns="0" bIns="0" anchor="t" anchorCtr="0">
              <a:spAutoFit/>
            </a:bodyPr>
            <a:lstStyle/>
            <a:p>
              <a:pPr algn="ctr">
                <a:lnSpc>
                  <a:spcPct val="140011"/>
                </a:lnSpc>
              </a:pPr>
              <a:r>
                <a:rPr lang="en-US" sz="1158">
                  <a:solidFill>
                    <a:srgbClr val="81A969"/>
                  </a:solidFill>
                  <a:latin typeface="Oswald"/>
                  <a:ea typeface="Oswald"/>
                  <a:cs typeface="Oswald"/>
                  <a:sym typeface="Oswald"/>
                </a:rPr>
                <a:t>through eutrophication</a:t>
              </a:r>
              <a:endParaRPr sz="1200"/>
            </a:p>
          </p:txBody>
        </p:sp>
        <p:sp>
          <p:nvSpPr>
            <p:cNvPr id="330" name="Google Shape;330;p7"/>
            <p:cNvSpPr txBox="1"/>
            <p:nvPr/>
          </p:nvSpPr>
          <p:spPr>
            <a:xfrm rot="724429">
              <a:off x="3767356" y="10538693"/>
              <a:ext cx="1820974" cy="511552"/>
            </a:xfrm>
            <a:prstGeom prst="rect">
              <a:avLst/>
            </a:prstGeom>
            <a:noFill/>
            <a:ln>
              <a:noFill/>
            </a:ln>
          </p:spPr>
          <p:txBody>
            <a:bodyPr spcFirstLastPara="1" wrap="square" lIns="0" tIns="0" rIns="0" bIns="0" anchor="t" anchorCtr="0">
              <a:spAutoFit/>
            </a:bodyPr>
            <a:lstStyle/>
            <a:p>
              <a:pPr algn="ctr">
                <a:lnSpc>
                  <a:spcPct val="140033"/>
                </a:lnSpc>
              </a:pPr>
              <a:r>
                <a:rPr lang="en-US" sz="1187">
                  <a:solidFill>
                    <a:srgbClr val="81A969"/>
                  </a:solidFill>
                  <a:latin typeface="Oswald"/>
                  <a:ea typeface="Oswald"/>
                  <a:cs typeface="Oswald"/>
                  <a:sym typeface="Oswald"/>
                </a:rPr>
                <a:t>biodiversity loss</a:t>
              </a:r>
              <a:endParaRPr sz="1200"/>
            </a:p>
          </p:txBody>
        </p:sp>
      </p:grpSp>
      <p:grpSp>
        <p:nvGrpSpPr>
          <p:cNvPr id="333" name="Google Shape;333;p7"/>
          <p:cNvGrpSpPr/>
          <p:nvPr/>
        </p:nvGrpSpPr>
        <p:grpSpPr>
          <a:xfrm>
            <a:off x="10237076" y="136650"/>
            <a:ext cx="1864987" cy="641757"/>
            <a:chOff x="2663371" y="0"/>
            <a:chExt cx="3729974" cy="1283514"/>
          </a:xfrm>
        </p:grpSpPr>
        <p:sp>
          <p:nvSpPr>
            <p:cNvPr id="334" name="Google Shape;334;p7"/>
            <p:cNvSpPr/>
            <p:nvPr/>
          </p:nvSpPr>
          <p:spPr>
            <a:xfrm>
              <a:off x="2663371" y="0"/>
              <a:ext cx="1397243" cy="1283514"/>
            </a:xfrm>
            <a:custGeom>
              <a:avLst/>
              <a:gdLst/>
              <a:ahLst/>
              <a:cxnLst/>
              <a:rect l="l" t="t" r="r" b="b"/>
              <a:pathLst>
                <a:path w="1397243" h="1283514" extrusionOk="0">
                  <a:moveTo>
                    <a:pt x="0" y="0"/>
                  </a:moveTo>
                  <a:lnTo>
                    <a:pt x="1397243" y="0"/>
                  </a:lnTo>
                  <a:lnTo>
                    <a:pt x="1397243" y="1283514"/>
                  </a:lnTo>
                  <a:lnTo>
                    <a:pt x="0" y="1283514"/>
                  </a:lnTo>
                  <a:lnTo>
                    <a:pt x="0" y="0"/>
                  </a:lnTo>
                  <a:close/>
                </a:path>
              </a:pathLst>
            </a:custGeom>
            <a:blipFill rotWithShape="1">
              <a:blip r:embed="rId30">
                <a:alphaModFix/>
              </a:blip>
              <a:stretch>
                <a:fillRect/>
              </a:stretch>
            </a:blipFill>
            <a:ln>
              <a:noFill/>
            </a:ln>
          </p:spPr>
          <p:txBody>
            <a:bodyPr/>
            <a:lstStyle/>
            <a:p>
              <a:endParaRPr lang="nl-BE" sz="1200"/>
            </a:p>
          </p:txBody>
        </p:sp>
        <p:sp>
          <p:nvSpPr>
            <p:cNvPr id="335" name="Google Shape;335;p7"/>
            <p:cNvSpPr/>
            <p:nvPr/>
          </p:nvSpPr>
          <p:spPr>
            <a:xfrm>
              <a:off x="4197625" y="0"/>
              <a:ext cx="2195720" cy="1065839"/>
            </a:xfrm>
            <a:custGeom>
              <a:avLst/>
              <a:gdLst/>
              <a:ahLst/>
              <a:cxnLst/>
              <a:rect l="l" t="t" r="r" b="b"/>
              <a:pathLst>
                <a:path w="2195720" h="1065839" extrusionOk="0">
                  <a:moveTo>
                    <a:pt x="0" y="0"/>
                  </a:moveTo>
                  <a:lnTo>
                    <a:pt x="2195720" y="0"/>
                  </a:lnTo>
                  <a:lnTo>
                    <a:pt x="2195720" y="1065839"/>
                  </a:lnTo>
                  <a:lnTo>
                    <a:pt x="0" y="1065839"/>
                  </a:lnTo>
                  <a:lnTo>
                    <a:pt x="0" y="0"/>
                  </a:lnTo>
                  <a:close/>
                </a:path>
              </a:pathLst>
            </a:custGeom>
            <a:blipFill rotWithShape="1">
              <a:blip r:embed="rId31">
                <a:alphaModFix/>
              </a:blip>
              <a:stretch>
                <a:fillRect/>
              </a:stretch>
            </a:blipFill>
            <a:ln>
              <a:noFill/>
            </a:ln>
          </p:spPr>
          <p:txBody>
            <a:bodyPr/>
            <a:lstStyle/>
            <a:p>
              <a:endParaRPr lang="nl-BE" sz="1200"/>
            </a:p>
          </p:txBody>
        </p:sp>
      </p:grpSp>
      <p:sp>
        <p:nvSpPr>
          <p:cNvPr id="3" name="Rectangle 2">
            <a:extLst>
              <a:ext uri="{FF2B5EF4-FFF2-40B4-BE49-F238E27FC236}">
                <a16:creationId xmlns:a16="http://schemas.microsoft.com/office/drawing/2014/main" id="{65E284BB-8014-60A9-54B4-5C323AB63F2F}"/>
              </a:ext>
            </a:extLst>
          </p:cNvPr>
          <p:cNvSpPr/>
          <p:nvPr/>
        </p:nvSpPr>
        <p:spPr>
          <a:xfrm>
            <a:off x="5531532" y="1329775"/>
            <a:ext cx="6143018" cy="2308324"/>
          </a:xfrm>
          <a:prstGeom prst="rect">
            <a:avLst/>
          </a:prstGeom>
        </p:spPr>
        <p:txBody>
          <a:bodyPr wrap="square">
            <a:spAutoFit/>
          </a:bodyPr>
          <a:lstStyle/>
          <a:p>
            <a:r>
              <a:rPr lang="en-GB" sz="2400" i="1">
                <a:ea typeface="Times New Roman" panose="02020603050405020304" pitchFamily="18" charset="0"/>
              </a:rPr>
              <a:t>Designing solutions for </a:t>
            </a:r>
            <a:r>
              <a:rPr lang="en-GB" sz="2400" i="1">
                <a:solidFill>
                  <a:srgbClr val="C00000"/>
                </a:solidFill>
                <a:ea typeface="Times New Roman" panose="02020603050405020304" pitchFamily="18" charset="0"/>
              </a:rPr>
              <a:t>“provisioning systems” </a:t>
            </a:r>
            <a:r>
              <a:rPr lang="en-GB" sz="2400" b="0" i="1">
                <a:solidFill>
                  <a:schemeClr val="tx1"/>
                </a:solidFill>
                <a:effectLst/>
                <a:latin typeface="+mn-lt"/>
                <a:ea typeface="Times New Roman" panose="02020603050405020304" pitchFamily="18" charset="0"/>
              </a:rPr>
              <a:t>would allow and </a:t>
            </a:r>
            <a:r>
              <a:rPr lang="en-GB" sz="2400" b="0" i="1">
                <a:solidFill>
                  <a:srgbClr val="FF0000"/>
                </a:solidFill>
                <a:effectLst/>
                <a:latin typeface="+mn-lt"/>
                <a:ea typeface="Times New Roman" panose="02020603050405020304" pitchFamily="18" charset="0"/>
              </a:rPr>
              <a:t>incentivise the cross-sector innovation and shifts to a more future-fit business models</a:t>
            </a:r>
            <a:r>
              <a:rPr lang="en-GB" sz="2400" b="0" i="1">
                <a:solidFill>
                  <a:schemeClr val="tx1"/>
                </a:solidFill>
                <a:effectLst/>
                <a:latin typeface="+mn-lt"/>
                <a:ea typeface="Times New Roman" panose="02020603050405020304" pitchFamily="18" charset="0"/>
              </a:rPr>
              <a:t> leading to the </a:t>
            </a:r>
            <a:r>
              <a:rPr lang="en-US" sz="2400" b="0" i="1">
                <a:solidFill>
                  <a:schemeClr val="tx1"/>
                </a:solidFill>
                <a:effectLst/>
                <a:latin typeface="+mn-lt"/>
              </a:rPr>
              <a:t>reduction of resource use and deliver </a:t>
            </a:r>
            <a:r>
              <a:rPr lang="en-US" sz="2400" b="0" i="1">
                <a:solidFill>
                  <a:srgbClr val="FF0000"/>
                </a:solidFill>
                <a:effectLst/>
                <a:latin typeface="+mn-lt"/>
              </a:rPr>
              <a:t>multiple co-benefits </a:t>
            </a:r>
            <a:r>
              <a:rPr lang="en-US" sz="2400" b="0" i="1">
                <a:solidFill>
                  <a:schemeClr val="tx1"/>
                </a:solidFill>
                <a:effectLst/>
                <a:latin typeface="+mn-lt"/>
              </a:rPr>
              <a:t>for people and planet.</a:t>
            </a:r>
            <a:r>
              <a:rPr lang="en-SI" sz="2400" b="0" i="1">
                <a:solidFill>
                  <a:schemeClr val="tx1"/>
                </a:solidFill>
                <a:effectLst/>
                <a:latin typeface="+mn-lt"/>
              </a:rPr>
              <a:t> </a:t>
            </a:r>
            <a:endParaRPr lang="en-GB" sz="2400" b="0" i="1">
              <a:solidFill>
                <a:schemeClr val="tx1"/>
              </a:solidFill>
              <a:effectLst/>
              <a:latin typeface="+mn-lt"/>
              <a:ea typeface="Times New Roman" panose="02020603050405020304" pitchFamily="18" charset="0"/>
            </a:endParaRPr>
          </a:p>
        </p:txBody>
      </p:sp>
      <p:sp>
        <p:nvSpPr>
          <p:cNvPr id="4" name="TextBox 3">
            <a:extLst>
              <a:ext uri="{FF2B5EF4-FFF2-40B4-BE49-F238E27FC236}">
                <a16:creationId xmlns:a16="http://schemas.microsoft.com/office/drawing/2014/main" id="{B3E52083-5C9D-CABE-2F1D-CC929F7D367B}"/>
              </a:ext>
            </a:extLst>
          </p:cNvPr>
          <p:cNvSpPr txBox="1"/>
          <p:nvPr/>
        </p:nvSpPr>
        <p:spPr>
          <a:xfrm>
            <a:off x="5500259" y="4144908"/>
            <a:ext cx="6096000" cy="1938992"/>
          </a:xfrm>
          <a:prstGeom prst="rect">
            <a:avLst/>
          </a:prstGeom>
          <a:noFill/>
        </p:spPr>
        <p:txBody>
          <a:bodyPr wrap="square">
            <a:spAutoFit/>
          </a:bodyPr>
          <a:lstStyle/>
          <a:p>
            <a:r>
              <a:rPr lang="en-US" sz="2400" i="1">
                <a:solidFill>
                  <a:srgbClr val="C00000"/>
                </a:solidFill>
                <a:latin typeface="Calibri" panose="020F0502020204030204" pitchFamily="34" charset="0"/>
                <a:ea typeface="Calibri" panose="020F0502020204030204" pitchFamily="34" charset="0"/>
              </a:rPr>
              <a:t>GRO24 “provisioning systems” in focus: </a:t>
            </a:r>
          </a:p>
          <a:p>
            <a:r>
              <a:rPr lang="en-US" sz="2400" i="1">
                <a:latin typeface="Calibri" panose="020F0502020204030204" pitchFamily="34" charset="0"/>
                <a:ea typeface="Calibri" panose="020F0502020204030204" pitchFamily="34" charset="0"/>
              </a:rPr>
              <a:t>F</a:t>
            </a:r>
            <a:r>
              <a:rPr lang="en-US" sz="2400" i="1">
                <a:effectLst/>
                <a:latin typeface="Calibri" panose="020F0502020204030204" pitchFamily="34" charset="0"/>
                <a:ea typeface="Calibri" panose="020F0502020204030204" pitchFamily="34" charset="0"/>
              </a:rPr>
              <a:t>ood and nutrition, Mobility, Built </a:t>
            </a:r>
            <a:r>
              <a:rPr lang="en-US" sz="2400" i="1">
                <a:latin typeface="Calibri" panose="020F0502020204030204" pitchFamily="34" charset="0"/>
                <a:ea typeface="Calibri" panose="020F0502020204030204" pitchFamily="34" charset="0"/>
              </a:rPr>
              <a:t>E</a:t>
            </a:r>
            <a:r>
              <a:rPr lang="en-US" sz="2400" i="1">
                <a:effectLst/>
                <a:latin typeface="Calibri" panose="020F0502020204030204" pitchFamily="34" charset="0"/>
                <a:ea typeface="Calibri" panose="020F0502020204030204" pitchFamily="34" charset="0"/>
              </a:rPr>
              <a:t>nvironment, Water and Sanitation, Energy, Clothing, Water Sewage and Health, Education, Households and Other  </a:t>
            </a:r>
            <a:endParaRPr lang="en-GB" sz="2400"/>
          </a:p>
        </p:txBody>
      </p:sp>
    </p:spTree>
    <p:extLst>
      <p:ext uri="{BB962C8B-B14F-4D97-AF65-F5344CB8AC3E}">
        <p14:creationId xmlns:p14="http://schemas.microsoft.com/office/powerpoint/2010/main" val="27160214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0148A1B-63AB-04A8-1042-1C4C4A3747D8}"/>
              </a:ext>
            </a:extLst>
          </p:cNvPr>
          <p:cNvSpPr/>
          <p:nvPr/>
        </p:nvSpPr>
        <p:spPr>
          <a:xfrm>
            <a:off x="4177993" y="5041324"/>
            <a:ext cx="1339553" cy="1129434"/>
          </a:xfrm>
          <a:prstGeom prst="rect">
            <a:avLst/>
          </a:prstGeom>
          <a:solidFill>
            <a:schemeClr val="accent2">
              <a:lumMod val="60000"/>
              <a:lumOff val="40000"/>
            </a:schemeClr>
          </a:solidFill>
          <a:ln>
            <a:solidFill>
              <a:srgbClr val="C0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GB" sz="1400" i="1" dirty="0">
                <a:solidFill>
                  <a:srgbClr val="002060"/>
                </a:solidFill>
                <a:latin typeface="Calibri" panose="020F0502020204030204" pitchFamily="34" charset="0"/>
                <a:cs typeface="Calibri" panose="020F0502020204030204" pitchFamily="34" charset="0"/>
              </a:rPr>
              <a:t>Reduced climate impacts and pollution, </a:t>
            </a:r>
            <a:r>
              <a:rPr lang="en-GB" sz="1400" i="1" dirty="0">
                <a:latin typeface="Calibri" panose="020F0502020204030204" pitchFamily="34" charset="0"/>
                <a:cs typeface="Calibri" panose="020F0502020204030204" pitchFamily="34" charset="0"/>
              </a:rPr>
              <a:t>but time still lost to traffic</a:t>
            </a:r>
          </a:p>
        </p:txBody>
      </p:sp>
      <p:graphicFrame>
        <p:nvGraphicFramePr>
          <p:cNvPr id="21" name="think-cell data - do not delete" hidden="1">
            <a:extLst>
              <a:ext uri="{FF2B5EF4-FFF2-40B4-BE49-F238E27FC236}">
                <a16:creationId xmlns:a16="http://schemas.microsoft.com/office/drawing/2014/main" id="{AD51D753-2489-EC26-E91B-800DD4100A2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21" name="think-cell data - do not delete" hidden="1">
                        <a:extLst>
                          <a:ext uri="{FF2B5EF4-FFF2-40B4-BE49-F238E27FC236}">
                            <a16:creationId xmlns:a16="http://schemas.microsoft.com/office/drawing/2014/main" id="{AD51D753-2489-EC26-E91B-800DD4100A2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4" name="Arrow: Down 23">
            <a:extLst>
              <a:ext uri="{FF2B5EF4-FFF2-40B4-BE49-F238E27FC236}">
                <a16:creationId xmlns:a16="http://schemas.microsoft.com/office/drawing/2014/main" id="{4FE89712-59CA-30C2-9936-4EE1FF372184}"/>
              </a:ext>
            </a:extLst>
          </p:cNvPr>
          <p:cNvSpPr/>
          <p:nvPr/>
        </p:nvSpPr>
        <p:spPr>
          <a:xfrm>
            <a:off x="4671370" y="4514802"/>
            <a:ext cx="403293" cy="485083"/>
          </a:xfrm>
          <a:prstGeom prst="downArrow">
            <a:avLst/>
          </a:prstGeom>
          <a:solidFill>
            <a:srgbClr val="C00000"/>
          </a:solidFill>
          <a:ln>
            <a:solidFill>
              <a:srgbClr val="C0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i="1">
              <a:latin typeface="Calibri" panose="020F0502020204030204" pitchFamily="34" charset="0"/>
              <a:cs typeface="Calibri" panose="020F0502020204030204" pitchFamily="34" charset="0"/>
            </a:endParaRPr>
          </a:p>
        </p:txBody>
      </p:sp>
      <p:sp>
        <p:nvSpPr>
          <p:cNvPr id="25" name="Arrow: Down 24">
            <a:extLst>
              <a:ext uri="{FF2B5EF4-FFF2-40B4-BE49-F238E27FC236}">
                <a16:creationId xmlns:a16="http://schemas.microsoft.com/office/drawing/2014/main" id="{135118EE-4FB7-7473-815A-ED8C1B52A846}"/>
              </a:ext>
            </a:extLst>
          </p:cNvPr>
          <p:cNvSpPr/>
          <p:nvPr/>
        </p:nvSpPr>
        <p:spPr>
          <a:xfrm>
            <a:off x="2378889" y="4514803"/>
            <a:ext cx="403293" cy="485083"/>
          </a:xfrm>
          <a:prstGeom prst="downArrow">
            <a:avLst/>
          </a:prstGeom>
          <a:solidFill>
            <a:srgbClr val="C00000"/>
          </a:solidFill>
          <a:ln>
            <a:solidFill>
              <a:srgbClr val="C0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i="1">
              <a:latin typeface="Calibri" panose="020F0502020204030204" pitchFamily="34" charset="0"/>
              <a:cs typeface="Calibri" panose="020F0502020204030204" pitchFamily="34" charset="0"/>
            </a:endParaRPr>
          </a:p>
        </p:txBody>
      </p:sp>
      <p:sp>
        <p:nvSpPr>
          <p:cNvPr id="19" name="Arrow: Down 18">
            <a:extLst>
              <a:ext uri="{FF2B5EF4-FFF2-40B4-BE49-F238E27FC236}">
                <a16:creationId xmlns:a16="http://schemas.microsoft.com/office/drawing/2014/main" id="{B544EE29-4274-9306-5A23-6BBFBFD93707}"/>
              </a:ext>
            </a:extLst>
          </p:cNvPr>
          <p:cNvSpPr/>
          <p:nvPr/>
        </p:nvSpPr>
        <p:spPr>
          <a:xfrm>
            <a:off x="4676477" y="3458945"/>
            <a:ext cx="403293" cy="485083"/>
          </a:xfrm>
          <a:prstGeom prst="downArrow">
            <a:avLst/>
          </a:prstGeom>
          <a:solidFill>
            <a:srgbClr val="C00000"/>
          </a:solidFill>
          <a:ln>
            <a:solidFill>
              <a:srgbClr val="C0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i="1">
              <a:latin typeface="Calibri" panose="020F0502020204030204" pitchFamily="34" charset="0"/>
              <a:cs typeface="Calibri" panose="020F0502020204030204" pitchFamily="34" charset="0"/>
            </a:endParaRPr>
          </a:p>
        </p:txBody>
      </p:sp>
      <p:sp>
        <p:nvSpPr>
          <p:cNvPr id="18" name="Arrow: Down 17">
            <a:extLst>
              <a:ext uri="{FF2B5EF4-FFF2-40B4-BE49-F238E27FC236}">
                <a16:creationId xmlns:a16="http://schemas.microsoft.com/office/drawing/2014/main" id="{A227BAC0-44EF-0DEF-71CC-660CE03DC86D}"/>
              </a:ext>
            </a:extLst>
          </p:cNvPr>
          <p:cNvSpPr/>
          <p:nvPr/>
        </p:nvSpPr>
        <p:spPr>
          <a:xfrm>
            <a:off x="2350129" y="3458946"/>
            <a:ext cx="403293" cy="485083"/>
          </a:xfrm>
          <a:prstGeom prst="downArrow">
            <a:avLst/>
          </a:prstGeom>
          <a:solidFill>
            <a:srgbClr val="C00000"/>
          </a:solidFill>
          <a:ln>
            <a:solidFill>
              <a:srgbClr val="C0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i="1">
              <a:latin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AEC8D37C-AA4E-3F34-DB19-BB3EC0D3A5CC}"/>
              </a:ext>
            </a:extLst>
          </p:cNvPr>
          <p:cNvCxnSpPr>
            <a:cxnSpLocks/>
          </p:cNvCxnSpPr>
          <p:nvPr/>
        </p:nvCxnSpPr>
        <p:spPr>
          <a:xfrm flipH="1">
            <a:off x="6207512" y="1775833"/>
            <a:ext cx="1" cy="4871650"/>
          </a:xfrm>
          <a:prstGeom prst="line">
            <a:avLst/>
          </a:prstGeom>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5DCEC1B7-6E04-94BE-870B-C50C62747F04}"/>
              </a:ext>
            </a:extLst>
          </p:cNvPr>
          <p:cNvSpPr/>
          <p:nvPr/>
        </p:nvSpPr>
        <p:spPr>
          <a:xfrm>
            <a:off x="1507277" y="1674116"/>
            <a:ext cx="4360126" cy="490655"/>
          </a:xfrm>
          <a:prstGeom prst="rect">
            <a:avLst/>
          </a:prstGeom>
          <a:solidFill>
            <a:schemeClr val="accent2">
              <a:lumMod val="40000"/>
              <a:lumOff val="60000"/>
            </a:schemeClr>
          </a:solidFill>
          <a:ln>
            <a:solidFill>
              <a:schemeClr val="accent4">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200">
                <a:solidFill>
                  <a:schemeClr val="tx1"/>
                </a:solidFill>
                <a:latin typeface="Calibri" panose="020F0502020204030204" pitchFamily="34" charset="0"/>
                <a:cs typeface="Calibri" panose="020F0502020204030204" pitchFamily="34" charset="0"/>
              </a:rPr>
              <a:t>Optimizing </a:t>
            </a:r>
            <a:r>
              <a:rPr lang="en-GB" sz="2200" i="1">
                <a:solidFill>
                  <a:schemeClr val="tx1"/>
                </a:solidFill>
                <a:latin typeface="Calibri" panose="020F0502020204030204" pitchFamily="34" charset="0"/>
                <a:cs typeface="Calibri" panose="020F0502020204030204" pitchFamily="34" charset="0"/>
              </a:rPr>
              <a:t>sectoral output</a:t>
            </a:r>
          </a:p>
        </p:txBody>
      </p:sp>
      <p:sp>
        <p:nvSpPr>
          <p:cNvPr id="7" name="Rectangle 6">
            <a:extLst>
              <a:ext uri="{FF2B5EF4-FFF2-40B4-BE49-F238E27FC236}">
                <a16:creationId xmlns:a16="http://schemas.microsoft.com/office/drawing/2014/main" id="{B75080D3-8F44-DD16-9134-2DD579D15948}"/>
              </a:ext>
            </a:extLst>
          </p:cNvPr>
          <p:cNvSpPr/>
          <p:nvPr/>
        </p:nvSpPr>
        <p:spPr>
          <a:xfrm>
            <a:off x="7419278" y="1674116"/>
            <a:ext cx="4360126" cy="490655"/>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200" dirty="0">
                <a:solidFill>
                  <a:schemeClr val="tx1"/>
                </a:solidFill>
                <a:latin typeface="Calibri" panose="020F0502020204030204" pitchFamily="34" charset="0"/>
                <a:cs typeface="Calibri" panose="020F0502020204030204" pitchFamily="34" charset="0"/>
              </a:rPr>
              <a:t>Optimizing </a:t>
            </a:r>
            <a:r>
              <a:rPr lang="en-GB" sz="2200" i="1" dirty="0">
                <a:solidFill>
                  <a:schemeClr val="tx1"/>
                </a:solidFill>
                <a:latin typeface="Calibri" panose="020F0502020204030204" pitchFamily="34" charset="0"/>
                <a:cs typeface="Calibri" panose="020F0502020204030204" pitchFamily="34" charset="0"/>
              </a:rPr>
              <a:t>delivery of human needs</a:t>
            </a:r>
          </a:p>
        </p:txBody>
      </p:sp>
      <p:sp>
        <p:nvSpPr>
          <p:cNvPr id="8" name="Rectangle 7">
            <a:extLst>
              <a:ext uri="{FF2B5EF4-FFF2-40B4-BE49-F238E27FC236}">
                <a16:creationId xmlns:a16="http://schemas.microsoft.com/office/drawing/2014/main" id="{CB792A38-FC79-2427-68FC-C0D653AC4043}"/>
              </a:ext>
            </a:extLst>
          </p:cNvPr>
          <p:cNvSpPr/>
          <p:nvPr/>
        </p:nvSpPr>
        <p:spPr>
          <a:xfrm rot="16200000">
            <a:off x="-1243485" y="4001722"/>
            <a:ext cx="3764714" cy="573357"/>
          </a:xfrm>
          <a:prstGeom prst="rect">
            <a:avLst/>
          </a:prstGeom>
          <a:solidFill>
            <a:srgbClr val="C00000"/>
          </a:solidFill>
          <a:ln>
            <a:solidFill>
              <a:srgbClr val="C00000"/>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GB" sz="2400" i="1" dirty="0">
                <a:solidFill>
                  <a:schemeClr val="bg2"/>
                </a:solidFill>
                <a:latin typeface="Calibri" panose="020F0502020204030204" pitchFamily="34" charset="0"/>
                <a:cs typeface="Calibri" panose="020F0502020204030204" pitchFamily="34" charset="0"/>
              </a:rPr>
              <a:t>Current approach</a:t>
            </a:r>
          </a:p>
        </p:txBody>
      </p:sp>
      <p:sp>
        <p:nvSpPr>
          <p:cNvPr id="9" name="Rectangle 8">
            <a:extLst>
              <a:ext uri="{FF2B5EF4-FFF2-40B4-BE49-F238E27FC236}">
                <a16:creationId xmlns:a16="http://schemas.microsoft.com/office/drawing/2014/main" id="{5C77ECEB-4A2F-111E-E3F7-F5CF39A9B93B}"/>
              </a:ext>
            </a:extLst>
          </p:cNvPr>
          <p:cNvSpPr/>
          <p:nvPr/>
        </p:nvSpPr>
        <p:spPr>
          <a:xfrm rot="16200000">
            <a:off x="4892668" y="4059488"/>
            <a:ext cx="3832162" cy="522249"/>
          </a:xfrm>
          <a:prstGeom prst="rect">
            <a:avLst/>
          </a:prstGeom>
          <a:solidFill>
            <a:srgbClr val="002060"/>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GB" sz="2400" i="1" dirty="0">
                <a:solidFill>
                  <a:schemeClr val="bg2"/>
                </a:solidFill>
                <a:latin typeface="Calibri" panose="020F0502020204030204" pitchFamily="34" charset="0"/>
                <a:cs typeface="Calibri" panose="020F0502020204030204" pitchFamily="34" charset="0"/>
              </a:rPr>
              <a:t>System change approach</a:t>
            </a:r>
          </a:p>
        </p:txBody>
      </p:sp>
      <p:sp>
        <p:nvSpPr>
          <p:cNvPr id="10" name="Rectangle 9">
            <a:extLst>
              <a:ext uri="{FF2B5EF4-FFF2-40B4-BE49-F238E27FC236}">
                <a16:creationId xmlns:a16="http://schemas.microsoft.com/office/drawing/2014/main" id="{862B2592-8D0D-85C6-B8C2-E7DFA7384C09}"/>
              </a:ext>
            </a:extLst>
          </p:cNvPr>
          <p:cNvSpPr/>
          <p:nvPr/>
        </p:nvSpPr>
        <p:spPr>
          <a:xfrm>
            <a:off x="1507277" y="2375208"/>
            <a:ext cx="4360125" cy="490654"/>
          </a:xfrm>
          <a:prstGeom prst="rect">
            <a:avLst/>
          </a:prstGeom>
          <a:solidFill>
            <a:srgbClr val="C00000"/>
          </a:solidFill>
          <a:ln>
            <a:solidFill>
              <a:srgbClr val="C0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GB" i="1">
                <a:latin typeface="Calibri" panose="020F0502020204030204" pitchFamily="34" charset="0"/>
                <a:cs typeface="Calibri" panose="020F0502020204030204" pitchFamily="34" charset="0"/>
              </a:rPr>
              <a:t>Measuring and aiming to maximize GDP</a:t>
            </a:r>
          </a:p>
        </p:txBody>
      </p:sp>
      <p:sp>
        <p:nvSpPr>
          <p:cNvPr id="11" name="Rectangle 10">
            <a:extLst>
              <a:ext uri="{FF2B5EF4-FFF2-40B4-BE49-F238E27FC236}">
                <a16:creationId xmlns:a16="http://schemas.microsoft.com/office/drawing/2014/main" id="{6DFC2B46-D4BB-3A4E-CD17-9217849BF1F7}"/>
              </a:ext>
            </a:extLst>
          </p:cNvPr>
          <p:cNvSpPr/>
          <p:nvPr/>
        </p:nvSpPr>
        <p:spPr>
          <a:xfrm>
            <a:off x="1511927" y="3172522"/>
            <a:ext cx="4360125" cy="490654"/>
          </a:xfrm>
          <a:prstGeom prst="rect">
            <a:avLst/>
          </a:prstGeom>
          <a:solidFill>
            <a:srgbClr val="C00000"/>
          </a:solidFill>
          <a:ln>
            <a:solidFill>
              <a:srgbClr val="C0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GB" sz="1700" i="1" dirty="0">
                <a:latin typeface="Calibri" panose="020F0502020204030204" pitchFamily="34" charset="0"/>
                <a:cs typeface="Calibri" panose="020F0502020204030204" pitchFamily="34" charset="0"/>
              </a:rPr>
              <a:t>Replacing combustion with electric vehicles and making them available and affordable to all </a:t>
            </a:r>
          </a:p>
        </p:txBody>
      </p:sp>
      <p:sp>
        <p:nvSpPr>
          <p:cNvPr id="12" name="Rectangle 11">
            <a:extLst>
              <a:ext uri="{FF2B5EF4-FFF2-40B4-BE49-F238E27FC236}">
                <a16:creationId xmlns:a16="http://schemas.microsoft.com/office/drawing/2014/main" id="{768F5EAA-5F6D-DBDA-F87F-33CD8D0D5152}"/>
              </a:ext>
            </a:extLst>
          </p:cNvPr>
          <p:cNvSpPr/>
          <p:nvPr/>
        </p:nvSpPr>
        <p:spPr>
          <a:xfrm>
            <a:off x="1532379" y="3944030"/>
            <a:ext cx="2016508" cy="726898"/>
          </a:xfrm>
          <a:prstGeom prst="rect">
            <a:avLst/>
          </a:prstGeom>
          <a:solidFill>
            <a:srgbClr val="C00000"/>
          </a:solidFill>
          <a:ln>
            <a:solidFill>
              <a:srgbClr val="C0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GB" sz="1200" i="1" dirty="0">
                <a:latin typeface="Calibri" panose="020F0502020204030204" pitchFamily="34" charset="0"/>
                <a:cs typeface="Calibri" panose="020F0502020204030204" pitchFamily="34" charset="0"/>
              </a:rPr>
              <a:t>Increased infrastructure and land use due to economic and population growth </a:t>
            </a:r>
          </a:p>
        </p:txBody>
      </p:sp>
      <p:sp>
        <p:nvSpPr>
          <p:cNvPr id="13" name="Rectangle 12">
            <a:extLst>
              <a:ext uri="{FF2B5EF4-FFF2-40B4-BE49-F238E27FC236}">
                <a16:creationId xmlns:a16="http://schemas.microsoft.com/office/drawing/2014/main" id="{2A0315DE-1695-BE0D-1A98-CB747AEF9E53}"/>
              </a:ext>
            </a:extLst>
          </p:cNvPr>
          <p:cNvSpPr/>
          <p:nvPr/>
        </p:nvSpPr>
        <p:spPr>
          <a:xfrm>
            <a:off x="3855544" y="3944030"/>
            <a:ext cx="2016508" cy="726898"/>
          </a:xfrm>
          <a:prstGeom prst="rect">
            <a:avLst/>
          </a:prstGeom>
          <a:solidFill>
            <a:schemeClr val="accent2">
              <a:lumMod val="60000"/>
              <a:lumOff val="40000"/>
            </a:schemeClr>
          </a:solidFill>
          <a:ln>
            <a:solidFill>
              <a:srgbClr val="C0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GB" sz="1600" i="1" dirty="0">
                <a:solidFill>
                  <a:srgbClr val="002060"/>
                </a:solidFill>
                <a:latin typeface="Calibri" panose="020F0502020204030204" pitchFamily="34" charset="0"/>
                <a:cs typeface="Calibri" panose="020F0502020204030204" pitchFamily="34" charset="0"/>
              </a:rPr>
              <a:t>Maximising value of used materials</a:t>
            </a:r>
          </a:p>
        </p:txBody>
      </p:sp>
      <p:sp>
        <p:nvSpPr>
          <p:cNvPr id="14" name="Rectangle 13">
            <a:extLst>
              <a:ext uri="{FF2B5EF4-FFF2-40B4-BE49-F238E27FC236}">
                <a16:creationId xmlns:a16="http://schemas.microsoft.com/office/drawing/2014/main" id="{FC305470-B70D-0480-0A69-C6EFC314D340}"/>
              </a:ext>
            </a:extLst>
          </p:cNvPr>
          <p:cNvSpPr/>
          <p:nvPr/>
        </p:nvSpPr>
        <p:spPr>
          <a:xfrm>
            <a:off x="2039896" y="1147350"/>
            <a:ext cx="8095785" cy="326173"/>
          </a:xfrm>
          <a:prstGeom prst="rect">
            <a:avLst/>
          </a:prstGeom>
          <a:solidFill>
            <a:schemeClr val="bg1">
              <a:lumMod val="85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GB" sz="2400" i="1" dirty="0">
                <a:latin typeface="Calibri" panose="020F0502020204030204" pitchFamily="34" charset="0"/>
                <a:cs typeface="Calibri" panose="020F0502020204030204" pitchFamily="34" charset="0"/>
              </a:rPr>
              <a:t>Example: optimizing the automotive sector OR mobility system</a:t>
            </a:r>
          </a:p>
        </p:txBody>
      </p:sp>
      <p:sp>
        <p:nvSpPr>
          <p:cNvPr id="15" name="Rectangle 14">
            <a:extLst>
              <a:ext uri="{FF2B5EF4-FFF2-40B4-BE49-F238E27FC236}">
                <a16:creationId xmlns:a16="http://schemas.microsoft.com/office/drawing/2014/main" id="{64EF3168-3DC2-5336-A857-A94FEC46BA22}"/>
              </a:ext>
            </a:extLst>
          </p:cNvPr>
          <p:cNvSpPr/>
          <p:nvPr/>
        </p:nvSpPr>
        <p:spPr>
          <a:xfrm>
            <a:off x="1543518" y="5040982"/>
            <a:ext cx="920420" cy="516461"/>
          </a:xfrm>
          <a:prstGeom prst="rect">
            <a:avLst/>
          </a:prstGeom>
          <a:solidFill>
            <a:srgbClr val="C00000"/>
          </a:solidFill>
          <a:ln>
            <a:solidFill>
              <a:srgbClr val="C0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GB" sz="1300" i="1" dirty="0">
                <a:latin typeface="Calibri" panose="020F0502020204030204" pitchFamily="34" charset="0"/>
                <a:cs typeface="Calibri" panose="020F0502020204030204" pitchFamily="34" charset="0"/>
              </a:rPr>
              <a:t>Additional roads</a:t>
            </a:r>
          </a:p>
        </p:txBody>
      </p:sp>
      <p:sp>
        <p:nvSpPr>
          <p:cNvPr id="16" name="Rectangle 15">
            <a:extLst>
              <a:ext uri="{FF2B5EF4-FFF2-40B4-BE49-F238E27FC236}">
                <a16:creationId xmlns:a16="http://schemas.microsoft.com/office/drawing/2014/main" id="{F7CB821B-FEF4-4EEA-68D8-91802E88AE95}"/>
              </a:ext>
            </a:extLst>
          </p:cNvPr>
          <p:cNvSpPr/>
          <p:nvPr/>
        </p:nvSpPr>
        <p:spPr>
          <a:xfrm>
            <a:off x="2638175" y="5040982"/>
            <a:ext cx="921850" cy="516461"/>
          </a:xfrm>
          <a:prstGeom prst="rect">
            <a:avLst/>
          </a:prstGeom>
          <a:solidFill>
            <a:srgbClr val="C00000"/>
          </a:solidFill>
          <a:ln>
            <a:solidFill>
              <a:srgbClr val="C0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GB" sz="1200" i="1" dirty="0">
                <a:latin typeface="Calibri" panose="020F0502020204030204" pitchFamily="34" charset="0"/>
                <a:cs typeface="Calibri" panose="020F0502020204030204" pitchFamily="34" charset="0"/>
              </a:rPr>
              <a:t>New charging points</a:t>
            </a:r>
          </a:p>
        </p:txBody>
      </p:sp>
      <p:sp>
        <p:nvSpPr>
          <p:cNvPr id="17" name="Arrow: Down 16">
            <a:extLst>
              <a:ext uri="{FF2B5EF4-FFF2-40B4-BE49-F238E27FC236}">
                <a16:creationId xmlns:a16="http://schemas.microsoft.com/office/drawing/2014/main" id="{47571EC7-6116-04DC-6F8D-D3A6560948F7}"/>
              </a:ext>
            </a:extLst>
          </p:cNvPr>
          <p:cNvSpPr/>
          <p:nvPr/>
        </p:nvSpPr>
        <p:spPr>
          <a:xfrm>
            <a:off x="3544237" y="2865863"/>
            <a:ext cx="325236" cy="293436"/>
          </a:xfrm>
          <a:prstGeom prst="downArrow">
            <a:avLst/>
          </a:prstGeom>
          <a:solidFill>
            <a:srgbClr val="C00000"/>
          </a:solidFill>
          <a:ln>
            <a:solidFill>
              <a:srgbClr val="C0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i="1">
              <a:latin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B54E52DE-EF41-8369-79EA-77DD82A8C299}"/>
              </a:ext>
            </a:extLst>
          </p:cNvPr>
          <p:cNvSpPr/>
          <p:nvPr/>
        </p:nvSpPr>
        <p:spPr>
          <a:xfrm>
            <a:off x="2049505" y="5654297"/>
            <a:ext cx="1004533" cy="516461"/>
          </a:xfrm>
          <a:prstGeom prst="rect">
            <a:avLst/>
          </a:prstGeom>
          <a:solidFill>
            <a:srgbClr val="C00000"/>
          </a:solidFill>
          <a:ln>
            <a:solidFill>
              <a:srgbClr val="C0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GB" sz="1200" i="1" dirty="0">
                <a:latin typeface="Calibri" panose="020F0502020204030204" pitchFamily="34" charset="0"/>
                <a:cs typeface="Calibri" panose="020F0502020204030204" pitchFamily="34" charset="0"/>
              </a:rPr>
              <a:t>Additional parking spaces</a:t>
            </a:r>
          </a:p>
        </p:txBody>
      </p:sp>
      <p:sp>
        <p:nvSpPr>
          <p:cNvPr id="26" name="Arrow: Down 25">
            <a:extLst>
              <a:ext uri="{FF2B5EF4-FFF2-40B4-BE49-F238E27FC236}">
                <a16:creationId xmlns:a16="http://schemas.microsoft.com/office/drawing/2014/main" id="{257DF3D1-9C99-5E1F-E10C-B77984D3812F}"/>
              </a:ext>
            </a:extLst>
          </p:cNvPr>
          <p:cNvSpPr/>
          <p:nvPr/>
        </p:nvSpPr>
        <p:spPr>
          <a:xfrm>
            <a:off x="10666149" y="4514802"/>
            <a:ext cx="403293" cy="485083"/>
          </a:xfrm>
          <a:prstGeom prst="downArrow">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i="1">
              <a:latin typeface="Calibri" panose="020F0502020204030204" pitchFamily="34" charset="0"/>
              <a:cs typeface="Calibri" panose="020F0502020204030204" pitchFamily="34" charset="0"/>
            </a:endParaRPr>
          </a:p>
        </p:txBody>
      </p:sp>
      <p:sp>
        <p:nvSpPr>
          <p:cNvPr id="27" name="Arrow: Down 26">
            <a:extLst>
              <a:ext uri="{FF2B5EF4-FFF2-40B4-BE49-F238E27FC236}">
                <a16:creationId xmlns:a16="http://schemas.microsoft.com/office/drawing/2014/main" id="{6E063EF4-F4F7-E8D3-1754-FF918E3727CE}"/>
              </a:ext>
            </a:extLst>
          </p:cNvPr>
          <p:cNvSpPr/>
          <p:nvPr/>
        </p:nvSpPr>
        <p:spPr>
          <a:xfrm>
            <a:off x="8294645" y="4514803"/>
            <a:ext cx="403293" cy="485083"/>
          </a:xfrm>
          <a:prstGeom prst="downArrow">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i="1">
              <a:latin typeface="Calibri" panose="020F0502020204030204" pitchFamily="34" charset="0"/>
              <a:cs typeface="Calibri" panose="020F0502020204030204" pitchFamily="34" charset="0"/>
            </a:endParaRPr>
          </a:p>
        </p:txBody>
      </p:sp>
      <p:sp>
        <p:nvSpPr>
          <p:cNvPr id="28" name="Arrow: Down 27">
            <a:extLst>
              <a:ext uri="{FF2B5EF4-FFF2-40B4-BE49-F238E27FC236}">
                <a16:creationId xmlns:a16="http://schemas.microsoft.com/office/drawing/2014/main" id="{0421D0DB-6255-6235-8C40-7A6FE270D3F2}"/>
              </a:ext>
            </a:extLst>
          </p:cNvPr>
          <p:cNvSpPr/>
          <p:nvPr/>
        </p:nvSpPr>
        <p:spPr>
          <a:xfrm>
            <a:off x="10637389" y="3458945"/>
            <a:ext cx="403293" cy="485083"/>
          </a:xfrm>
          <a:prstGeom prst="downArrow">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i="1">
              <a:latin typeface="Calibri" panose="020F0502020204030204" pitchFamily="34" charset="0"/>
              <a:cs typeface="Calibri" panose="020F0502020204030204" pitchFamily="34" charset="0"/>
            </a:endParaRPr>
          </a:p>
        </p:txBody>
      </p:sp>
      <p:sp>
        <p:nvSpPr>
          <p:cNvPr id="29" name="Arrow: Down 28">
            <a:extLst>
              <a:ext uri="{FF2B5EF4-FFF2-40B4-BE49-F238E27FC236}">
                <a16:creationId xmlns:a16="http://schemas.microsoft.com/office/drawing/2014/main" id="{8F53AFE3-8316-40BB-2BB5-A30B7B35F272}"/>
              </a:ext>
            </a:extLst>
          </p:cNvPr>
          <p:cNvSpPr/>
          <p:nvPr/>
        </p:nvSpPr>
        <p:spPr>
          <a:xfrm>
            <a:off x="8265885" y="3458946"/>
            <a:ext cx="403293" cy="485083"/>
          </a:xfrm>
          <a:prstGeom prst="downArrow">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i="1">
              <a:latin typeface="Calibri" panose="020F0502020204030204" pitchFamily="34" charset="0"/>
              <a:cs typeface="Calibri" panose="020F0502020204030204" pitchFamily="34" charset="0"/>
            </a:endParaRPr>
          </a:p>
        </p:txBody>
      </p:sp>
      <p:sp>
        <p:nvSpPr>
          <p:cNvPr id="30" name="Rectangle 29">
            <a:extLst>
              <a:ext uri="{FF2B5EF4-FFF2-40B4-BE49-F238E27FC236}">
                <a16:creationId xmlns:a16="http://schemas.microsoft.com/office/drawing/2014/main" id="{A1E298F7-1056-3635-4ED8-AEAAD863A9C9}"/>
              </a:ext>
            </a:extLst>
          </p:cNvPr>
          <p:cNvSpPr/>
          <p:nvPr/>
        </p:nvSpPr>
        <p:spPr>
          <a:xfrm>
            <a:off x="7423033" y="2375208"/>
            <a:ext cx="4360125" cy="490654"/>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i="1" dirty="0">
                <a:latin typeface="Calibri" panose="020F0502020204030204" pitchFamily="34" charset="0"/>
                <a:cs typeface="Calibri" panose="020F0502020204030204" pitchFamily="34" charset="0"/>
              </a:rPr>
              <a:t>Measuring and aiming to optimize wellbeing</a:t>
            </a:r>
          </a:p>
        </p:txBody>
      </p:sp>
      <p:sp>
        <p:nvSpPr>
          <p:cNvPr id="31" name="Rectangle 30">
            <a:extLst>
              <a:ext uri="{FF2B5EF4-FFF2-40B4-BE49-F238E27FC236}">
                <a16:creationId xmlns:a16="http://schemas.microsoft.com/office/drawing/2014/main" id="{1D68B177-8296-80E0-8536-22B3579DD387}"/>
              </a:ext>
            </a:extLst>
          </p:cNvPr>
          <p:cNvSpPr/>
          <p:nvPr/>
        </p:nvSpPr>
        <p:spPr>
          <a:xfrm>
            <a:off x="7427683" y="3172522"/>
            <a:ext cx="4360125" cy="490654"/>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i="1" dirty="0">
                <a:latin typeface="Calibri" panose="020F0502020204030204" pitchFamily="34" charset="0"/>
                <a:cs typeface="Calibri" panose="020F0502020204030204" pitchFamily="34" charset="0"/>
              </a:rPr>
              <a:t>Reduced need for mobility and optimal access to mobility based on reduced energy and materials needs</a:t>
            </a:r>
          </a:p>
        </p:txBody>
      </p:sp>
      <p:sp>
        <p:nvSpPr>
          <p:cNvPr id="32" name="Rectangle 31">
            <a:extLst>
              <a:ext uri="{FF2B5EF4-FFF2-40B4-BE49-F238E27FC236}">
                <a16:creationId xmlns:a16="http://schemas.microsoft.com/office/drawing/2014/main" id="{82E77B74-2E55-6FA9-27C0-8087F246A428}"/>
              </a:ext>
            </a:extLst>
          </p:cNvPr>
          <p:cNvSpPr/>
          <p:nvPr/>
        </p:nvSpPr>
        <p:spPr>
          <a:xfrm>
            <a:off x="7448135" y="3944030"/>
            <a:ext cx="2016508" cy="726898"/>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i="1" dirty="0">
                <a:latin typeface="Calibri" panose="020F0502020204030204" pitchFamily="34" charset="0"/>
                <a:cs typeface="Calibri" panose="020F0502020204030204" pitchFamily="34" charset="0"/>
              </a:rPr>
              <a:t>Optimized infrastructure due to human need focus</a:t>
            </a:r>
          </a:p>
        </p:txBody>
      </p:sp>
      <p:sp>
        <p:nvSpPr>
          <p:cNvPr id="33" name="Rectangle 32">
            <a:extLst>
              <a:ext uri="{FF2B5EF4-FFF2-40B4-BE49-F238E27FC236}">
                <a16:creationId xmlns:a16="http://schemas.microsoft.com/office/drawing/2014/main" id="{9D6E5CA7-583E-D2F0-CE9F-DBD0DA77D0F4}"/>
              </a:ext>
            </a:extLst>
          </p:cNvPr>
          <p:cNvSpPr/>
          <p:nvPr/>
        </p:nvSpPr>
        <p:spPr>
          <a:xfrm>
            <a:off x="9771300" y="3944030"/>
            <a:ext cx="2016508" cy="726898"/>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i="1" dirty="0">
                <a:latin typeface="Calibri" panose="020F0502020204030204" pitchFamily="34" charset="0"/>
                <a:cs typeface="Calibri" panose="020F0502020204030204" pitchFamily="34" charset="0"/>
              </a:rPr>
              <a:t>Health and wellbeing benefits</a:t>
            </a:r>
          </a:p>
        </p:txBody>
      </p:sp>
      <p:sp>
        <p:nvSpPr>
          <p:cNvPr id="34" name="Rectangle 33">
            <a:extLst>
              <a:ext uri="{FF2B5EF4-FFF2-40B4-BE49-F238E27FC236}">
                <a16:creationId xmlns:a16="http://schemas.microsoft.com/office/drawing/2014/main" id="{3F12E3E9-987B-7E56-07AF-F8FBBC868B3F}"/>
              </a:ext>
            </a:extLst>
          </p:cNvPr>
          <p:cNvSpPr/>
          <p:nvPr/>
        </p:nvSpPr>
        <p:spPr>
          <a:xfrm>
            <a:off x="7470563" y="5052271"/>
            <a:ext cx="835371" cy="516461"/>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i="1" dirty="0">
                <a:latin typeface="Calibri" panose="020F0502020204030204" pitchFamily="34" charset="0"/>
                <a:cs typeface="Calibri" panose="020F0502020204030204" pitchFamily="34" charset="0"/>
              </a:rPr>
              <a:t>Modal shift</a:t>
            </a:r>
          </a:p>
        </p:txBody>
      </p:sp>
      <p:sp>
        <p:nvSpPr>
          <p:cNvPr id="36" name="Arrow: Down 35">
            <a:extLst>
              <a:ext uri="{FF2B5EF4-FFF2-40B4-BE49-F238E27FC236}">
                <a16:creationId xmlns:a16="http://schemas.microsoft.com/office/drawing/2014/main" id="{FB4CB99B-0F0C-4A7D-03BA-C2BF86E3852F}"/>
              </a:ext>
            </a:extLst>
          </p:cNvPr>
          <p:cNvSpPr/>
          <p:nvPr/>
        </p:nvSpPr>
        <p:spPr>
          <a:xfrm>
            <a:off x="9459993" y="2865863"/>
            <a:ext cx="325236" cy="293436"/>
          </a:xfrm>
          <a:prstGeom prst="downArrow">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i="1">
              <a:latin typeface="Calibri" panose="020F0502020204030204" pitchFamily="34" charset="0"/>
              <a:cs typeface="Calibri" panose="020F0502020204030204" pitchFamily="34" charset="0"/>
            </a:endParaRPr>
          </a:p>
        </p:txBody>
      </p:sp>
      <p:sp>
        <p:nvSpPr>
          <p:cNvPr id="37" name="Rectangle 36">
            <a:extLst>
              <a:ext uri="{FF2B5EF4-FFF2-40B4-BE49-F238E27FC236}">
                <a16:creationId xmlns:a16="http://schemas.microsoft.com/office/drawing/2014/main" id="{5F50A87D-395E-570B-F72B-DCF1C32DCAEE}"/>
              </a:ext>
            </a:extLst>
          </p:cNvPr>
          <p:cNvSpPr/>
          <p:nvPr/>
        </p:nvSpPr>
        <p:spPr>
          <a:xfrm>
            <a:off x="8455460" y="5055983"/>
            <a:ext cx="1071466" cy="598314"/>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i="1" dirty="0">
                <a:latin typeface="Calibri" panose="020F0502020204030204" pitchFamily="34" charset="0"/>
                <a:cs typeface="Calibri" panose="020F0502020204030204" pitchFamily="34" charset="0"/>
              </a:rPr>
              <a:t>Higher utilisation of vehicles</a:t>
            </a:r>
          </a:p>
        </p:txBody>
      </p:sp>
      <p:sp>
        <p:nvSpPr>
          <p:cNvPr id="38" name="Rectangle 37">
            <a:extLst>
              <a:ext uri="{FF2B5EF4-FFF2-40B4-BE49-F238E27FC236}">
                <a16:creationId xmlns:a16="http://schemas.microsoft.com/office/drawing/2014/main" id="{AB295B3C-2C03-6794-0AB1-E710DE28AF1D}"/>
              </a:ext>
            </a:extLst>
          </p:cNvPr>
          <p:cNvSpPr/>
          <p:nvPr/>
        </p:nvSpPr>
        <p:spPr>
          <a:xfrm>
            <a:off x="9741174" y="5057806"/>
            <a:ext cx="1071466" cy="879506"/>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i="1" dirty="0">
                <a:latin typeface="Calibri" panose="020F0502020204030204" pitchFamily="34" charset="0"/>
                <a:cs typeface="Calibri" panose="020F0502020204030204" pitchFamily="34" charset="0"/>
              </a:rPr>
              <a:t> </a:t>
            </a:r>
            <a:r>
              <a:rPr lang="en-GB" sz="1150" i="1" dirty="0">
                <a:latin typeface="Calibri" panose="020F0502020204030204" pitchFamily="34" charset="0"/>
                <a:cs typeface="Calibri" panose="020F0502020204030204" pitchFamily="34" charset="0"/>
              </a:rPr>
              <a:t>Reduced pollution and environmental impacts </a:t>
            </a:r>
          </a:p>
        </p:txBody>
      </p:sp>
      <p:sp>
        <p:nvSpPr>
          <p:cNvPr id="39" name="Rectangle 38">
            <a:extLst>
              <a:ext uri="{FF2B5EF4-FFF2-40B4-BE49-F238E27FC236}">
                <a16:creationId xmlns:a16="http://schemas.microsoft.com/office/drawing/2014/main" id="{0E3191E4-9CB1-0D8A-F6A8-04EA87367FF5}"/>
              </a:ext>
            </a:extLst>
          </p:cNvPr>
          <p:cNvSpPr/>
          <p:nvPr/>
        </p:nvSpPr>
        <p:spPr>
          <a:xfrm>
            <a:off x="10919143" y="5046517"/>
            <a:ext cx="898087" cy="879506"/>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i="1" dirty="0">
                <a:latin typeface="Calibri" panose="020F0502020204030204" pitchFamily="34" charset="0"/>
                <a:cs typeface="Calibri" panose="020F0502020204030204" pitchFamily="34" charset="0"/>
              </a:rPr>
              <a:t>Reduced time lost to traffic</a:t>
            </a:r>
          </a:p>
        </p:txBody>
      </p:sp>
      <p:sp>
        <p:nvSpPr>
          <p:cNvPr id="2" name="Rectangle 1">
            <a:extLst>
              <a:ext uri="{FF2B5EF4-FFF2-40B4-BE49-F238E27FC236}">
                <a16:creationId xmlns:a16="http://schemas.microsoft.com/office/drawing/2014/main" id="{29F4B933-BFE9-D0CB-DF6C-0C161CDD01ED}"/>
              </a:ext>
            </a:extLst>
          </p:cNvPr>
          <p:cNvSpPr/>
          <p:nvPr/>
        </p:nvSpPr>
        <p:spPr>
          <a:xfrm>
            <a:off x="4173978" y="5733402"/>
            <a:ext cx="1339553" cy="437355"/>
          </a:xfrm>
          <a:prstGeom prst="rect">
            <a:avLst/>
          </a:prstGeom>
          <a:solidFill>
            <a:srgbClr val="C00000"/>
          </a:solidFill>
          <a:ln>
            <a:solidFill>
              <a:srgbClr val="C0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GB" sz="1400" i="1" dirty="0">
                <a:latin typeface="Calibri" panose="020F0502020204030204" pitchFamily="34" charset="0"/>
                <a:cs typeface="Calibri" panose="020F0502020204030204" pitchFamily="34" charset="0"/>
              </a:rPr>
              <a:t>but time still lost to traffic</a:t>
            </a:r>
          </a:p>
        </p:txBody>
      </p:sp>
      <p:sp>
        <p:nvSpPr>
          <p:cNvPr id="3" name="Rectangle 2">
            <a:extLst>
              <a:ext uri="{FF2B5EF4-FFF2-40B4-BE49-F238E27FC236}">
                <a16:creationId xmlns:a16="http://schemas.microsoft.com/office/drawing/2014/main" id="{45940D2B-5FBE-5273-2389-66E82BB84D49}"/>
              </a:ext>
            </a:extLst>
          </p:cNvPr>
          <p:cNvSpPr/>
          <p:nvPr/>
        </p:nvSpPr>
        <p:spPr>
          <a:xfrm>
            <a:off x="8092650" y="5733403"/>
            <a:ext cx="909337" cy="514580"/>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i="1" dirty="0">
                <a:latin typeface="Calibri" panose="020F0502020204030204" pitchFamily="34" charset="0"/>
                <a:cs typeface="Calibri" panose="020F0502020204030204" pitchFamily="34" charset="0"/>
              </a:rPr>
              <a:t>Reduced land Use</a:t>
            </a:r>
          </a:p>
        </p:txBody>
      </p:sp>
      <p:sp>
        <p:nvSpPr>
          <p:cNvPr id="4" name="Title 1">
            <a:extLst>
              <a:ext uri="{FF2B5EF4-FFF2-40B4-BE49-F238E27FC236}">
                <a16:creationId xmlns:a16="http://schemas.microsoft.com/office/drawing/2014/main" id="{B55829B7-11DB-F543-5F51-72917CDBBFD2}"/>
              </a:ext>
            </a:extLst>
          </p:cNvPr>
          <p:cNvSpPr>
            <a:spLocks noGrp="1"/>
          </p:cNvSpPr>
          <p:nvPr>
            <p:ph type="title"/>
          </p:nvPr>
        </p:nvSpPr>
        <p:spPr>
          <a:xfrm>
            <a:off x="179387" y="262518"/>
            <a:ext cx="11831639" cy="708715"/>
          </a:xfrm>
        </p:spPr>
        <p:txBody>
          <a:bodyPr vert="horz">
            <a:noAutofit/>
          </a:bodyPr>
          <a:lstStyle/>
          <a:p>
            <a:pPr algn="ctr">
              <a:lnSpc>
                <a:spcPts val="3420"/>
              </a:lnSpc>
            </a:pPr>
            <a:r>
              <a:rPr lang="en-GB" sz="3600" i="1" dirty="0">
                <a:solidFill>
                  <a:srgbClr val="002060"/>
                </a:solidFill>
                <a:latin typeface="Calibri" panose="020F0502020204030204" pitchFamily="34" charset="0"/>
                <a:cs typeface="Calibri" panose="020F0502020204030204" pitchFamily="34" charset="0"/>
              </a:rPr>
              <a:t>From Sector to System: Mobility Example</a:t>
            </a:r>
            <a:endParaRPr lang="en-GB" sz="3600" i="1" cap="none" dirty="0">
              <a:solidFill>
                <a:srgbClr val="002060"/>
              </a:solidFill>
              <a:latin typeface="+mn-lt"/>
            </a:endParaRPr>
          </a:p>
        </p:txBody>
      </p:sp>
    </p:spTree>
    <p:extLst>
      <p:ext uri="{BB962C8B-B14F-4D97-AF65-F5344CB8AC3E}">
        <p14:creationId xmlns:p14="http://schemas.microsoft.com/office/powerpoint/2010/main" val="1932985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3"/>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8"/>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19" grpId="0" animBg="1"/>
      <p:bldP spid="18" grpId="0" animBg="1"/>
      <p:bldP spid="6" grpId="0" animBg="1"/>
      <p:bldP spid="7" grpId="0" animBg="1"/>
      <p:bldP spid="8" grpId="0" animBg="1"/>
      <p:bldP spid="9" grpId="0" animBg="1"/>
      <p:bldP spid="10" grpId="0" animBg="1"/>
      <p:bldP spid="11" grpId="0" animBg="1"/>
      <p:bldP spid="12" grpId="0" animBg="1"/>
      <p:bldP spid="13" grpId="0" animBg="1"/>
      <p:bldP spid="15" grpId="0" animBg="1"/>
      <p:bldP spid="16" grpId="0" animBg="1"/>
      <p:bldP spid="17" grpId="0" animBg="1"/>
      <p:bldP spid="20" grpId="0" animBg="1"/>
      <p:bldP spid="26" grpId="0" animBg="1"/>
      <p:bldP spid="27" grpId="0" animBg="1"/>
      <p:bldP spid="28" grpId="0" animBg="1"/>
      <p:bldP spid="29" grpId="0" animBg="1"/>
      <p:bldP spid="30" grpId="0" animBg="1"/>
      <p:bldP spid="31" grpId="0" animBg="1"/>
      <p:bldP spid="32" grpId="0" animBg="1"/>
      <p:bldP spid="33" grpId="0" animBg="1"/>
      <p:bldP spid="34" grpId="0" animBg="1"/>
      <p:bldP spid="36" grpId="0" animBg="1"/>
      <p:bldP spid="37" grpId="0" animBg="1"/>
      <p:bldP spid="38" grpId="0" animBg="1"/>
      <p:bldP spid="39" grpId="0" animBg="1"/>
      <p:bldP spid="2"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2613F1-0332-0541-85FC-9E8B1AC3D6D1}"/>
              </a:ext>
            </a:extLst>
          </p:cNvPr>
          <p:cNvSpPr txBox="1"/>
          <p:nvPr/>
        </p:nvSpPr>
        <p:spPr>
          <a:xfrm>
            <a:off x="0" y="-27705"/>
            <a:ext cx="12219710" cy="6913416"/>
          </a:xfrm>
          <a:prstGeom prst="rect">
            <a:avLst/>
          </a:prstGeom>
          <a:solidFill>
            <a:srgbClr val="002060"/>
          </a:solidFill>
          <a:ln>
            <a:solidFill>
              <a:srgbClr val="002060"/>
            </a:solidFill>
          </a:ln>
        </p:spPr>
        <p:txBody>
          <a:bodyPr wrap="square" rtlCol="0">
            <a:spAutoFit/>
          </a:bodyPr>
          <a:lstStyle/>
          <a:p>
            <a:endParaRPr lang="en-GB"/>
          </a:p>
        </p:txBody>
      </p:sp>
      <p:sp>
        <p:nvSpPr>
          <p:cNvPr id="6" name="Title 2"/>
          <p:cNvSpPr txBox="1">
            <a:spLocks/>
          </p:cNvSpPr>
          <p:nvPr/>
        </p:nvSpPr>
        <p:spPr>
          <a:xfrm>
            <a:off x="225083" y="2186589"/>
            <a:ext cx="11718388" cy="3840886"/>
          </a:xfrm>
          <a:prstGeom prst="rect">
            <a:avLst/>
          </a:prstGeom>
          <a:effectLst/>
        </p:spPr>
        <p:txBody>
          <a:bodyPr vert="horz" lIns="121920" tIns="60960" rIns="121920" bIns="6096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None/>
            </a:pPr>
            <a:r>
              <a:rPr lang="en-GB" sz="6500" b="0" i="1">
                <a:solidFill>
                  <a:srgbClr val="C00000"/>
                </a:solidFill>
                <a:effectLst/>
              </a:rPr>
              <a:t> </a:t>
            </a:r>
            <a:r>
              <a:rPr lang="en-GB" sz="6500" b="0" i="1">
                <a:solidFill>
                  <a:schemeClr val="bg1"/>
                </a:solidFill>
                <a:effectLst/>
              </a:rPr>
              <a:t>CHAPTER 3</a:t>
            </a:r>
          </a:p>
          <a:p>
            <a:pPr marL="0" indent="0" algn="ctr">
              <a:buNone/>
            </a:pPr>
            <a:r>
              <a:rPr lang="en-GB" sz="4000" b="0" i="1" u="none" strike="noStrike">
                <a:solidFill>
                  <a:srgbClr val="FFFF00"/>
                </a:solidFill>
                <a:effectLst/>
                <a:latin typeface="+mn-lt"/>
              </a:rPr>
              <a:t>Resource use is driving the triple planetary crisis</a:t>
            </a:r>
            <a:endParaRPr lang="en-GB" sz="4000" b="0" i="1">
              <a:solidFill>
                <a:srgbClr val="FFFF00"/>
              </a:solidFill>
              <a:effectLst/>
              <a:latin typeface="+mn-lt"/>
            </a:endParaRPr>
          </a:p>
        </p:txBody>
      </p:sp>
    </p:spTree>
    <p:extLst>
      <p:ext uri="{BB962C8B-B14F-4D97-AF65-F5344CB8AC3E}">
        <p14:creationId xmlns:p14="http://schemas.microsoft.com/office/powerpoint/2010/main" val="42012345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grpSp>
        <p:nvGrpSpPr>
          <p:cNvPr id="414" name="Google Shape;414;p10"/>
          <p:cNvGrpSpPr/>
          <p:nvPr/>
        </p:nvGrpSpPr>
        <p:grpSpPr>
          <a:xfrm>
            <a:off x="3871975" y="1442276"/>
            <a:ext cx="8320025" cy="5350755"/>
            <a:chOff x="0" y="0"/>
            <a:chExt cx="15268450" cy="9514668"/>
          </a:xfrm>
        </p:grpSpPr>
        <p:sp>
          <p:nvSpPr>
            <p:cNvPr id="415" name="Google Shape;415;p10"/>
            <p:cNvSpPr/>
            <p:nvPr/>
          </p:nvSpPr>
          <p:spPr>
            <a:xfrm>
              <a:off x="0" y="0"/>
              <a:ext cx="15268450" cy="7884528"/>
            </a:xfrm>
            <a:custGeom>
              <a:avLst/>
              <a:gdLst/>
              <a:ahLst/>
              <a:cxnLst/>
              <a:rect l="l" t="t" r="r" b="b"/>
              <a:pathLst>
                <a:path w="15268450" h="7884528" extrusionOk="0">
                  <a:moveTo>
                    <a:pt x="0" y="0"/>
                  </a:moveTo>
                  <a:lnTo>
                    <a:pt x="15268450" y="0"/>
                  </a:lnTo>
                  <a:lnTo>
                    <a:pt x="15268450" y="7884528"/>
                  </a:lnTo>
                  <a:lnTo>
                    <a:pt x="0" y="7884528"/>
                  </a:lnTo>
                  <a:lnTo>
                    <a:pt x="0" y="0"/>
                  </a:lnTo>
                  <a:close/>
                </a:path>
              </a:pathLst>
            </a:custGeom>
            <a:blipFill rotWithShape="1">
              <a:blip r:embed="rId3">
                <a:alphaModFix/>
              </a:blip>
              <a:stretch>
                <a:fillRect/>
              </a:stretch>
            </a:blipFill>
            <a:ln>
              <a:noFill/>
            </a:ln>
          </p:spPr>
          <p:txBody>
            <a:bodyPr/>
            <a:lstStyle/>
            <a:p>
              <a:endParaRPr lang="nl-BE" sz="1200"/>
            </a:p>
          </p:txBody>
        </p:sp>
        <p:sp>
          <p:nvSpPr>
            <p:cNvPr id="416" name="Google Shape;416;p10"/>
            <p:cNvSpPr/>
            <p:nvPr/>
          </p:nvSpPr>
          <p:spPr>
            <a:xfrm rot="16200000">
              <a:off x="2251117" y="6918058"/>
              <a:ext cx="488910" cy="2421845"/>
            </a:xfrm>
            <a:custGeom>
              <a:avLst/>
              <a:gdLst/>
              <a:ahLst/>
              <a:cxnLst/>
              <a:rect l="l" t="t" r="r" b="b"/>
              <a:pathLst>
                <a:path w="488909" h="1977208" extrusionOk="0">
                  <a:moveTo>
                    <a:pt x="0" y="0"/>
                  </a:moveTo>
                  <a:lnTo>
                    <a:pt x="488909" y="0"/>
                  </a:lnTo>
                  <a:lnTo>
                    <a:pt x="488909" y="1977207"/>
                  </a:lnTo>
                  <a:lnTo>
                    <a:pt x="0" y="1977207"/>
                  </a:lnTo>
                  <a:lnTo>
                    <a:pt x="0" y="0"/>
                  </a:lnTo>
                  <a:close/>
                </a:path>
              </a:pathLst>
            </a:custGeom>
            <a:blipFill rotWithShape="1">
              <a:blip r:embed="rId4">
                <a:alphaModFix/>
              </a:blip>
              <a:stretch>
                <a:fillRect/>
              </a:stretch>
            </a:blipFill>
            <a:ln>
              <a:noFill/>
            </a:ln>
          </p:spPr>
          <p:txBody>
            <a:bodyPr/>
            <a:lstStyle/>
            <a:p>
              <a:endParaRPr lang="nl-BE" sz="1200"/>
            </a:p>
          </p:txBody>
        </p:sp>
        <p:sp>
          <p:nvSpPr>
            <p:cNvPr id="417" name="Google Shape;417;p10"/>
            <p:cNvSpPr/>
            <p:nvPr/>
          </p:nvSpPr>
          <p:spPr>
            <a:xfrm rot="-5400000">
              <a:off x="4663502" y="7377338"/>
              <a:ext cx="333226" cy="1347606"/>
            </a:xfrm>
            <a:custGeom>
              <a:avLst/>
              <a:gdLst/>
              <a:ahLst/>
              <a:cxnLst/>
              <a:rect l="l" t="t" r="r" b="b"/>
              <a:pathLst>
                <a:path w="333226" h="1347606" extrusionOk="0">
                  <a:moveTo>
                    <a:pt x="0" y="0"/>
                  </a:moveTo>
                  <a:lnTo>
                    <a:pt x="333226" y="0"/>
                  </a:lnTo>
                  <a:lnTo>
                    <a:pt x="333226" y="1347605"/>
                  </a:lnTo>
                  <a:lnTo>
                    <a:pt x="0" y="1347605"/>
                  </a:lnTo>
                  <a:lnTo>
                    <a:pt x="0" y="0"/>
                  </a:lnTo>
                  <a:close/>
                </a:path>
              </a:pathLst>
            </a:custGeom>
            <a:blipFill rotWithShape="1">
              <a:blip r:embed="rId4">
                <a:alphaModFix/>
              </a:blip>
              <a:stretch>
                <a:fillRect/>
              </a:stretch>
            </a:blipFill>
            <a:ln>
              <a:noFill/>
            </a:ln>
          </p:spPr>
          <p:txBody>
            <a:bodyPr/>
            <a:lstStyle/>
            <a:p>
              <a:endParaRPr lang="nl-BE" sz="1200"/>
            </a:p>
          </p:txBody>
        </p:sp>
        <p:sp>
          <p:nvSpPr>
            <p:cNvPr id="418" name="Google Shape;418;p10"/>
            <p:cNvSpPr/>
            <p:nvPr/>
          </p:nvSpPr>
          <p:spPr>
            <a:xfrm rot="16200000">
              <a:off x="7434408" y="6293451"/>
              <a:ext cx="488910" cy="3671054"/>
            </a:xfrm>
            <a:custGeom>
              <a:avLst/>
              <a:gdLst/>
              <a:ahLst/>
              <a:cxnLst/>
              <a:rect l="l" t="t" r="r" b="b"/>
              <a:pathLst>
                <a:path w="836325" h="3382195" extrusionOk="0">
                  <a:moveTo>
                    <a:pt x="0" y="0"/>
                  </a:moveTo>
                  <a:lnTo>
                    <a:pt x="836325" y="0"/>
                  </a:lnTo>
                  <a:lnTo>
                    <a:pt x="836325" y="3382195"/>
                  </a:lnTo>
                  <a:lnTo>
                    <a:pt x="0" y="3382195"/>
                  </a:lnTo>
                  <a:lnTo>
                    <a:pt x="0" y="0"/>
                  </a:lnTo>
                  <a:close/>
                </a:path>
              </a:pathLst>
            </a:custGeom>
            <a:blipFill rotWithShape="1">
              <a:blip r:embed="rId4">
                <a:alphaModFix/>
              </a:blip>
              <a:stretch>
                <a:fillRect/>
              </a:stretch>
            </a:blipFill>
            <a:ln>
              <a:noFill/>
            </a:ln>
          </p:spPr>
          <p:txBody>
            <a:bodyPr/>
            <a:lstStyle/>
            <a:p>
              <a:endParaRPr lang="nl-BE" sz="1200"/>
            </a:p>
          </p:txBody>
        </p:sp>
        <p:sp>
          <p:nvSpPr>
            <p:cNvPr id="419" name="Google Shape;419;p10"/>
            <p:cNvSpPr txBox="1"/>
            <p:nvPr/>
          </p:nvSpPr>
          <p:spPr>
            <a:xfrm>
              <a:off x="1513482" y="8529553"/>
              <a:ext cx="2026440" cy="985115"/>
            </a:xfrm>
            <a:prstGeom prst="rect">
              <a:avLst/>
            </a:prstGeom>
            <a:noFill/>
            <a:ln>
              <a:noFill/>
            </a:ln>
          </p:spPr>
          <p:txBody>
            <a:bodyPr spcFirstLastPara="1" wrap="square" lIns="0" tIns="0" rIns="0" bIns="0" anchor="t" anchorCtr="0">
              <a:spAutoFit/>
            </a:bodyPr>
            <a:lstStyle/>
            <a:p>
              <a:pPr algn="ctr"/>
              <a:r>
                <a:rPr lang="en-US" i="1">
                  <a:ea typeface="Montserrat"/>
                  <a:cs typeface="Montserrat"/>
                  <a:sym typeface="Montserrat"/>
                </a:rPr>
                <a:t>Climate change</a:t>
              </a:r>
              <a:endParaRPr sz="1600" i="1"/>
            </a:p>
          </p:txBody>
        </p:sp>
        <p:sp>
          <p:nvSpPr>
            <p:cNvPr id="420" name="Google Shape;420;p10"/>
            <p:cNvSpPr txBox="1"/>
            <p:nvPr/>
          </p:nvSpPr>
          <p:spPr>
            <a:xfrm>
              <a:off x="3816894" y="8636077"/>
              <a:ext cx="2026440" cy="517185"/>
            </a:xfrm>
            <a:prstGeom prst="rect">
              <a:avLst/>
            </a:prstGeom>
            <a:noFill/>
            <a:ln>
              <a:noFill/>
            </a:ln>
          </p:spPr>
          <p:txBody>
            <a:bodyPr spcFirstLastPara="1" wrap="square" lIns="0" tIns="0" rIns="0" bIns="0" anchor="t" anchorCtr="0">
              <a:spAutoFit/>
            </a:bodyPr>
            <a:lstStyle/>
            <a:p>
              <a:pPr algn="ctr">
                <a:lnSpc>
                  <a:spcPct val="104967"/>
                </a:lnSpc>
              </a:pPr>
              <a:r>
                <a:rPr lang="en-US" i="1">
                  <a:ea typeface="Montserrat"/>
                  <a:cs typeface="Montserrat"/>
                  <a:sym typeface="Montserrat"/>
                </a:rPr>
                <a:t>Pollution</a:t>
              </a:r>
              <a:endParaRPr sz="1600" i="1"/>
            </a:p>
          </p:txBody>
        </p:sp>
        <p:sp>
          <p:nvSpPr>
            <p:cNvPr id="421" name="Google Shape;421;p10"/>
            <p:cNvSpPr txBox="1"/>
            <p:nvPr/>
          </p:nvSpPr>
          <p:spPr>
            <a:xfrm>
              <a:off x="6575092" y="8466111"/>
              <a:ext cx="2396016" cy="985115"/>
            </a:xfrm>
            <a:prstGeom prst="rect">
              <a:avLst/>
            </a:prstGeom>
            <a:noFill/>
            <a:ln>
              <a:noFill/>
            </a:ln>
          </p:spPr>
          <p:txBody>
            <a:bodyPr spcFirstLastPara="1" wrap="square" lIns="0" tIns="0" rIns="0" bIns="0" anchor="t" anchorCtr="0">
              <a:spAutoFit/>
            </a:bodyPr>
            <a:lstStyle/>
            <a:p>
              <a:pPr algn="ctr"/>
              <a:r>
                <a:rPr lang="en-US" i="1">
                  <a:ea typeface="Montserrat"/>
                  <a:cs typeface="Montserrat"/>
                  <a:sym typeface="Montserrat"/>
                </a:rPr>
                <a:t>Biodiversity loss</a:t>
              </a:r>
              <a:endParaRPr sz="1600" i="1"/>
            </a:p>
          </p:txBody>
        </p:sp>
      </p:grpSp>
      <p:grpSp>
        <p:nvGrpSpPr>
          <p:cNvPr id="430" name="Google Shape;430;p10"/>
          <p:cNvGrpSpPr/>
          <p:nvPr/>
        </p:nvGrpSpPr>
        <p:grpSpPr>
          <a:xfrm>
            <a:off x="10153946" y="219780"/>
            <a:ext cx="1864987" cy="641757"/>
            <a:chOff x="2663371" y="0"/>
            <a:chExt cx="3729974" cy="1283514"/>
          </a:xfrm>
        </p:grpSpPr>
        <p:sp>
          <p:nvSpPr>
            <p:cNvPr id="431" name="Google Shape;431;p10"/>
            <p:cNvSpPr/>
            <p:nvPr/>
          </p:nvSpPr>
          <p:spPr>
            <a:xfrm>
              <a:off x="2663371" y="0"/>
              <a:ext cx="1397243" cy="1283514"/>
            </a:xfrm>
            <a:custGeom>
              <a:avLst/>
              <a:gdLst/>
              <a:ahLst/>
              <a:cxnLst/>
              <a:rect l="l" t="t" r="r" b="b"/>
              <a:pathLst>
                <a:path w="1397243" h="1283514" extrusionOk="0">
                  <a:moveTo>
                    <a:pt x="0" y="0"/>
                  </a:moveTo>
                  <a:lnTo>
                    <a:pt x="1397243" y="0"/>
                  </a:lnTo>
                  <a:lnTo>
                    <a:pt x="1397243" y="1283514"/>
                  </a:lnTo>
                  <a:lnTo>
                    <a:pt x="0" y="1283514"/>
                  </a:lnTo>
                  <a:lnTo>
                    <a:pt x="0" y="0"/>
                  </a:lnTo>
                  <a:close/>
                </a:path>
              </a:pathLst>
            </a:custGeom>
            <a:blipFill rotWithShape="1">
              <a:blip r:embed="rId5">
                <a:alphaModFix/>
              </a:blip>
              <a:stretch>
                <a:fillRect/>
              </a:stretch>
            </a:blipFill>
            <a:ln>
              <a:noFill/>
            </a:ln>
          </p:spPr>
          <p:txBody>
            <a:bodyPr/>
            <a:lstStyle/>
            <a:p>
              <a:endParaRPr lang="nl-BE" sz="1200"/>
            </a:p>
          </p:txBody>
        </p:sp>
        <p:sp>
          <p:nvSpPr>
            <p:cNvPr id="432" name="Google Shape;432;p10"/>
            <p:cNvSpPr/>
            <p:nvPr/>
          </p:nvSpPr>
          <p:spPr>
            <a:xfrm>
              <a:off x="4197625" y="0"/>
              <a:ext cx="2195720" cy="1065839"/>
            </a:xfrm>
            <a:custGeom>
              <a:avLst/>
              <a:gdLst/>
              <a:ahLst/>
              <a:cxnLst/>
              <a:rect l="l" t="t" r="r" b="b"/>
              <a:pathLst>
                <a:path w="2195720" h="1065839" extrusionOk="0">
                  <a:moveTo>
                    <a:pt x="0" y="0"/>
                  </a:moveTo>
                  <a:lnTo>
                    <a:pt x="2195720" y="0"/>
                  </a:lnTo>
                  <a:lnTo>
                    <a:pt x="2195720" y="1065839"/>
                  </a:lnTo>
                  <a:lnTo>
                    <a:pt x="0" y="1065839"/>
                  </a:lnTo>
                  <a:lnTo>
                    <a:pt x="0" y="0"/>
                  </a:lnTo>
                  <a:close/>
                </a:path>
              </a:pathLst>
            </a:custGeom>
            <a:blipFill rotWithShape="1">
              <a:blip r:embed="rId6">
                <a:alphaModFix/>
              </a:blip>
              <a:stretch>
                <a:fillRect/>
              </a:stretch>
            </a:blipFill>
            <a:ln>
              <a:noFill/>
            </a:ln>
          </p:spPr>
          <p:txBody>
            <a:bodyPr/>
            <a:lstStyle/>
            <a:p>
              <a:endParaRPr lang="nl-BE" sz="1200"/>
            </a:p>
          </p:txBody>
        </p:sp>
      </p:grpSp>
      <p:sp>
        <p:nvSpPr>
          <p:cNvPr id="3" name="Rectangle 2">
            <a:extLst>
              <a:ext uri="{FF2B5EF4-FFF2-40B4-BE49-F238E27FC236}">
                <a16:creationId xmlns:a16="http://schemas.microsoft.com/office/drawing/2014/main" id="{9BFABA6A-469B-8C29-9459-7CB483ED61F0}"/>
              </a:ext>
            </a:extLst>
          </p:cNvPr>
          <p:cNvSpPr/>
          <p:nvPr/>
        </p:nvSpPr>
        <p:spPr>
          <a:xfrm>
            <a:off x="370462" y="26513"/>
            <a:ext cx="9923469" cy="1077218"/>
          </a:xfrm>
          <a:prstGeom prst="rect">
            <a:avLst/>
          </a:prstGeom>
        </p:spPr>
        <p:txBody>
          <a:bodyPr wrap="square">
            <a:spAutoFit/>
          </a:bodyPr>
          <a:lstStyle/>
          <a:p>
            <a:r>
              <a:rPr lang="en-SI" sz="3200" i="1">
                <a:solidFill>
                  <a:srgbClr val="C00000"/>
                </a:solidFill>
                <a:latin typeface="Calibri" panose="020F0502020204030204" pitchFamily="34" charset="0"/>
                <a:ea typeface="Calibri" panose="020F0502020204030204" pitchFamily="34" charset="0"/>
              </a:rPr>
              <a:t>Impacts: </a:t>
            </a:r>
            <a:r>
              <a:rPr lang="en-SI" sz="3200" i="1">
                <a:solidFill>
                  <a:srgbClr val="002060"/>
                </a:solidFill>
                <a:latin typeface="Calibri" panose="020F0502020204030204" pitchFamily="34" charset="0"/>
                <a:ea typeface="Calibri" panose="020F0502020204030204" pitchFamily="34" charset="0"/>
              </a:rPr>
              <a:t>Extraction and Processing of Natural Resources Drives all Aspects of the Triple Planetary Crisis </a:t>
            </a:r>
            <a:endParaRPr lang="en-GB" sz="3200" i="1">
              <a:solidFill>
                <a:srgbClr val="002060"/>
              </a:solidFill>
            </a:endParaRPr>
          </a:p>
        </p:txBody>
      </p:sp>
      <p:sp>
        <p:nvSpPr>
          <p:cNvPr id="4" name="Google Shape;416;p10">
            <a:extLst>
              <a:ext uri="{FF2B5EF4-FFF2-40B4-BE49-F238E27FC236}">
                <a16:creationId xmlns:a16="http://schemas.microsoft.com/office/drawing/2014/main" id="{E6FE12E6-EFDA-B396-8874-765FA1514B75}"/>
              </a:ext>
            </a:extLst>
          </p:cNvPr>
          <p:cNvSpPr/>
          <p:nvPr/>
        </p:nvSpPr>
        <p:spPr>
          <a:xfrm rot="16200000">
            <a:off x="9860339" y="5367763"/>
            <a:ext cx="274948" cy="1319702"/>
          </a:xfrm>
          <a:custGeom>
            <a:avLst/>
            <a:gdLst/>
            <a:ahLst/>
            <a:cxnLst/>
            <a:rect l="l" t="t" r="r" b="b"/>
            <a:pathLst>
              <a:path w="488909" h="1977208" extrusionOk="0">
                <a:moveTo>
                  <a:pt x="0" y="0"/>
                </a:moveTo>
                <a:lnTo>
                  <a:pt x="488909" y="0"/>
                </a:lnTo>
                <a:lnTo>
                  <a:pt x="488909" y="1977207"/>
                </a:lnTo>
                <a:lnTo>
                  <a:pt x="0" y="1977207"/>
                </a:lnTo>
                <a:lnTo>
                  <a:pt x="0" y="0"/>
                </a:lnTo>
                <a:close/>
              </a:path>
            </a:pathLst>
          </a:custGeom>
          <a:blipFill rotWithShape="1">
            <a:blip r:embed="rId4">
              <a:alphaModFix/>
            </a:blip>
            <a:stretch>
              <a:fillRect/>
            </a:stretch>
          </a:blipFill>
          <a:ln>
            <a:noFill/>
          </a:ln>
        </p:spPr>
        <p:txBody>
          <a:bodyPr/>
          <a:lstStyle/>
          <a:p>
            <a:endParaRPr lang="nl-BE" sz="1200"/>
          </a:p>
        </p:txBody>
      </p:sp>
      <p:sp>
        <p:nvSpPr>
          <p:cNvPr id="5" name="Google Shape;421;p10">
            <a:extLst>
              <a:ext uri="{FF2B5EF4-FFF2-40B4-BE49-F238E27FC236}">
                <a16:creationId xmlns:a16="http://schemas.microsoft.com/office/drawing/2014/main" id="{18680D52-43FF-EACF-2B2D-2A5D0CCB2A1E}"/>
              </a:ext>
            </a:extLst>
          </p:cNvPr>
          <p:cNvSpPr txBox="1"/>
          <p:nvPr/>
        </p:nvSpPr>
        <p:spPr>
          <a:xfrm>
            <a:off x="9297507" y="6217206"/>
            <a:ext cx="1305628" cy="553998"/>
          </a:xfrm>
          <a:prstGeom prst="rect">
            <a:avLst/>
          </a:prstGeom>
          <a:noFill/>
          <a:ln>
            <a:noFill/>
          </a:ln>
        </p:spPr>
        <p:txBody>
          <a:bodyPr spcFirstLastPara="1" wrap="square" lIns="0" tIns="0" rIns="0" bIns="0" anchor="t" anchorCtr="0">
            <a:spAutoFit/>
          </a:bodyPr>
          <a:lstStyle/>
          <a:p>
            <a:pPr algn="ctr"/>
            <a:r>
              <a:rPr lang="en-US" i="1">
                <a:ea typeface="Montserrat"/>
                <a:cs typeface="Montserrat"/>
                <a:sym typeface="Montserrat"/>
              </a:rPr>
              <a:t>Economic Impacts</a:t>
            </a:r>
            <a:endParaRPr sz="1600" i="1"/>
          </a:p>
        </p:txBody>
      </p:sp>
      <p:sp>
        <p:nvSpPr>
          <p:cNvPr id="6" name="Rectangle 5">
            <a:extLst>
              <a:ext uri="{FF2B5EF4-FFF2-40B4-BE49-F238E27FC236}">
                <a16:creationId xmlns:a16="http://schemas.microsoft.com/office/drawing/2014/main" id="{7D84E1D1-978E-C9F2-9C5F-7E21F20CE491}"/>
              </a:ext>
            </a:extLst>
          </p:cNvPr>
          <p:cNvSpPr/>
          <p:nvPr/>
        </p:nvSpPr>
        <p:spPr>
          <a:xfrm>
            <a:off x="196408" y="3913769"/>
            <a:ext cx="3779841" cy="721095"/>
          </a:xfrm>
          <a:prstGeom prst="rect">
            <a:avLst/>
          </a:prstGeom>
        </p:spPr>
        <p:txBody>
          <a:bodyPr wrap="square">
            <a:spAutoFit/>
          </a:bodyPr>
          <a:lstStyle/>
          <a:p>
            <a:pPr lvl="0">
              <a:lnSpc>
                <a:spcPts val="2520"/>
              </a:lnSpc>
            </a:pPr>
            <a:r>
              <a:rPr lang="en-GB" i="1">
                <a:latin typeface="Calibri" panose="020F0502020204030204" pitchFamily="34" charset="0"/>
                <a:cs typeface="Calibri" panose="020F0502020204030204" pitchFamily="34" charset="0"/>
              </a:rPr>
              <a:t>60% of global climate change impacts including land use change</a:t>
            </a:r>
          </a:p>
        </p:txBody>
      </p:sp>
      <p:sp>
        <p:nvSpPr>
          <p:cNvPr id="7" name="Rectangle 6">
            <a:extLst>
              <a:ext uri="{FF2B5EF4-FFF2-40B4-BE49-F238E27FC236}">
                <a16:creationId xmlns:a16="http://schemas.microsoft.com/office/drawing/2014/main" id="{042AB7D0-0928-C056-8D66-617671B8BB1C}"/>
              </a:ext>
            </a:extLst>
          </p:cNvPr>
          <p:cNvSpPr/>
          <p:nvPr/>
        </p:nvSpPr>
        <p:spPr>
          <a:xfrm>
            <a:off x="213910" y="4659011"/>
            <a:ext cx="3508236" cy="369332"/>
          </a:xfrm>
          <a:prstGeom prst="rect">
            <a:avLst/>
          </a:prstGeom>
        </p:spPr>
        <p:txBody>
          <a:bodyPr wrap="square">
            <a:spAutoFit/>
          </a:bodyPr>
          <a:lstStyle/>
          <a:p>
            <a:pPr lvl="0"/>
            <a:r>
              <a:rPr lang="en-GB" i="1">
                <a:latin typeface="Calibri" panose="020F0502020204030204" pitchFamily="34" charset="0"/>
                <a:cs typeface="Calibri" panose="020F0502020204030204" pitchFamily="34" charset="0"/>
              </a:rPr>
              <a:t>40% of air pollution health impacts</a:t>
            </a:r>
          </a:p>
        </p:txBody>
      </p:sp>
      <p:sp>
        <p:nvSpPr>
          <p:cNvPr id="8" name="Rectangle 7">
            <a:extLst>
              <a:ext uri="{FF2B5EF4-FFF2-40B4-BE49-F238E27FC236}">
                <a16:creationId xmlns:a16="http://schemas.microsoft.com/office/drawing/2014/main" id="{C07BE327-28FA-57FA-9B0D-3380076E0B48}"/>
              </a:ext>
            </a:extLst>
          </p:cNvPr>
          <p:cNvSpPr/>
          <p:nvPr/>
        </p:nvSpPr>
        <p:spPr>
          <a:xfrm>
            <a:off x="220472" y="5003517"/>
            <a:ext cx="3658796" cy="1034899"/>
          </a:xfrm>
          <a:prstGeom prst="rect">
            <a:avLst/>
          </a:prstGeom>
        </p:spPr>
        <p:txBody>
          <a:bodyPr wrap="square">
            <a:spAutoFit/>
          </a:bodyPr>
          <a:lstStyle/>
          <a:p>
            <a:pPr lvl="0">
              <a:lnSpc>
                <a:spcPts val="2520"/>
              </a:lnSpc>
            </a:pPr>
            <a:r>
              <a:rPr lang="en-GB" i="1">
                <a:latin typeface="Calibri" panose="020F0502020204030204" pitchFamily="34" charset="0"/>
                <a:cs typeface="Calibri" panose="020F0502020204030204" pitchFamily="34" charset="0"/>
              </a:rPr>
              <a:t>More than 90% of water stress and global land and water eutrophication related biodiversity loss</a:t>
            </a:r>
          </a:p>
        </p:txBody>
      </p:sp>
      <p:sp>
        <p:nvSpPr>
          <p:cNvPr id="9" name="Frame 8">
            <a:extLst>
              <a:ext uri="{FF2B5EF4-FFF2-40B4-BE49-F238E27FC236}">
                <a16:creationId xmlns:a16="http://schemas.microsoft.com/office/drawing/2014/main" id="{B322EDD7-EB0E-4369-E4C0-F81B14AB2B87}"/>
              </a:ext>
            </a:extLst>
          </p:cNvPr>
          <p:cNvSpPr>
            <a:spLocks noChangeAspect="1"/>
          </p:cNvSpPr>
          <p:nvPr/>
        </p:nvSpPr>
        <p:spPr>
          <a:xfrm>
            <a:off x="4475018" y="2854036"/>
            <a:ext cx="1579414" cy="2396835"/>
          </a:xfrm>
          <a:prstGeom prst="frame">
            <a:avLst>
              <a:gd name="adj1" fmla="val 1442"/>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Frame 9">
            <a:extLst>
              <a:ext uri="{FF2B5EF4-FFF2-40B4-BE49-F238E27FC236}">
                <a16:creationId xmlns:a16="http://schemas.microsoft.com/office/drawing/2014/main" id="{A5C6E659-8841-C7F0-5865-F4A1D15BFBCD}"/>
              </a:ext>
            </a:extLst>
          </p:cNvPr>
          <p:cNvSpPr>
            <a:spLocks noChangeAspect="1"/>
          </p:cNvSpPr>
          <p:nvPr/>
        </p:nvSpPr>
        <p:spPr>
          <a:xfrm>
            <a:off x="6095999" y="3643745"/>
            <a:ext cx="734333" cy="1593271"/>
          </a:xfrm>
          <a:prstGeom prst="frame">
            <a:avLst>
              <a:gd name="adj1" fmla="val 2319"/>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Frame 10">
            <a:extLst>
              <a:ext uri="{FF2B5EF4-FFF2-40B4-BE49-F238E27FC236}">
                <a16:creationId xmlns:a16="http://schemas.microsoft.com/office/drawing/2014/main" id="{2ED37E52-FBF8-51A6-379B-E012D8436D4E}"/>
              </a:ext>
            </a:extLst>
          </p:cNvPr>
          <p:cNvSpPr>
            <a:spLocks noChangeAspect="1"/>
          </p:cNvSpPr>
          <p:nvPr/>
        </p:nvSpPr>
        <p:spPr>
          <a:xfrm>
            <a:off x="6871149" y="1526379"/>
            <a:ext cx="2328269" cy="3710637"/>
          </a:xfrm>
          <a:prstGeom prst="frame">
            <a:avLst>
              <a:gd name="adj1" fmla="val 1129"/>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 name="Rectangle 1">
            <a:extLst>
              <a:ext uri="{FF2B5EF4-FFF2-40B4-BE49-F238E27FC236}">
                <a16:creationId xmlns:a16="http://schemas.microsoft.com/office/drawing/2014/main" id="{D9557E6A-9831-2826-01C1-F5CED78BC7BF}"/>
              </a:ext>
            </a:extLst>
          </p:cNvPr>
          <p:cNvSpPr/>
          <p:nvPr/>
        </p:nvSpPr>
        <p:spPr>
          <a:xfrm>
            <a:off x="202715" y="1474953"/>
            <a:ext cx="3519432" cy="923330"/>
          </a:xfrm>
          <a:prstGeom prst="rect">
            <a:avLst/>
          </a:prstGeom>
        </p:spPr>
        <p:txBody>
          <a:bodyPr wrap="square">
            <a:spAutoFit/>
          </a:bodyPr>
          <a:lstStyle/>
          <a:p>
            <a:r>
              <a:rPr lang="en-GB" i="1">
                <a:latin typeface="Calibri" panose="020F0502020204030204" pitchFamily="34" charset="0"/>
                <a:cs typeface="Calibri" panose="020F0502020204030204" pitchFamily="34" charset="0"/>
              </a:rPr>
              <a:t>Environmental impacts of materials in the value chain in </a:t>
            </a:r>
          </a:p>
          <a:p>
            <a:r>
              <a:rPr lang="en-GB" i="1">
                <a:latin typeface="Calibri" panose="020F0502020204030204" pitchFamily="34" charset="0"/>
                <a:cs typeface="Calibri" panose="020F0502020204030204" pitchFamily="34" charset="0"/>
              </a:rPr>
              <a:t>extraction and processing phase </a:t>
            </a:r>
            <a:endParaRPr lang="en-US" i="1">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E201759E-509D-3B8D-28EA-4775D5BC01F6}"/>
              </a:ext>
            </a:extLst>
          </p:cNvPr>
          <p:cNvPicPr>
            <a:picLocks noChangeAspect="1"/>
          </p:cNvPicPr>
          <p:nvPr/>
        </p:nvPicPr>
        <p:blipFill rotWithShape="1">
          <a:blip r:embed="rId7"/>
          <a:srcRect l="3261" t="3482" r="41690" b="60436"/>
          <a:stretch/>
        </p:blipFill>
        <p:spPr>
          <a:xfrm>
            <a:off x="342745" y="2801907"/>
            <a:ext cx="3462531" cy="719902"/>
          </a:xfrm>
          <a:prstGeom prst="rect">
            <a:avLst/>
          </a:prstGeom>
        </p:spPr>
      </p:pic>
      <p:sp>
        <p:nvSpPr>
          <p:cNvPr id="13" name="Frame 12">
            <a:extLst>
              <a:ext uri="{FF2B5EF4-FFF2-40B4-BE49-F238E27FC236}">
                <a16:creationId xmlns:a16="http://schemas.microsoft.com/office/drawing/2014/main" id="{33AECFAC-65AE-0CD6-403E-588BD6230E4A}"/>
              </a:ext>
            </a:extLst>
          </p:cNvPr>
          <p:cNvSpPr>
            <a:spLocks noChangeAspect="1"/>
          </p:cNvSpPr>
          <p:nvPr/>
        </p:nvSpPr>
        <p:spPr>
          <a:xfrm>
            <a:off x="315595" y="2617155"/>
            <a:ext cx="2344477" cy="1091475"/>
          </a:xfrm>
          <a:prstGeom prst="frame">
            <a:avLst>
              <a:gd name="adj1" fmla="val 0"/>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661090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animBg="1"/>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E7265-CC17-F358-61C6-2A38B7B5D5A0}"/>
              </a:ext>
            </a:extLst>
          </p:cNvPr>
          <p:cNvSpPr>
            <a:spLocks noGrp="1"/>
          </p:cNvSpPr>
          <p:nvPr>
            <p:ph type="title"/>
          </p:nvPr>
        </p:nvSpPr>
        <p:spPr>
          <a:xfrm>
            <a:off x="835985" y="-36637"/>
            <a:ext cx="9264943" cy="1613645"/>
          </a:xfrm>
        </p:spPr>
        <p:txBody>
          <a:bodyPr>
            <a:noAutofit/>
          </a:bodyPr>
          <a:lstStyle/>
          <a:p>
            <a:r>
              <a:rPr lang="en-US" sz="3200" i="1">
                <a:solidFill>
                  <a:srgbClr val="C00000"/>
                </a:solidFill>
                <a:effectLst/>
                <a:latin typeface="Calibri" panose="020F0502020204030204" pitchFamily="34" charset="0"/>
                <a:ea typeface="Calibri" panose="020F0502020204030204" pitchFamily="34" charset="0"/>
              </a:rPr>
              <a:t>Impacts: </a:t>
            </a:r>
            <a:r>
              <a:rPr lang="en-US" sz="3200" i="1">
                <a:solidFill>
                  <a:srgbClr val="002060"/>
                </a:solidFill>
                <a:effectLst/>
                <a:latin typeface="Calibri" panose="020F0502020204030204" pitchFamily="34" charset="0"/>
                <a:ea typeface="Calibri" panose="020F0502020204030204" pitchFamily="34" charset="0"/>
              </a:rPr>
              <a:t>“Provisioning systems” - human needs with most </a:t>
            </a:r>
            <a:r>
              <a:rPr lang="en-US" sz="3200" i="1">
                <a:solidFill>
                  <a:srgbClr val="002060"/>
                </a:solidFill>
                <a:latin typeface="Calibri" panose="020F0502020204030204" pitchFamily="34" charset="0"/>
                <a:ea typeface="Calibri" panose="020F0502020204030204" pitchFamily="34" charset="0"/>
              </a:rPr>
              <a:t>environmental </a:t>
            </a:r>
            <a:r>
              <a:rPr lang="en-US" sz="3200" i="1">
                <a:solidFill>
                  <a:srgbClr val="002060"/>
                </a:solidFill>
                <a:effectLst/>
                <a:latin typeface="Calibri" panose="020F0502020204030204" pitchFamily="34" charset="0"/>
                <a:ea typeface="Calibri" panose="020F0502020204030204" pitchFamily="34" charset="0"/>
              </a:rPr>
              <a:t>impacts requesting our focus  </a:t>
            </a:r>
            <a:endParaRPr lang="en-GB" sz="3200" i="1">
              <a:solidFill>
                <a:srgbClr val="002060"/>
              </a:solidFill>
              <a:latin typeface="+mn-lt"/>
            </a:endParaRPr>
          </a:p>
        </p:txBody>
      </p:sp>
      <p:pic>
        <p:nvPicPr>
          <p:cNvPr id="6" name="Grafik 1849979828">
            <a:extLst>
              <a:ext uri="{FF2B5EF4-FFF2-40B4-BE49-F238E27FC236}">
                <a16:creationId xmlns:a16="http://schemas.microsoft.com/office/drawing/2014/main" id="{F403FABC-DA63-0B49-CF61-69472B2EAE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155" y="1782462"/>
            <a:ext cx="11405187" cy="4562074"/>
          </a:xfrm>
          <a:prstGeom prst="rect">
            <a:avLst/>
          </a:prstGeom>
        </p:spPr>
      </p:pic>
      <p:grpSp>
        <p:nvGrpSpPr>
          <p:cNvPr id="3" name="Google Shape;430;p10">
            <a:extLst>
              <a:ext uri="{FF2B5EF4-FFF2-40B4-BE49-F238E27FC236}">
                <a16:creationId xmlns:a16="http://schemas.microsoft.com/office/drawing/2014/main" id="{B4F1BAC7-F596-CE37-3F3D-B348BE09F4E6}"/>
              </a:ext>
            </a:extLst>
          </p:cNvPr>
          <p:cNvGrpSpPr/>
          <p:nvPr/>
        </p:nvGrpSpPr>
        <p:grpSpPr>
          <a:xfrm>
            <a:off x="9898766" y="368635"/>
            <a:ext cx="1864987" cy="641757"/>
            <a:chOff x="2663371" y="0"/>
            <a:chExt cx="3729974" cy="1283514"/>
          </a:xfrm>
        </p:grpSpPr>
        <p:sp>
          <p:nvSpPr>
            <p:cNvPr id="5" name="Google Shape;431;p10">
              <a:extLst>
                <a:ext uri="{FF2B5EF4-FFF2-40B4-BE49-F238E27FC236}">
                  <a16:creationId xmlns:a16="http://schemas.microsoft.com/office/drawing/2014/main" id="{4583A74F-DCBF-761B-378A-EEFDE15C084B}"/>
                </a:ext>
              </a:extLst>
            </p:cNvPr>
            <p:cNvSpPr/>
            <p:nvPr/>
          </p:nvSpPr>
          <p:spPr>
            <a:xfrm>
              <a:off x="2663371" y="0"/>
              <a:ext cx="1397243" cy="1283514"/>
            </a:xfrm>
            <a:custGeom>
              <a:avLst/>
              <a:gdLst/>
              <a:ahLst/>
              <a:cxnLst/>
              <a:rect l="l" t="t" r="r" b="b"/>
              <a:pathLst>
                <a:path w="1397243" h="1283514" extrusionOk="0">
                  <a:moveTo>
                    <a:pt x="0" y="0"/>
                  </a:moveTo>
                  <a:lnTo>
                    <a:pt x="1397243" y="0"/>
                  </a:lnTo>
                  <a:lnTo>
                    <a:pt x="1397243" y="1283514"/>
                  </a:lnTo>
                  <a:lnTo>
                    <a:pt x="0" y="1283514"/>
                  </a:lnTo>
                  <a:lnTo>
                    <a:pt x="0" y="0"/>
                  </a:lnTo>
                  <a:close/>
                </a:path>
              </a:pathLst>
            </a:custGeom>
            <a:blipFill rotWithShape="1">
              <a:blip r:embed="rId3">
                <a:alphaModFix/>
              </a:blip>
              <a:stretch>
                <a:fillRect/>
              </a:stretch>
            </a:blipFill>
            <a:ln>
              <a:noFill/>
            </a:ln>
          </p:spPr>
          <p:txBody>
            <a:bodyPr/>
            <a:lstStyle/>
            <a:p>
              <a:endParaRPr lang="nl-BE" sz="1200"/>
            </a:p>
          </p:txBody>
        </p:sp>
        <p:sp>
          <p:nvSpPr>
            <p:cNvPr id="7" name="Google Shape;432;p10">
              <a:extLst>
                <a:ext uri="{FF2B5EF4-FFF2-40B4-BE49-F238E27FC236}">
                  <a16:creationId xmlns:a16="http://schemas.microsoft.com/office/drawing/2014/main" id="{96ABF339-10B1-FFEB-9264-E28D59C838E9}"/>
                </a:ext>
              </a:extLst>
            </p:cNvPr>
            <p:cNvSpPr/>
            <p:nvPr/>
          </p:nvSpPr>
          <p:spPr>
            <a:xfrm>
              <a:off x="4197625" y="0"/>
              <a:ext cx="2195720" cy="1065839"/>
            </a:xfrm>
            <a:custGeom>
              <a:avLst/>
              <a:gdLst/>
              <a:ahLst/>
              <a:cxnLst/>
              <a:rect l="l" t="t" r="r" b="b"/>
              <a:pathLst>
                <a:path w="2195720" h="1065839" extrusionOk="0">
                  <a:moveTo>
                    <a:pt x="0" y="0"/>
                  </a:moveTo>
                  <a:lnTo>
                    <a:pt x="2195720" y="0"/>
                  </a:lnTo>
                  <a:lnTo>
                    <a:pt x="2195720" y="1065839"/>
                  </a:lnTo>
                  <a:lnTo>
                    <a:pt x="0" y="1065839"/>
                  </a:lnTo>
                  <a:lnTo>
                    <a:pt x="0" y="0"/>
                  </a:lnTo>
                  <a:close/>
                </a:path>
              </a:pathLst>
            </a:custGeom>
            <a:blipFill rotWithShape="1">
              <a:blip r:embed="rId4">
                <a:alphaModFix/>
              </a:blip>
              <a:stretch>
                <a:fillRect/>
              </a:stretch>
            </a:blipFill>
            <a:ln>
              <a:noFill/>
            </a:ln>
          </p:spPr>
          <p:txBody>
            <a:bodyPr/>
            <a:lstStyle/>
            <a:p>
              <a:endParaRPr lang="nl-BE" sz="1200"/>
            </a:p>
          </p:txBody>
        </p:sp>
      </p:grpSp>
    </p:spTree>
    <p:extLst>
      <p:ext uri="{BB962C8B-B14F-4D97-AF65-F5344CB8AC3E}">
        <p14:creationId xmlns:p14="http://schemas.microsoft.com/office/powerpoint/2010/main" val="14983567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hink-cell data - do not delete" hidden="1">
            <a:extLst>
              <a:ext uri="{FF2B5EF4-FFF2-40B4-BE49-F238E27FC236}">
                <a16:creationId xmlns:a16="http://schemas.microsoft.com/office/drawing/2014/main" id="{AD51D753-2489-EC26-E91B-800DD4100A2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21" name="think-cell data - do not delete" hidden="1">
                        <a:extLst>
                          <a:ext uri="{FF2B5EF4-FFF2-40B4-BE49-F238E27FC236}">
                            <a16:creationId xmlns:a16="http://schemas.microsoft.com/office/drawing/2014/main" id="{AD51D753-2489-EC26-E91B-800DD4100A2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2" name="Picture 21">
            <a:extLst>
              <a:ext uri="{FF2B5EF4-FFF2-40B4-BE49-F238E27FC236}">
                <a16:creationId xmlns:a16="http://schemas.microsoft.com/office/drawing/2014/main" id="{F839584A-9496-C8AF-5DDE-278F204D040A}"/>
              </a:ext>
            </a:extLst>
          </p:cNvPr>
          <p:cNvPicPr>
            <a:picLocks noChangeAspect="1"/>
          </p:cNvPicPr>
          <p:nvPr/>
        </p:nvPicPr>
        <p:blipFill>
          <a:blip r:embed="rId5"/>
          <a:stretch>
            <a:fillRect/>
          </a:stretch>
        </p:blipFill>
        <p:spPr>
          <a:xfrm>
            <a:off x="1302008" y="1680909"/>
            <a:ext cx="8038883" cy="5125839"/>
          </a:xfrm>
          <a:prstGeom prst="rect">
            <a:avLst/>
          </a:prstGeom>
        </p:spPr>
      </p:pic>
      <p:sp>
        <p:nvSpPr>
          <p:cNvPr id="42" name="TextBox 41">
            <a:extLst>
              <a:ext uri="{FF2B5EF4-FFF2-40B4-BE49-F238E27FC236}">
                <a16:creationId xmlns:a16="http://schemas.microsoft.com/office/drawing/2014/main" id="{4D87BD98-F272-C312-363C-F66595F53339}"/>
              </a:ext>
            </a:extLst>
          </p:cNvPr>
          <p:cNvSpPr txBox="1"/>
          <p:nvPr/>
        </p:nvSpPr>
        <p:spPr>
          <a:xfrm>
            <a:off x="1897428" y="328053"/>
            <a:ext cx="7565550" cy="1077218"/>
          </a:xfrm>
          <a:prstGeom prst="rect">
            <a:avLst/>
          </a:prstGeom>
          <a:noFill/>
        </p:spPr>
        <p:txBody>
          <a:bodyPr wrap="square">
            <a:spAutoFit/>
          </a:bodyPr>
          <a:lstStyle/>
          <a:p>
            <a:r>
              <a:rPr lang="en-US" sz="3200" i="1">
                <a:solidFill>
                  <a:srgbClr val="C00000"/>
                </a:solidFill>
                <a:latin typeface="Calibri" panose="020F0502020204030204" pitchFamily="34" charset="0"/>
                <a:ea typeface="Calibri" panose="020F0502020204030204" pitchFamily="34" charset="0"/>
              </a:rPr>
              <a:t>Impacts:</a:t>
            </a:r>
            <a:r>
              <a:rPr lang="en-US" sz="3200" i="1">
                <a:solidFill>
                  <a:srgbClr val="C00000"/>
                </a:solidFill>
                <a:effectLst/>
                <a:latin typeface="Calibri" panose="020F0502020204030204" pitchFamily="34" charset="0"/>
                <a:ea typeface="Calibri" panose="020F0502020204030204" pitchFamily="34" charset="0"/>
              </a:rPr>
              <a:t> </a:t>
            </a:r>
            <a:r>
              <a:rPr lang="en-US" sz="3200" i="1">
                <a:solidFill>
                  <a:srgbClr val="002060"/>
                </a:solidFill>
                <a:effectLst/>
                <a:latin typeface="Calibri" panose="020F0502020204030204" pitchFamily="34" charset="0"/>
                <a:ea typeface="Calibri" panose="020F0502020204030204" pitchFamily="34" charset="0"/>
              </a:rPr>
              <a:t>“Provisioning </a:t>
            </a:r>
            <a:r>
              <a:rPr lang="en-US" sz="3200" i="1">
                <a:solidFill>
                  <a:srgbClr val="002060"/>
                </a:solidFill>
                <a:latin typeface="Calibri" panose="020F0502020204030204" pitchFamily="34" charset="0"/>
                <a:ea typeface="Calibri" panose="020F0502020204030204" pitchFamily="34" charset="0"/>
              </a:rPr>
              <a:t>S</a:t>
            </a:r>
            <a:r>
              <a:rPr lang="en-US" sz="3200" i="1">
                <a:solidFill>
                  <a:srgbClr val="002060"/>
                </a:solidFill>
                <a:effectLst/>
                <a:latin typeface="Calibri" panose="020F0502020204030204" pitchFamily="34" charset="0"/>
                <a:ea typeface="Calibri" panose="020F0502020204030204" pitchFamily="34" charset="0"/>
              </a:rPr>
              <a:t>ystems” </a:t>
            </a:r>
            <a:r>
              <a:rPr lang="en-US" sz="3200" i="1">
                <a:solidFill>
                  <a:srgbClr val="002060"/>
                </a:solidFill>
                <a:latin typeface="Calibri" panose="020F0502020204030204" pitchFamily="34" charset="0"/>
                <a:ea typeface="Calibri" panose="020F0502020204030204" pitchFamily="34" charset="0"/>
              </a:rPr>
              <a:t>- </a:t>
            </a:r>
            <a:r>
              <a:rPr lang="en-US" sz="3200" i="1">
                <a:solidFill>
                  <a:srgbClr val="002060"/>
                </a:solidFill>
                <a:effectLst/>
                <a:latin typeface="Calibri" panose="020F0502020204030204" pitchFamily="34" charset="0"/>
                <a:ea typeface="Calibri" panose="020F0502020204030204" pitchFamily="34" charset="0"/>
              </a:rPr>
              <a:t>Human Needs in the </a:t>
            </a:r>
            <a:r>
              <a:rPr lang="en-US" sz="3200" i="1">
                <a:solidFill>
                  <a:srgbClr val="002060"/>
                </a:solidFill>
                <a:latin typeface="Calibri" panose="020F0502020204030204" pitchFamily="34" charset="0"/>
                <a:ea typeface="Calibri" panose="020F0502020204030204" pitchFamily="34" charset="0"/>
              </a:rPr>
              <a:t>Y</a:t>
            </a:r>
            <a:r>
              <a:rPr lang="en-US" sz="3200" i="1">
                <a:solidFill>
                  <a:srgbClr val="002060"/>
                </a:solidFill>
                <a:effectLst/>
                <a:latin typeface="Calibri" panose="020F0502020204030204" pitchFamily="34" charset="0"/>
                <a:ea typeface="Calibri" panose="020F0502020204030204" pitchFamily="34" charset="0"/>
              </a:rPr>
              <a:t>ear 2022</a:t>
            </a:r>
            <a:endParaRPr lang="en-GB" sz="3200"/>
          </a:p>
        </p:txBody>
      </p:sp>
      <p:grpSp>
        <p:nvGrpSpPr>
          <p:cNvPr id="3" name="Google Shape;430;p10">
            <a:extLst>
              <a:ext uri="{FF2B5EF4-FFF2-40B4-BE49-F238E27FC236}">
                <a16:creationId xmlns:a16="http://schemas.microsoft.com/office/drawing/2014/main" id="{4B5F8C4F-13B8-D4AB-E12B-D55F37F956C6}"/>
              </a:ext>
            </a:extLst>
          </p:cNvPr>
          <p:cNvGrpSpPr/>
          <p:nvPr/>
        </p:nvGrpSpPr>
        <p:grpSpPr>
          <a:xfrm>
            <a:off x="9813706" y="474960"/>
            <a:ext cx="1864987" cy="641757"/>
            <a:chOff x="2663371" y="0"/>
            <a:chExt cx="3729974" cy="1283514"/>
          </a:xfrm>
        </p:grpSpPr>
        <p:sp>
          <p:nvSpPr>
            <p:cNvPr id="4" name="Google Shape;431;p10">
              <a:extLst>
                <a:ext uri="{FF2B5EF4-FFF2-40B4-BE49-F238E27FC236}">
                  <a16:creationId xmlns:a16="http://schemas.microsoft.com/office/drawing/2014/main" id="{30BE577F-3C5D-36C3-F18D-EAEF15BC2F30}"/>
                </a:ext>
              </a:extLst>
            </p:cNvPr>
            <p:cNvSpPr/>
            <p:nvPr/>
          </p:nvSpPr>
          <p:spPr>
            <a:xfrm>
              <a:off x="2663371" y="0"/>
              <a:ext cx="1397243" cy="1283514"/>
            </a:xfrm>
            <a:custGeom>
              <a:avLst/>
              <a:gdLst/>
              <a:ahLst/>
              <a:cxnLst/>
              <a:rect l="l" t="t" r="r" b="b"/>
              <a:pathLst>
                <a:path w="1397243" h="1283514" extrusionOk="0">
                  <a:moveTo>
                    <a:pt x="0" y="0"/>
                  </a:moveTo>
                  <a:lnTo>
                    <a:pt x="1397243" y="0"/>
                  </a:lnTo>
                  <a:lnTo>
                    <a:pt x="1397243" y="1283514"/>
                  </a:lnTo>
                  <a:lnTo>
                    <a:pt x="0" y="1283514"/>
                  </a:lnTo>
                  <a:lnTo>
                    <a:pt x="0" y="0"/>
                  </a:lnTo>
                  <a:close/>
                </a:path>
              </a:pathLst>
            </a:custGeom>
            <a:blipFill rotWithShape="1">
              <a:blip r:embed="rId6">
                <a:alphaModFix/>
              </a:blip>
              <a:stretch>
                <a:fillRect/>
              </a:stretch>
            </a:blipFill>
            <a:ln>
              <a:noFill/>
            </a:ln>
          </p:spPr>
          <p:txBody>
            <a:bodyPr/>
            <a:lstStyle/>
            <a:p>
              <a:endParaRPr lang="nl-BE" sz="1200"/>
            </a:p>
          </p:txBody>
        </p:sp>
        <p:sp>
          <p:nvSpPr>
            <p:cNvPr id="5" name="Google Shape;432;p10">
              <a:extLst>
                <a:ext uri="{FF2B5EF4-FFF2-40B4-BE49-F238E27FC236}">
                  <a16:creationId xmlns:a16="http://schemas.microsoft.com/office/drawing/2014/main" id="{62AFB0BE-DF0F-2012-C86D-901DAEB5F4B5}"/>
                </a:ext>
              </a:extLst>
            </p:cNvPr>
            <p:cNvSpPr/>
            <p:nvPr/>
          </p:nvSpPr>
          <p:spPr>
            <a:xfrm>
              <a:off x="4197625" y="0"/>
              <a:ext cx="2195720" cy="1065839"/>
            </a:xfrm>
            <a:custGeom>
              <a:avLst/>
              <a:gdLst/>
              <a:ahLst/>
              <a:cxnLst/>
              <a:rect l="l" t="t" r="r" b="b"/>
              <a:pathLst>
                <a:path w="2195720" h="1065839" extrusionOk="0">
                  <a:moveTo>
                    <a:pt x="0" y="0"/>
                  </a:moveTo>
                  <a:lnTo>
                    <a:pt x="2195720" y="0"/>
                  </a:lnTo>
                  <a:lnTo>
                    <a:pt x="2195720" y="1065839"/>
                  </a:lnTo>
                  <a:lnTo>
                    <a:pt x="0" y="1065839"/>
                  </a:lnTo>
                  <a:lnTo>
                    <a:pt x="0" y="0"/>
                  </a:lnTo>
                  <a:close/>
                </a:path>
              </a:pathLst>
            </a:custGeom>
            <a:blipFill rotWithShape="1">
              <a:blip r:embed="rId7">
                <a:alphaModFix/>
              </a:blip>
              <a:stretch>
                <a:fillRect/>
              </a:stretch>
            </a:blipFill>
            <a:ln>
              <a:noFill/>
            </a:ln>
          </p:spPr>
          <p:txBody>
            <a:bodyPr/>
            <a:lstStyle/>
            <a:p>
              <a:endParaRPr lang="nl-BE" sz="1200"/>
            </a:p>
          </p:txBody>
        </p:sp>
      </p:grpSp>
    </p:spTree>
    <p:extLst>
      <p:ext uri="{BB962C8B-B14F-4D97-AF65-F5344CB8AC3E}">
        <p14:creationId xmlns:p14="http://schemas.microsoft.com/office/powerpoint/2010/main" val="3597879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23D71D-72DA-9449-96A0-E057DE2F10EF}"/>
              </a:ext>
            </a:extLst>
          </p:cNvPr>
          <p:cNvPicPr>
            <a:picLocks noChangeAspect="1"/>
          </p:cNvPicPr>
          <p:nvPr/>
        </p:nvPicPr>
        <p:blipFill>
          <a:blip r:embed="rId3"/>
          <a:stretch>
            <a:fillRect/>
          </a:stretch>
        </p:blipFill>
        <p:spPr>
          <a:xfrm>
            <a:off x="245327" y="817481"/>
            <a:ext cx="6378479" cy="5994233"/>
          </a:xfrm>
          <a:prstGeom prst="rect">
            <a:avLst/>
          </a:prstGeom>
        </p:spPr>
      </p:pic>
      <p:grpSp>
        <p:nvGrpSpPr>
          <p:cNvPr id="12" name="Group 11">
            <a:extLst>
              <a:ext uri="{FF2B5EF4-FFF2-40B4-BE49-F238E27FC236}">
                <a16:creationId xmlns:a16="http://schemas.microsoft.com/office/drawing/2014/main" id="{314308E2-9521-664B-BFC2-24F4C1A0D164}"/>
              </a:ext>
            </a:extLst>
          </p:cNvPr>
          <p:cNvGrpSpPr/>
          <p:nvPr/>
        </p:nvGrpSpPr>
        <p:grpSpPr>
          <a:xfrm>
            <a:off x="4466492" y="1820286"/>
            <a:ext cx="7020690" cy="1609030"/>
            <a:chOff x="4466492" y="1820286"/>
            <a:chExt cx="7020690" cy="1609030"/>
          </a:xfrm>
        </p:grpSpPr>
        <p:sp>
          <p:nvSpPr>
            <p:cNvPr id="28" name="Rectangle 3">
              <a:extLst>
                <a:ext uri="{FF2B5EF4-FFF2-40B4-BE49-F238E27FC236}">
                  <a16:creationId xmlns:a16="http://schemas.microsoft.com/office/drawing/2014/main" id="{85FAD9AB-23BC-D144-8646-90DA9E7C3BA7}"/>
                </a:ext>
              </a:extLst>
            </p:cNvPr>
            <p:cNvSpPr txBox="1">
              <a:spLocks noChangeArrowheads="1"/>
            </p:cNvSpPr>
            <p:nvPr/>
          </p:nvSpPr>
          <p:spPr>
            <a:xfrm>
              <a:off x="6785010" y="1820286"/>
              <a:ext cx="4702172" cy="1609030"/>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0500" lvl="1" indent="0">
                <a:lnSpc>
                  <a:spcPct val="120000"/>
                </a:lnSpc>
                <a:spcAft>
                  <a:spcPts val="1200"/>
                </a:spcAft>
                <a:buClr>
                  <a:srgbClr val="C01D71"/>
                </a:buClr>
                <a:buNone/>
              </a:pPr>
              <a:r>
                <a:rPr lang="en-GB" sz="2800" i="1" dirty="0">
                  <a:solidFill>
                    <a:schemeClr val="accent6">
                      <a:lumMod val="50000"/>
                    </a:schemeClr>
                  </a:solidFill>
                </a:rPr>
                <a:t>Basis human needs</a:t>
              </a:r>
              <a:br>
                <a:rPr lang="en-GB" sz="2800" i="1" dirty="0">
                  <a:solidFill>
                    <a:schemeClr val="accent6">
                      <a:lumMod val="50000"/>
                    </a:schemeClr>
                  </a:solidFill>
                </a:rPr>
              </a:br>
              <a:r>
                <a:rPr lang="en-GB" sz="2800" i="1" dirty="0">
                  <a:solidFill>
                    <a:schemeClr val="accent6">
                      <a:lumMod val="50000"/>
                    </a:schemeClr>
                  </a:solidFill>
                </a:rPr>
                <a:t>incl. minimum requirements of resource supply</a:t>
              </a:r>
            </a:p>
          </p:txBody>
        </p:sp>
        <p:cxnSp>
          <p:nvCxnSpPr>
            <p:cNvPr id="31" name="Straight Connector 30">
              <a:extLst>
                <a:ext uri="{FF2B5EF4-FFF2-40B4-BE49-F238E27FC236}">
                  <a16:creationId xmlns:a16="http://schemas.microsoft.com/office/drawing/2014/main" id="{4F4E0058-0F73-1746-BA1C-DF9BA393C511}"/>
                </a:ext>
              </a:extLst>
            </p:cNvPr>
            <p:cNvCxnSpPr>
              <a:cxnSpLocks/>
            </p:cNvCxnSpPr>
            <p:nvPr/>
          </p:nvCxnSpPr>
          <p:spPr>
            <a:xfrm flipV="1">
              <a:off x="4466492" y="2434038"/>
              <a:ext cx="2275338" cy="994962"/>
            </a:xfrm>
            <a:prstGeom prst="line">
              <a:avLst/>
            </a:prstGeom>
            <a:ln w="635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2" name="Straight Connector 31">
              <a:extLst>
                <a:ext uri="{FF2B5EF4-FFF2-40B4-BE49-F238E27FC236}">
                  <a16:creationId xmlns:a16="http://schemas.microsoft.com/office/drawing/2014/main" id="{372850E2-D391-F041-81E0-308D806922C1}"/>
                </a:ext>
              </a:extLst>
            </p:cNvPr>
            <p:cNvCxnSpPr>
              <a:cxnSpLocks/>
            </p:cNvCxnSpPr>
            <p:nvPr/>
          </p:nvCxnSpPr>
          <p:spPr>
            <a:xfrm>
              <a:off x="6741830" y="1996131"/>
              <a:ext cx="0" cy="1273356"/>
            </a:xfrm>
            <a:prstGeom prst="line">
              <a:avLst/>
            </a:prstGeom>
            <a:ln w="6350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C6DED587-FE8A-9A48-A3BF-2B42058EA138}"/>
              </a:ext>
            </a:extLst>
          </p:cNvPr>
          <p:cNvGrpSpPr/>
          <p:nvPr/>
        </p:nvGrpSpPr>
        <p:grpSpPr>
          <a:xfrm>
            <a:off x="5621069" y="3654388"/>
            <a:ext cx="5830944" cy="1269306"/>
            <a:chOff x="5621069" y="3654388"/>
            <a:chExt cx="5830944" cy="1269306"/>
          </a:xfrm>
        </p:grpSpPr>
        <p:sp>
          <p:nvSpPr>
            <p:cNvPr id="29" name="Rectangle 3">
              <a:extLst>
                <a:ext uri="{FF2B5EF4-FFF2-40B4-BE49-F238E27FC236}">
                  <a16:creationId xmlns:a16="http://schemas.microsoft.com/office/drawing/2014/main" id="{94089A7A-A477-FF47-9D2B-1976EC00D145}"/>
                </a:ext>
              </a:extLst>
            </p:cNvPr>
            <p:cNvSpPr txBox="1">
              <a:spLocks noChangeArrowheads="1"/>
            </p:cNvSpPr>
            <p:nvPr/>
          </p:nvSpPr>
          <p:spPr>
            <a:xfrm>
              <a:off x="6749841" y="3722510"/>
              <a:ext cx="4702172" cy="1091966"/>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0500" lvl="1" indent="0">
                <a:lnSpc>
                  <a:spcPct val="120000"/>
                </a:lnSpc>
                <a:spcAft>
                  <a:spcPts val="1200"/>
                </a:spcAft>
                <a:buClr>
                  <a:srgbClr val="C01D71"/>
                </a:buClr>
                <a:buNone/>
              </a:pPr>
              <a:r>
                <a:rPr lang="en-GB" sz="2800" i="1" dirty="0">
                  <a:solidFill>
                    <a:schemeClr val="accent1">
                      <a:lumMod val="75000"/>
                    </a:schemeClr>
                  </a:solidFill>
                </a:rPr>
                <a:t>Outer limit by Planetary Boundaries</a:t>
              </a:r>
            </a:p>
          </p:txBody>
        </p:sp>
        <p:cxnSp>
          <p:nvCxnSpPr>
            <p:cNvPr id="33" name="Straight Connector 32">
              <a:extLst>
                <a:ext uri="{FF2B5EF4-FFF2-40B4-BE49-F238E27FC236}">
                  <a16:creationId xmlns:a16="http://schemas.microsoft.com/office/drawing/2014/main" id="{718DBCCF-1E9E-154D-A553-1FEC561C1438}"/>
                </a:ext>
              </a:extLst>
            </p:cNvPr>
            <p:cNvCxnSpPr>
              <a:cxnSpLocks/>
            </p:cNvCxnSpPr>
            <p:nvPr/>
          </p:nvCxnSpPr>
          <p:spPr>
            <a:xfrm flipV="1">
              <a:off x="5621069" y="4109953"/>
              <a:ext cx="1120761" cy="208609"/>
            </a:xfrm>
            <a:prstGeom prst="line">
              <a:avLst/>
            </a:prstGeom>
            <a:ln w="635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4" name="Straight Connector 33">
              <a:extLst>
                <a:ext uri="{FF2B5EF4-FFF2-40B4-BE49-F238E27FC236}">
                  <a16:creationId xmlns:a16="http://schemas.microsoft.com/office/drawing/2014/main" id="{88B91565-D80A-064C-8DD3-06D48EA01FB7}"/>
                </a:ext>
              </a:extLst>
            </p:cNvPr>
            <p:cNvCxnSpPr>
              <a:cxnSpLocks/>
            </p:cNvCxnSpPr>
            <p:nvPr/>
          </p:nvCxnSpPr>
          <p:spPr>
            <a:xfrm>
              <a:off x="6741830" y="3654388"/>
              <a:ext cx="0" cy="1269306"/>
            </a:xfrm>
            <a:prstGeom prst="line">
              <a:avLst/>
            </a:prstGeom>
            <a:ln w="635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35" name="TextBox 34">
            <a:extLst>
              <a:ext uri="{FF2B5EF4-FFF2-40B4-BE49-F238E27FC236}">
                <a16:creationId xmlns:a16="http://schemas.microsoft.com/office/drawing/2014/main" id="{8EB0418A-E371-2D43-B7CE-656FE642E513}"/>
              </a:ext>
            </a:extLst>
          </p:cNvPr>
          <p:cNvSpPr txBox="1"/>
          <p:nvPr/>
        </p:nvSpPr>
        <p:spPr>
          <a:xfrm>
            <a:off x="6890889" y="6129018"/>
            <a:ext cx="4183591" cy="369332"/>
          </a:xfrm>
          <a:prstGeom prst="rect">
            <a:avLst/>
          </a:prstGeom>
          <a:noFill/>
        </p:spPr>
        <p:txBody>
          <a:bodyPr wrap="square" rtlCol="0">
            <a:spAutoFit/>
          </a:bodyPr>
          <a:lstStyle/>
          <a:p>
            <a:r>
              <a:rPr lang="en-GB" i="1" dirty="0"/>
              <a:t>Adapted from Raworth 2017</a:t>
            </a:r>
          </a:p>
        </p:txBody>
      </p:sp>
      <p:sp>
        <p:nvSpPr>
          <p:cNvPr id="3" name="Rectangle 2">
            <a:extLst>
              <a:ext uri="{FF2B5EF4-FFF2-40B4-BE49-F238E27FC236}">
                <a16:creationId xmlns:a16="http://schemas.microsoft.com/office/drawing/2014/main" id="{A0589A1C-B974-E244-9A5C-F2526F9988FA}"/>
              </a:ext>
            </a:extLst>
          </p:cNvPr>
          <p:cNvSpPr/>
          <p:nvPr/>
        </p:nvSpPr>
        <p:spPr>
          <a:xfrm>
            <a:off x="1409911" y="237894"/>
            <a:ext cx="9372182" cy="707886"/>
          </a:xfrm>
          <a:prstGeom prst="rect">
            <a:avLst/>
          </a:prstGeom>
        </p:spPr>
        <p:txBody>
          <a:bodyPr wrap="none">
            <a:spAutoFit/>
          </a:bodyPr>
          <a:lstStyle/>
          <a:p>
            <a:pPr algn="ctr"/>
            <a:r>
              <a:rPr lang="en-GB" sz="4000" i="1" dirty="0">
                <a:solidFill>
                  <a:srgbClr val="C00000"/>
                </a:solidFill>
                <a:ea typeface="Roboto"/>
                <a:cs typeface="Roboto"/>
                <a:sym typeface="Roboto"/>
              </a:rPr>
              <a:t>Doughnut - a compass for human prosperity</a:t>
            </a:r>
          </a:p>
        </p:txBody>
      </p:sp>
    </p:spTree>
    <p:extLst>
      <p:ext uri="{BB962C8B-B14F-4D97-AF65-F5344CB8AC3E}">
        <p14:creationId xmlns:p14="http://schemas.microsoft.com/office/powerpoint/2010/main" val="129488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2613F1-0332-0541-85FC-9E8B1AC3D6D1}"/>
              </a:ext>
            </a:extLst>
          </p:cNvPr>
          <p:cNvSpPr txBox="1"/>
          <p:nvPr/>
        </p:nvSpPr>
        <p:spPr>
          <a:xfrm>
            <a:off x="0" y="28567"/>
            <a:ext cx="12219710" cy="6913416"/>
          </a:xfrm>
          <a:prstGeom prst="rect">
            <a:avLst/>
          </a:prstGeom>
          <a:noFill/>
        </p:spPr>
        <p:txBody>
          <a:bodyPr wrap="square" rtlCol="0">
            <a:spAutoFit/>
          </a:bodyPr>
          <a:lstStyle/>
          <a:p>
            <a:endParaRPr lang="en-GB"/>
          </a:p>
        </p:txBody>
      </p:sp>
      <p:sp>
        <p:nvSpPr>
          <p:cNvPr id="6" name="Title 2"/>
          <p:cNvSpPr txBox="1">
            <a:spLocks/>
          </p:cNvSpPr>
          <p:nvPr/>
        </p:nvSpPr>
        <p:spPr>
          <a:xfrm>
            <a:off x="225083" y="352231"/>
            <a:ext cx="11718388" cy="5921978"/>
          </a:xfrm>
          <a:prstGeom prst="rect">
            <a:avLst/>
          </a:prstGeom>
          <a:effectLst/>
        </p:spPr>
        <p:txBody>
          <a:bodyPr vert="horz" lIns="121920" tIns="60960" rIns="121920" bIns="6096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lnSpc>
                <a:spcPts val="3800"/>
              </a:lnSpc>
              <a:buNone/>
            </a:pPr>
            <a:r>
              <a:rPr lang="en-GB" sz="4000" b="0" i="1">
                <a:solidFill>
                  <a:srgbClr val="002060"/>
                </a:solidFill>
                <a:effectLst/>
                <a:latin typeface="Calibri" panose="020F0502020204030204" pitchFamily="34" charset="0"/>
              </a:rPr>
              <a:t>C</a:t>
            </a:r>
            <a:r>
              <a:rPr lang="en-GB" sz="4000" b="0" i="1">
                <a:solidFill>
                  <a:srgbClr val="002060"/>
                </a:solidFill>
                <a:effectLst/>
                <a:latin typeface="Calibri" panose="020F0502020204030204" pitchFamily="34" charset="0"/>
                <a:ea typeface="Calibri" panose="020F0502020204030204" pitchFamily="34" charset="0"/>
              </a:rPr>
              <a:t>onnect resource use to </a:t>
            </a:r>
            <a:r>
              <a:rPr lang="en-US" sz="4000" b="0" i="1">
                <a:solidFill>
                  <a:srgbClr val="002060"/>
                </a:solidFill>
                <a:effectLst/>
                <a:latin typeface="+mn-lt"/>
              </a:rPr>
              <a:t>equity and justice related implications</a:t>
            </a:r>
          </a:p>
          <a:p>
            <a:pPr marL="0" indent="0" algn="ctr">
              <a:lnSpc>
                <a:spcPts val="3800"/>
              </a:lnSpc>
              <a:buNone/>
            </a:pPr>
            <a:r>
              <a:rPr lang="en-US" sz="4000" b="0" i="1">
                <a:solidFill>
                  <a:srgbClr val="C00000"/>
                </a:solidFill>
                <a:effectLst/>
              </a:rPr>
              <a:t>Complementing supply with demand side</a:t>
            </a:r>
            <a:endParaRPr lang="en-US" sz="4000" b="0" i="1">
              <a:solidFill>
                <a:srgbClr val="002060"/>
              </a:solidFill>
              <a:effectLst/>
              <a:latin typeface="+mn-lt"/>
            </a:endParaRPr>
          </a:p>
          <a:p>
            <a:pPr marL="0" indent="0" algn="ctr">
              <a:lnSpc>
                <a:spcPts val="2000"/>
              </a:lnSpc>
              <a:buNone/>
            </a:pPr>
            <a:endParaRPr lang="en-US" sz="4000" b="0" i="1">
              <a:solidFill>
                <a:srgbClr val="C00000"/>
              </a:solidFill>
              <a:effectLst/>
              <a:latin typeface="+mn-lt"/>
            </a:endParaRPr>
          </a:p>
          <a:p>
            <a:pPr algn="l">
              <a:buFont typeface="Arial" panose="020B0604020202020204" pitchFamily="34" charset="0"/>
              <a:buChar char="•"/>
            </a:pPr>
            <a:r>
              <a:rPr lang="en-GB" sz="2800" b="0" i="1">
                <a:solidFill>
                  <a:srgbClr val="FF0000"/>
                </a:solidFill>
                <a:effectLst/>
              </a:rPr>
              <a:t>High-income countries </a:t>
            </a:r>
            <a:r>
              <a:rPr lang="en-GB" sz="2800" b="0" i="1">
                <a:solidFill>
                  <a:schemeClr val="tx1"/>
                </a:solidFill>
                <a:effectLst/>
              </a:rPr>
              <a:t>have benefitted most, and have driven the planetary crisis, while emerging and developing economies hold least responsibility, and are facing the worst impacts. The World Inequality Lab in recently published 2023 Climate Inequality Report showed that the top 10% of global emitters are responsible for 50% of global carbon emissions. This is not just a country-level story: the </a:t>
            </a:r>
            <a:r>
              <a:rPr lang="en-GB" sz="2800" b="0" i="1">
                <a:solidFill>
                  <a:srgbClr val="FF0000"/>
                </a:solidFill>
                <a:effectLst/>
              </a:rPr>
              <a:t>highest consumers everywhere are responsible</a:t>
            </a:r>
            <a:r>
              <a:rPr lang="en-GB" sz="2800" b="0" i="1">
                <a:solidFill>
                  <a:schemeClr val="tx1"/>
                </a:solidFill>
                <a:effectLst/>
              </a:rPr>
              <a:t>. </a:t>
            </a:r>
          </a:p>
          <a:p>
            <a:pPr algn="l">
              <a:buFont typeface="Arial" panose="020B0604020202020204" pitchFamily="34" charset="0"/>
              <a:buChar char="•"/>
            </a:pPr>
            <a:r>
              <a:rPr lang="en-US" sz="2800" b="0" i="1">
                <a:solidFill>
                  <a:schemeClr val="tx1"/>
                </a:solidFill>
                <a:effectLst/>
              </a:rPr>
              <a:t>In high-income countries </a:t>
            </a:r>
            <a:r>
              <a:rPr lang="en-US" sz="2800" b="0" i="1">
                <a:solidFill>
                  <a:srgbClr val="FF0000"/>
                </a:solidFill>
                <a:effectLst/>
              </a:rPr>
              <a:t>absolute decoupling </a:t>
            </a:r>
            <a:r>
              <a:rPr lang="en-US" sz="2800" b="0" i="1">
                <a:solidFill>
                  <a:schemeClr val="tx1"/>
                </a:solidFill>
                <a:effectLst/>
              </a:rPr>
              <a:t>should be the aim, whereas, in low and some middle-income countries, where additional resource use is still needed to meet people’s basic wellbeing needs, we should aim at </a:t>
            </a:r>
            <a:r>
              <a:rPr lang="en-US" sz="2800" b="0" i="1">
                <a:solidFill>
                  <a:srgbClr val="FF0000"/>
                </a:solidFill>
                <a:effectLst/>
              </a:rPr>
              <a:t>relative decoupling.</a:t>
            </a:r>
            <a:endParaRPr lang="en-GB" sz="3600" b="0" i="1">
              <a:solidFill>
                <a:srgbClr val="FF0000"/>
              </a:solidFill>
              <a:effectLst/>
            </a:endParaRPr>
          </a:p>
        </p:txBody>
      </p:sp>
    </p:spTree>
    <p:extLst>
      <p:ext uri="{BB962C8B-B14F-4D97-AF65-F5344CB8AC3E}">
        <p14:creationId xmlns:p14="http://schemas.microsoft.com/office/powerpoint/2010/main" val="290095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AC483C-780A-0E04-FB0B-E230FACECA40}"/>
              </a:ext>
            </a:extLst>
          </p:cNvPr>
          <p:cNvPicPr>
            <a:picLocks noChangeAspect="1"/>
          </p:cNvPicPr>
          <p:nvPr/>
        </p:nvPicPr>
        <p:blipFill>
          <a:blip r:embed="rId2"/>
          <a:stretch>
            <a:fillRect/>
          </a:stretch>
        </p:blipFill>
        <p:spPr>
          <a:xfrm>
            <a:off x="1557835" y="785885"/>
            <a:ext cx="8243454" cy="5941982"/>
          </a:xfrm>
          <a:prstGeom prst="rect">
            <a:avLst/>
          </a:prstGeom>
        </p:spPr>
      </p:pic>
      <p:sp>
        <p:nvSpPr>
          <p:cNvPr id="5" name="TextBox 4">
            <a:extLst>
              <a:ext uri="{FF2B5EF4-FFF2-40B4-BE49-F238E27FC236}">
                <a16:creationId xmlns:a16="http://schemas.microsoft.com/office/drawing/2014/main" id="{78D09176-C295-83CA-A04D-6DBDE9FB209A}"/>
              </a:ext>
            </a:extLst>
          </p:cNvPr>
          <p:cNvSpPr txBox="1"/>
          <p:nvPr/>
        </p:nvSpPr>
        <p:spPr>
          <a:xfrm>
            <a:off x="536513" y="232567"/>
            <a:ext cx="11052977" cy="553998"/>
          </a:xfrm>
          <a:prstGeom prst="rect">
            <a:avLst/>
          </a:prstGeom>
          <a:noFill/>
        </p:spPr>
        <p:txBody>
          <a:bodyPr wrap="square" rtlCol="0">
            <a:spAutoFit/>
          </a:bodyPr>
          <a:lstStyle/>
          <a:p>
            <a:pPr algn="ctr"/>
            <a:r>
              <a:rPr lang="en-GB" sz="3000" i="1">
                <a:solidFill>
                  <a:srgbClr val="002060"/>
                </a:solidFill>
              </a:rPr>
              <a:t>Those Benefiting Most, and Those Facing Worst Climate Consequences</a:t>
            </a:r>
          </a:p>
        </p:txBody>
      </p:sp>
    </p:spTree>
    <p:extLst>
      <p:ext uri="{BB962C8B-B14F-4D97-AF65-F5344CB8AC3E}">
        <p14:creationId xmlns:p14="http://schemas.microsoft.com/office/powerpoint/2010/main" val="15743885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A0B7C-2CB7-E44D-2E3D-E99AF586AF98}"/>
              </a:ext>
            </a:extLst>
          </p:cNvPr>
          <p:cNvSpPr>
            <a:spLocks noGrp="1"/>
          </p:cNvSpPr>
          <p:nvPr>
            <p:ph type="title"/>
          </p:nvPr>
        </p:nvSpPr>
        <p:spPr>
          <a:xfrm>
            <a:off x="1656496" y="476120"/>
            <a:ext cx="7976602" cy="708715"/>
          </a:xfrm>
        </p:spPr>
        <p:txBody>
          <a:bodyPr>
            <a:noAutofit/>
          </a:bodyPr>
          <a:lstStyle/>
          <a:p>
            <a:r>
              <a:rPr lang="en-GB" sz="3600" i="1">
                <a:solidFill>
                  <a:srgbClr val="C00000"/>
                </a:solidFill>
                <a:latin typeface="+mn-lt"/>
              </a:rPr>
              <a:t>Impacts: </a:t>
            </a:r>
            <a:r>
              <a:rPr lang="en-GB" sz="3200" i="1">
                <a:solidFill>
                  <a:srgbClr val="002060"/>
                </a:solidFill>
                <a:latin typeface="+mn-lt"/>
              </a:rPr>
              <a:t> “Provisioning systems” - human needs by income groups </a:t>
            </a:r>
          </a:p>
        </p:txBody>
      </p:sp>
      <p:pic>
        <p:nvPicPr>
          <p:cNvPr id="6" name="Grafik 1124461780">
            <a:extLst>
              <a:ext uri="{FF2B5EF4-FFF2-40B4-BE49-F238E27FC236}">
                <a16:creationId xmlns:a16="http://schemas.microsoft.com/office/drawing/2014/main" id="{7F3CAE37-CDDA-2F7D-13DB-2454FC0771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859" y="1446027"/>
            <a:ext cx="10508566" cy="5127427"/>
          </a:xfrm>
          <a:prstGeom prst="rect">
            <a:avLst/>
          </a:prstGeom>
        </p:spPr>
      </p:pic>
      <p:grpSp>
        <p:nvGrpSpPr>
          <p:cNvPr id="4" name="Google Shape;376;p9">
            <a:extLst>
              <a:ext uri="{FF2B5EF4-FFF2-40B4-BE49-F238E27FC236}">
                <a16:creationId xmlns:a16="http://schemas.microsoft.com/office/drawing/2014/main" id="{94FE7EC0-E8C9-2761-6AE5-54C03A7CF346}"/>
              </a:ext>
            </a:extLst>
          </p:cNvPr>
          <p:cNvGrpSpPr/>
          <p:nvPr/>
        </p:nvGrpSpPr>
        <p:grpSpPr>
          <a:xfrm>
            <a:off x="9747981" y="455625"/>
            <a:ext cx="1864987" cy="641757"/>
            <a:chOff x="2663371" y="0"/>
            <a:chExt cx="3729974" cy="1283514"/>
          </a:xfrm>
        </p:grpSpPr>
        <p:sp>
          <p:nvSpPr>
            <p:cNvPr id="5" name="Google Shape;377;p9">
              <a:extLst>
                <a:ext uri="{FF2B5EF4-FFF2-40B4-BE49-F238E27FC236}">
                  <a16:creationId xmlns:a16="http://schemas.microsoft.com/office/drawing/2014/main" id="{520C830C-2386-ED88-C130-35D58145977A}"/>
                </a:ext>
              </a:extLst>
            </p:cNvPr>
            <p:cNvSpPr/>
            <p:nvPr/>
          </p:nvSpPr>
          <p:spPr>
            <a:xfrm>
              <a:off x="2663371" y="0"/>
              <a:ext cx="1397243" cy="1283514"/>
            </a:xfrm>
            <a:custGeom>
              <a:avLst/>
              <a:gdLst/>
              <a:ahLst/>
              <a:cxnLst/>
              <a:rect l="l" t="t" r="r" b="b"/>
              <a:pathLst>
                <a:path w="1397243" h="1283514" extrusionOk="0">
                  <a:moveTo>
                    <a:pt x="0" y="0"/>
                  </a:moveTo>
                  <a:lnTo>
                    <a:pt x="1397243" y="0"/>
                  </a:lnTo>
                  <a:lnTo>
                    <a:pt x="1397243" y="1283514"/>
                  </a:lnTo>
                  <a:lnTo>
                    <a:pt x="0" y="1283514"/>
                  </a:lnTo>
                  <a:lnTo>
                    <a:pt x="0" y="0"/>
                  </a:lnTo>
                  <a:close/>
                </a:path>
              </a:pathLst>
            </a:custGeom>
            <a:blipFill rotWithShape="1">
              <a:blip r:embed="rId3">
                <a:alphaModFix/>
              </a:blip>
              <a:stretch>
                <a:fillRect/>
              </a:stretch>
            </a:blipFill>
            <a:ln>
              <a:noFill/>
            </a:ln>
          </p:spPr>
          <p:txBody>
            <a:bodyPr/>
            <a:lstStyle/>
            <a:p>
              <a:endParaRPr lang="nl-BE" sz="1200"/>
            </a:p>
          </p:txBody>
        </p:sp>
        <p:sp>
          <p:nvSpPr>
            <p:cNvPr id="7" name="Google Shape;378;p9">
              <a:extLst>
                <a:ext uri="{FF2B5EF4-FFF2-40B4-BE49-F238E27FC236}">
                  <a16:creationId xmlns:a16="http://schemas.microsoft.com/office/drawing/2014/main" id="{86AD246E-265A-60E1-2565-430AAAF1A12F}"/>
                </a:ext>
              </a:extLst>
            </p:cNvPr>
            <p:cNvSpPr/>
            <p:nvPr/>
          </p:nvSpPr>
          <p:spPr>
            <a:xfrm>
              <a:off x="4197625" y="0"/>
              <a:ext cx="2195720" cy="1065839"/>
            </a:xfrm>
            <a:custGeom>
              <a:avLst/>
              <a:gdLst/>
              <a:ahLst/>
              <a:cxnLst/>
              <a:rect l="l" t="t" r="r" b="b"/>
              <a:pathLst>
                <a:path w="2195720" h="1065839" extrusionOk="0">
                  <a:moveTo>
                    <a:pt x="0" y="0"/>
                  </a:moveTo>
                  <a:lnTo>
                    <a:pt x="2195720" y="0"/>
                  </a:lnTo>
                  <a:lnTo>
                    <a:pt x="2195720" y="1065839"/>
                  </a:lnTo>
                  <a:lnTo>
                    <a:pt x="0" y="1065839"/>
                  </a:lnTo>
                  <a:lnTo>
                    <a:pt x="0" y="0"/>
                  </a:lnTo>
                  <a:close/>
                </a:path>
              </a:pathLst>
            </a:custGeom>
            <a:blipFill rotWithShape="1">
              <a:blip r:embed="rId4">
                <a:alphaModFix/>
              </a:blip>
              <a:stretch>
                <a:fillRect/>
              </a:stretch>
            </a:blipFill>
            <a:ln>
              <a:noFill/>
            </a:ln>
          </p:spPr>
          <p:txBody>
            <a:bodyPr/>
            <a:lstStyle/>
            <a:p>
              <a:endParaRPr lang="nl-BE" sz="1200"/>
            </a:p>
          </p:txBody>
        </p:sp>
      </p:grpSp>
    </p:spTree>
    <p:extLst>
      <p:ext uri="{BB962C8B-B14F-4D97-AF65-F5344CB8AC3E}">
        <p14:creationId xmlns:p14="http://schemas.microsoft.com/office/powerpoint/2010/main" val="38440747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2613F1-0332-0541-85FC-9E8B1AC3D6D1}"/>
              </a:ext>
            </a:extLst>
          </p:cNvPr>
          <p:cNvSpPr txBox="1"/>
          <p:nvPr/>
        </p:nvSpPr>
        <p:spPr>
          <a:xfrm>
            <a:off x="0" y="-27705"/>
            <a:ext cx="12219710" cy="6913416"/>
          </a:xfrm>
          <a:prstGeom prst="rect">
            <a:avLst/>
          </a:prstGeom>
          <a:solidFill>
            <a:srgbClr val="002060"/>
          </a:solidFill>
          <a:ln>
            <a:solidFill>
              <a:srgbClr val="002060"/>
            </a:solidFill>
          </a:ln>
        </p:spPr>
        <p:txBody>
          <a:bodyPr wrap="square" rtlCol="0">
            <a:spAutoFit/>
          </a:bodyPr>
          <a:lstStyle/>
          <a:p>
            <a:endParaRPr lang="en-GB"/>
          </a:p>
        </p:txBody>
      </p:sp>
      <p:sp>
        <p:nvSpPr>
          <p:cNvPr id="6" name="Title 2"/>
          <p:cNvSpPr txBox="1">
            <a:spLocks/>
          </p:cNvSpPr>
          <p:nvPr/>
        </p:nvSpPr>
        <p:spPr>
          <a:xfrm>
            <a:off x="225083" y="2186589"/>
            <a:ext cx="11718388" cy="3840886"/>
          </a:xfrm>
          <a:prstGeom prst="rect">
            <a:avLst/>
          </a:prstGeom>
          <a:effectLst/>
        </p:spPr>
        <p:txBody>
          <a:bodyPr vert="horz" lIns="121920" tIns="60960" rIns="121920" bIns="6096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None/>
            </a:pPr>
            <a:r>
              <a:rPr lang="en-GB" sz="6500" b="0" i="1">
                <a:solidFill>
                  <a:srgbClr val="C00000"/>
                </a:solidFill>
                <a:effectLst/>
              </a:rPr>
              <a:t> </a:t>
            </a:r>
            <a:r>
              <a:rPr lang="en-GB" sz="6500" b="0" i="1">
                <a:solidFill>
                  <a:schemeClr val="bg1"/>
                </a:solidFill>
                <a:effectLst/>
              </a:rPr>
              <a:t>CHAPTER 4</a:t>
            </a:r>
          </a:p>
          <a:p>
            <a:pPr marL="0" indent="0" algn="ctr">
              <a:buNone/>
            </a:pPr>
            <a:r>
              <a:rPr lang="en-GB" sz="4000" b="0" i="1" u="none" strike="noStrike">
                <a:solidFill>
                  <a:srgbClr val="FFFF00"/>
                </a:solidFill>
                <a:effectLst/>
                <a:latin typeface="+mn-lt"/>
              </a:rPr>
              <a:t>Scenario Outlook</a:t>
            </a:r>
            <a:endParaRPr lang="en-GB" sz="4000" b="0" i="1">
              <a:solidFill>
                <a:srgbClr val="FFFF00"/>
              </a:solidFill>
              <a:effectLst/>
              <a:latin typeface="+mn-lt"/>
            </a:endParaRPr>
          </a:p>
        </p:txBody>
      </p:sp>
    </p:spTree>
    <p:extLst>
      <p:ext uri="{BB962C8B-B14F-4D97-AF65-F5344CB8AC3E}">
        <p14:creationId xmlns:p14="http://schemas.microsoft.com/office/powerpoint/2010/main" val="41192839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2613F1-0332-0541-85FC-9E8B1AC3D6D1}"/>
              </a:ext>
            </a:extLst>
          </p:cNvPr>
          <p:cNvSpPr txBox="1"/>
          <p:nvPr/>
        </p:nvSpPr>
        <p:spPr>
          <a:xfrm>
            <a:off x="0" y="-27705"/>
            <a:ext cx="12219710" cy="6913416"/>
          </a:xfrm>
          <a:prstGeom prst="rect">
            <a:avLst/>
          </a:prstGeom>
          <a:noFill/>
        </p:spPr>
        <p:txBody>
          <a:bodyPr wrap="square" rtlCol="0">
            <a:spAutoFit/>
          </a:bodyPr>
          <a:lstStyle/>
          <a:p>
            <a:endParaRPr lang="en-GB"/>
          </a:p>
        </p:txBody>
      </p:sp>
      <p:sp>
        <p:nvSpPr>
          <p:cNvPr id="6" name="Title 2"/>
          <p:cNvSpPr txBox="1">
            <a:spLocks/>
          </p:cNvSpPr>
          <p:nvPr/>
        </p:nvSpPr>
        <p:spPr>
          <a:xfrm>
            <a:off x="239151" y="1509234"/>
            <a:ext cx="11704320" cy="4766877"/>
          </a:xfrm>
          <a:prstGeom prst="rect">
            <a:avLst/>
          </a:prstGeom>
          <a:effectLst/>
        </p:spPr>
        <p:txBody>
          <a:bodyPr vert="horz" lIns="121920" tIns="60960" rIns="121920" bIns="6096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None/>
            </a:pPr>
            <a:r>
              <a:rPr lang="en-US" sz="3400" b="0" i="1" dirty="0">
                <a:solidFill>
                  <a:srgbClr val="002060"/>
                </a:solidFill>
                <a:effectLst/>
                <a:latin typeface="+mn-lt"/>
                <a:ea typeface="Calibri" panose="020F0502020204030204" pitchFamily="34" charset="0"/>
                <a:cs typeface="Arial" panose="020B0604020202020204" pitchFamily="34" charset="0"/>
              </a:rPr>
              <a:t>Modelling Scenarios Capturing the System Change Dimension</a:t>
            </a:r>
          </a:p>
          <a:p>
            <a:pPr marL="0" indent="0" algn="ctr">
              <a:lnSpc>
                <a:spcPts val="1820"/>
              </a:lnSpc>
              <a:buNone/>
            </a:pPr>
            <a:endParaRPr lang="en-US" sz="3600" b="0" i="1" dirty="0">
              <a:solidFill>
                <a:srgbClr val="C00000"/>
              </a:solidFill>
              <a:effectLst/>
              <a:latin typeface="+mn-lt"/>
              <a:ea typeface="Calibri" panose="020F0502020204030204" pitchFamily="34" charset="0"/>
              <a:cs typeface="Arial" panose="020B0604020202020204" pitchFamily="34" charset="0"/>
            </a:endParaRPr>
          </a:p>
          <a:p>
            <a:pPr marL="0" indent="0" algn="ctr">
              <a:lnSpc>
                <a:spcPts val="100"/>
              </a:lnSpc>
              <a:buNone/>
            </a:pPr>
            <a:r>
              <a:rPr lang="en-US" sz="3600" b="0" i="1" dirty="0">
                <a:solidFill>
                  <a:srgbClr val="C00000"/>
                </a:solidFill>
                <a:effectLst/>
                <a:latin typeface="+mn-lt"/>
                <a:ea typeface="Calibri" panose="020F0502020204030204" pitchFamily="34" charset="0"/>
                <a:cs typeface="Arial" panose="020B0604020202020204" pitchFamily="34" charset="0"/>
              </a:rPr>
              <a:t> </a:t>
            </a:r>
          </a:p>
          <a:p>
            <a:pPr algn="l">
              <a:buFont typeface="Arial" panose="020B0604020202020204" pitchFamily="34" charset="0"/>
              <a:buChar char="•"/>
            </a:pPr>
            <a:r>
              <a:rPr lang="en-US" sz="2800" b="0" i="1" dirty="0">
                <a:solidFill>
                  <a:schemeClr val="tx1"/>
                </a:solidFill>
                <a:effectLst/>
                <a:latin typeface="+mn-lt"/>
                <a:ea typeface="Calibri" panose="020F0502020204030204" pitchFamily="34" charset="0"/>
                <a:cs typeface="Arial" panose="020B0604020202020204" pitchFamily="34" charset="0"/>
              </a:rPr>
              <a:t>Here the contribution of Australia (</a:t>
            </a:r>
            <a:r>
              <a:rPr lang="en-US" sz="2800" b="0" i="1" dirty="0">
                <a:solidFill>
                  <a:srgbClr val="FF0000"/>
                </a:solidFill>
                <a:effectLst/>
                <a:latin typeface="+mn-lt"/>
                <a:ea typeface="Calibri" panose="020F0502020204030204" pitchFamily="34" charset="0"/>
                <a:cs typeface="Arial" panose="020B0604020202020204" pitchFamily="34" charset="0"/>
              </a:rPr>
              <a:t>CSIRO</a:t>
            </a:r>
            <a:r>
              <a:rPr lang="en-US" sz="2800" b="0" i="1" dirty="0">
                <a:solidFill>
                  <a:schemeClr val="tx1"/>
                </a:solidFill>
                <a:effectLst/>
                <a:latin typeface="+mn-lt"/>
                <a:ea typeface="Calibri" panose="020F0502020204030204" pitchFamily="34" charset="0"/>
                <a:cs typeface="Arial" panose="020B0604020202020204" pitchFamily="34" charset="0"/>
              </a:rPr>
              <a:t>) is critical</a:t>
            </a:r>
          </a:p>
          <a:p>
            <a:pPr algn="l">
              <a:buFont typeface="Arial" panose="020B0604020202020204" pitchFamily="34" charset="0"/>
              <a:buChar char="•"/>
            </a:pPr>
            <a:r>
              <a:rPr lang="en-GB" sz="2800" b="0" i="1" dirty="0">
                <a:solidFill>
                  <a:srgbClr val="FF0000"/>
                </a:solidFill>
                <a:effectLst/>
                <a:latin typeface="+mn-lt"/>
                <a:ea typeface="Calibri" panose="020F0502020204030204" pitchFamily="34" charset="0"/>
              </a:rPr>
              <a:t>Historic Trends scenario</a:t>
            </a:r>
            <a:r>
              <a:rPr lang="en-GB" sz="2800" b="0" i="1" dirty="0">
                <a:solidFill>
                  <a:schemeClr val="tx1"/>
                </a:solidFill>
                <a:effectLst/>
                <a:latin typeface="+mn-lt"/>
                <a:ea typeface="Calibri" panose="020F0502020204030204" pitchFamily="34" charset="0"/>
              </a:rPr>
              <a:t> explores the consequences of continued historical trajectories of resource production and consumption, including current improvements rates in resource efficiency as well as production methods and </a:t>
            </a:r>
            <a:r>
              <a:rPr lang="en-GB" sz="2800" b="0" i="1" dirty="0">
                <a:solidFill>
                  <a:schemeClr val="tx1"/>
                </a:solidFill>
                <a:effectLst/>
                <a:latin typeface="+mn-lt"/>
              </a:rPr>
              <a:t>current climate policies</a:t>
            </a:r>
            <a:r>
              <a:rPr lang="en-SI" sz="2800" b="0" i="1" dirty="0">
                <a:solidFill>
                  <a:schemeClr val="tx1"/>
                </a:solidFill>
                <a:effectLst/>
                <a:latin typeface="+mn-lt"/>
              </a:rPr>
              <a:t> </a:t>
            </a:r>
            <a:endParaRPr lang="en-GB" sz="2800" b="0" i="1" dirty="0">
              <a:solidFill>
                <a:schemeClr val="tx1"/>
              </a:solidFill>
              <a:effectLst/>
              <a:latin typeface="+mn-lt"/>
              <a:ea typeface="Calibri" panose="020F0502020204030204" pitchFamily="34" charset="0"/>
            </a:endParaRPr>
          </a:p>
          <a:p>
            <a:pPr algn="l">
              <a:buFont typeface="Arial" panose="020B0604020202020204" pitchFamily="34" charset="0"/>
              <a:buChar char="•"/>
            </a:pPr>
            <a:r>
              <a:rPr lang="en-GB" sz="2800" b="0" i="1" dirty="0">
                <a:solidFill>
                  <a:srgbClr val="FF0000"/>
                </a:solidFill>
                <a:effectLst/>
              </a:rPr>
              <a:t>Sustainability Transition</a:t>
            </a:r>
            <a:r>
              <a:rPr lang="en-SI" sz="2800" b="0" dirty="0">
                <a:solidFill>
                  <a:srgbClr val="FF0000"/>
                </a:solidFill>
                <a:effectLst/>
              </a:rPr>
              <a:t> </a:t>
            </a:r>
            <a:r>
              <a:rPr lang="en-US" sz="2800" b="0" i="1" dirty="0">
                <a:solidFill>
                  <a:srgbClr val="FF0000"/>
                </a:solidFill>
                <a:effectLst/>
                <a:latin typeface="+mn-lt"/>
                <a:ea typeface="Calibri" panose="020F0502020204030204" pitchFamily="34" charset="0"/>
              </a:rPr>
              <a:t>Scenario </a:t>
            </a:r>
            <a:r>
              <a:rPr lang="en-US" sz="2800" b="0" i="1" dirty="0">
                <a:solidFill>
                  <a:schemeClr val="tx1"/>
                </a:solidFill>
                <a:effectLst/>
                <a:latin typeface="+mn-lt"/>
                <a:ea typeface="Calibri" panose="020F0502020204030204" pitchFamily="34" charset="0"/>
              </a:rPr>
              <a:t>explores a sustainable path for global resource use </a:t>
            </a:r>
            <a:r>
              <a:rPr lang="en-US" sz="2800" b="0" i="1" dirty="0" err="1">
                <a:solidFill>
                  <a:schemeClr val="tx1"/>
                </a:solidFill>
                <a:effectLst/>
                <a:latin typeface="+mn-lt"/>
                <a:ea typeface="Calibri" panose="020F0502020204030204" pitchFamily="34" charset="0"/>
              </a:rPr>
              <a:t>i</a:t>
            </a:r>
            <a:r>
              <a:rPr lang="en-GB" sz="2800" b="0" i="1" dirty="0">
                <a:solidFill>
                  <a:schemeClr val="tx1"/>
                </a:solidFill>
                <a:effectLst/>
                <a:latin typeface="+mn-lt"/>
                <a:ea typeface="Calibri" panose="020F0502020204030204" pitchFamily="34" charset="0"/>
              </a:rPr>
              <a:t>f we would do a systemic shift to provisioning systems from both a supply and demand side and consumption perspective</a:t>
            </a:r>
          </a:p>
          <a:p>
            <a:pPr algn="l">
              <a:buFont typeface="Arial" panose="020B0604020202020204" pitchFamily="34" charset="0"/>
              <a:buChar char="•"/>
            </a:pPr>
            <a:endParaRPr lang="en-GB" sz="2800" b="0" i="1" dirty="0">
              <a:solidFill>
                <a:schemeClr val="tx1"/>
              </a:solidFill>
              <a:effectLst/>
              <a:latin typeface="+mn-lt"/>
              <a:ea typeface="Calibri" panose="020F0502020204030204" pitchFamily="34" charset="0"/>
            </a:endParaRPr>
          </a:p>
          <a:p>
            <a:pPr algn="l">
              <a:buFont typeface="Arial" panose="020B0604020202020204" pitchFamily="34" charset="0"/>
              <a:buChar char="•"/>
            </a:pPr>
            <a:endParaRPr lang="en-GB" sz="2800" b="0" i="1" dirty="0">
              <a:solidFill>
                <a:schemeClr val="tx1"/>
              </a:solidFill>
              <a:effectLst/>
              <a:latin typeface="+mn-lt"/>
              <a:ea typeface="Calibri" panose="020F0502020204030204" pitchFamily="34" charset="0"/>
            </a:endParaRPr>
          </a:p>
        </p:txBody>
      </p:sp>
    </p:spTree>
    <p:extLst>
      <p:ext uri="{BB962C8B-B14F-4D97-AF65-F5344CB8AC3E}">
        <p14:creationId xmlns:p14="http://schemas.microsoft.com/office/powerpoint/2010/main" val="2947429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5" name="Google Shape;515;p14"/>
          <p:cNvSpPr/>
          <p:nvPr/>
        </p:nvSpPr>
        <p:spPr>
          <a:xfrm>
            <a:off x="8797479" y="1714713"/>
            <a:ext cx="2682347" cy="3539415"/>
          </a:xfrm>
          <a:custGeom>
            <a:avLst/>
            <a:gdLst/>
            <a:ahLst/>
            <a:cxnLst/>
            <a:rect l="l" t="t" r="r" b="b"/>
            <a:pathLst>
              <a:path w="4023521" h="5343490" extrusionOk="0">
                <a:moveTo>
                  <a:pt x="0" y="0"/>
                </a:moveTo>
                <a:lnTo>
                  <a:pt x="4023521" y="0"/>
                </a:lnTo>
                <a:lnTo>
                  <a:pt x="4023521" y="5343490"/>
                </a:lnTo>
                <a:lnTo>
                  <a:pt x="0" y="5343490"/>
                </a:lnTo>
                <a:lnTo>
                  <a:pt x="0" y="0"/>
                </a:lnTo>
                <a:close/>
              </a:path>
            </a:pathLst>
          </a:custGeom>
          <a:blipFill rotWithShape="1">
            <a:blip r:embed="rId3">
              <a:alphaModFix/>
            </a:blip>
            <a:stretch>
              <a:fillRect/>
            </a:stretch>
          </a:blipFill>
          <a:ln>
            <a:noFill/>
          </a:ln>
        </p:spPr>
        <p:txBody>
          <a:bodyPr/>
          <a:lstStyle/>
          <a:p>
            <a:endParaRPr lang="nl-BE" sz="1200" i="1"/>
          </a:p>
        </p:txBody>
      </p:sp>
      <p:sp>
        <p:nvSpPr>
          <p:cNvPr id="520" name="Google Shape;520;p14"/>
          <p:cNvSpPr/>
          <p:nvPr/>
        </p:nvSpPr>
        <p:spPr>
          <a:xfrm>
            <a:off x="1230860" y="4412291"/>
            <a:ext cx="6990187" cy="710387"/>
          </a:xfrm>
          <a:custGeom>
            <a:avLst/>
            <a:gdLst/>
            <a:ahLst/>
            <a:cxnLst/>
            <a:rect l="l" t="t" r="r" b="b"/>
            <a:pathLst>
              <a:path w="2761556" h="280647" extrusionOk="0">
                <a:moveTo>
                  <a:pt x="37656" y="0"/>
                </a:moveTo>
                <a:lnTo>
                  <a:pt x="2723899" y="0"/>
                </a:lnTo>
                <a:cubicBezTo>
                  <a:pt x="2733886" y="0"/>
                  <a:pt x="2743465" y="3967"/>
                  <a:pt x="2750526" y="11029"/>
                </a:cubicBezTo>
                <a:cubicBezTo>
                  <a:pt x="2757588" y="18091"/>
                  <a:pt x="2761556" y="27669"/>
                  <a:pt x="2761556" y="37656"/>
                </a:cubicBezTo>
                <a:lnTo>
                  <a:pt x="2761556" y="242990"/>
                </a:lnTo>
                <a:cubicBezTo>
                  <a:pt x="2761556" y="252977"/>
                  <a:pt x="2757588" y="262556"/>
                  <a:pt x="2750526" y="269617"/>
                </a:cubicBezTo>
                <a:cubicBezTo>
                  <a:pt x="2743465" y="276679"/>
                  <a:pt x="2733886" y="280647"/>
                  <a:pt x="2723899" y="280647"/>
                </a:cubicBezTo>
                <a:lnTo>
                  <a:pt x="37656" y="280647"/>
                </a:lnTo>
                <a:cubicBezTo>
                  <a:pt x="27669" y="280647"/>
                  <a:pt x="18091" y="276679"/>
                  <a:pt x="11029" y="269617"/>
                </a:cubicBezTo>
                <a:cubicBezTo>
                  <a:pt x="3967" y="262556"/>
                  <a:pt x="0" y="252977"/>
                  <a:pt x="0" y="242990"/>
                </a:cubicBezTo>
                <a:lnTo>
                  <a:pt x="0" y="37656"/>
                </a:lnTo>
                <a:cubicBezTo>
                  <a:pt x="0" y="27669"/>
                  <a:pt x="3967" y="18091"/>
                  <a:pt x="11029" y="11029"/>
                </a:cubicBezTo>
                <a:cubicBezTo>
                  <a:pt x="18091" y="3967"/>
                  <a:pt x="27669" y="0"/>
                  <a:pt x="37656" y="0"/>
                </a:cubicBezTo>
                <a:close/>
              </a:path>
            </a:pathLst>
          </a:custGeom>
          <a:solidFill>
            <a:srgbClr val="72AE49"/>
          </a:solidFill>
          <a:ln>
            <a:noFill/>
          </a:ln>
        </p:spPr>
        <p:txBody>
          <a:bodyPr spcFirstLastPara="1" wrap="square" lIns="60950" tIns="60950" rIns="60950" bIns="60950" anchor="ctr" anchorCtr="0">
            <a:noAutofit/>
          </a:bodyPr>
          <a:lstStyle/>
          <a:p>
            <a:endParaRPr sz="1200"/>
          </a:p>
        </p:txBody>
      </p:sp>
      <p:sp>
        <p:nvSpPr>
          <p:cNvPr id="521" name="Google Shape;521;p14"/>
          <p:cNvSpPr txBox="1"/>
          <p:nvPr/>
        </p:nvSpPr>
        <p:spPr>
          <a:xfrm>
            <a:off x="1230860" y="4171190"/>
            <a:ext cx="2057400" cy="2298500"/>
          </a:xfrm>
          <a:prstGeom prst="rect">
            <a:avLst/>
          </a:prstGeom>
          <a:noFill/>
          <a:ln>
            <a:noFill/>
          </a:ln>
        </p:spPr>
        <p:txBody>
          <a:bodyPr spcFirstLastPara="1" wrap="square" lIns="33867" tIns="33867" rIns="33867" bIns="33867" anchor="ctr" anchorCtr="0">
            <a:noAutofit/>
          </a:bodyPr>
          <a:lstStyle/>
          <a:p>
            <a:pPr algn="ctr">
              <a:lnSpc>
                <a:spcPct val="150000"/>
              </a:lnSpc>
            </a:pPr>
            <a:r>
              <a:rPr lang="en-US" sz="2133" b="1">
                <a:solidFill>
                  <a:srgbClr val="FFFFFF"/>
                </a:solidFill>
                <a:latin typeface="Open Sans"/>
                <a:ea typeface="Open Sans"/>
                <a:cs typeface="Open Sans"/>
                <a:sym typeface="Open Sans"/>
              </a:rPr>
              <a:t>Food and land</a:t>
            </a:r>
            <a:endParaRPr sz="1200"/>
          </a:p>
        </p:txBody>
      </p:sp>
      <p:grpSp>
        <p:nvGrpSpPr>
          <p:cNvPr id="535" name="Google Shape;535;p14"/>
          <p:cNvGrpSpPr/>
          <p:nvPr/>
        </p:nvGrpSpPr>
        <p:grpSpPr>
          <a:xfrm>
            <a:off x="10088221" y="455625"/>
            <a:ext cx="1864987" cy="641757"/>
            <a:chOff x="2663371" y="0"/>
            <a:chExt cx="3729974" cy="1283514"/>
          </a:xfrm>
        </p:grpSpPr>
        <p:sp>
          <p:nvSpPr>
            <p:cNvPr id="536" name="Google Shape;536;p14"/>
            <p:cNvSpPr/>
            <p:nvPr/>
          </p:nvSpPr>
          <p:spPr>
            <a:xfrm>
              <a:off x="2663371" y="0"/>
              <a:ext cx="1397243" cy="1283514"/>
            </a:xfrm>
            <a:custGeom>
              <a:avLst/>
              <a:gdLst/>
              <a:ahLst/>
              <a:cxnLst/>
              <a:rect l="l" t="t" r="r" b="b"/>
              <a:pathLst>
                <a:path w="1397243" h="1283514" extrusionOk="0">
                  <a:moveTo>
                    <a:pt x="0" y="0"/>
                  </a:moveTo>
                  <a:lnTo>
                    <a:pt x="1397243" y="0"/>
                  </a:lnTo>
                  <a:lnTo>
                    <a:pt x="1397243" y="1283514"/>
                  </a:lnTo>
                  <a:lnTo>
                    <a:pt x="0" y="1283514"/>
                  </a:lnTo>
                  <a:lnTo>
                    <a:pt x="0" y="0"/>
                  </a:lnTo>
                  <a:close/>
                </a:path>
              </a:pathLst>
            </a:custGeom>
            <a:blipFill rotWithShape="1">
              <a:blip r:embed="rId4">
                <a:alphaModFix/>
              </a:blip>
              <a:stretch>
                <a:fillRect/>
              </a:stretch>
            </a:blipFill>
            <a:ln>
              <a:noFill/>
            </a:ln>
          </p:spPr>
          <p:txBody>
            <a:bodyPr/>
            <a:lstStyle/>
            <a:p>
              <a:endParaRPr lang="nl-BE" sz="1200"/>
            </a:p>
          </p:txBody>
        </p:sp>
        <p:sp>
          <p:nvSpPr>
            <p:cNvPr id="537" name="Google Shape;537;p14"/>
            <p:cNvSpPr/>
            <p:nvPr/>
          </p:nvSpPr>
          <p:spPr>
            <a:xfrm>
              <a:off x="4197625" y="0"/>
              <a:ext cx="2195720" cy="1065839"/>
            </a:xfrm>
            <a:custGeom>
              <a:avLst/>
              <a:gdLst/>
              <a:ahLst/>
              <a:cxnLst/>
              <a:rect l="l" t="t" r="r" b="b"/>
              <a:pathLst>
                <a:path w="2195720" h="1065839" extrusionOk="0">
                  <a:moveTo>
                    <a:pt x="0" y="0"/>
                  </a:moveTo>
                  <a:lnTo>
                    <a:pt x="2195720" y="0"/>
                  </a:lnTo>
                  <a:lnTo>
                    <a:pt x="2195720" y="1065839"/>
                  </a:lnTo>
                  <a:lnTo>
                    <a:pt x="0" y="1065839"/>
                  </a:lnTo>
                  <a:lnTo>
                    <a:pt x="0" y="0"/>
                  </a:lnTo>
                  <a:close/>
                </a:path>
              </a:pathLst>
            </a:custGeom>
            <a:blipFill rotWithShape="1">
              <a:blip r:embed="rId5">
                <a:alphaModFix/>
              </a:blip>
              <a:stretch>
                <a:fillRect/>
              </a:stretch>
            </a:blipFill>
            <a:ln>
              <a:noFill/>
            </a:ln>
          </p:spPr>
          <p:txBody>
            <a:bodyPr/>
            <a:lstStyle/>
            <a:p>
              <a:endParaRPr lang="nl-BE" sz="1200"/>
            </a:p>
          </p:txBody>
        </p:sp>
      </p:grpSp>
      <p:grpSp>
        <p:nvGrpSpPr>
          <p:cNvPr id="5" name="Group 4">
            <a:extLst>
              <a:ext uri="{FF2B5EF4-FFF2-40B4-BE49-F238E27FC236}">
                <a16:creationId xmlns:a16="http://schemas.microsoft.com/office/drawing/2014/main" id="{45E49A82-322C-BDDC-4BD2-834C7BAA3DB0}"/>
              </a:ext>
            </a:extLst>
          </p:cNvPr>
          <p:cNvGrpSpPr/>
          <p:nvPr/>
        </p:nvGrpSpPr>
        <p:grpSpPr>
          <a:xfrm>
            <a:off x="599899" y="2258079"/>
            <a:ext cx="7920117" cy="2973175"/>
            <a:chOff x="599899" y="2244229"/>
            <a:chExt cx="7920117" cy="2973175"/>
          </a:xfrm>
        </p:grpSpPr>
        <p:sp>
          <p:nvSpPr>
            <p:cNvPr id="526" name="Google Shape;526;p14"/>
            <p:cNvSpPr/>
            <p:nvPr/>
          </p:nvSpPr>
          <p:spPr>
            <a:xfrm>
              <a:off x="609601" y="2482275"/>
              <a:ext cx="7910415" cy="2735129"/>
            </a:xfrm>
            <a:custGeom>
              <a:avLst/>
              <a:gdLst/>
              <a:ahLst/>
              <a:cxnLst/>
              <a:rect l="l" t="t" r="r" b="b"/>
              <a:pathLst>
                <a:path w="3125102" h="1080545" extrusionOk="0">
                  <a:moveTo>
                    <a:pt x="33276" y="0"/>
                  </a:moveTo>
                  <a:lnTo>
                    <a:pt x="3091827" y="0"/>
                  </a:lnTo>
                  <a:cubicBezTo>
                    <a:pt x="3110204" y="0"/>
                    <a:pt x="3125102" y="14898"/>
                    <a:pt x="3125102" y="33276"/>
                  </a:cubicBezTo>
                  <a:lnTo>
                    <a:pt x="3125102" y="1047269"/>
                  </a:lnTo>
                  <a:cubicBezTo>
                    <a:pt x="3125102" y="1056094"/>
                    <a:pt x="3121596" y="1064558"/>
                    <a:pt x="3115356" y="1070798"/>
                  </a:cubicBezTo>
                  <a:cubicBezTo>
                    <a:pt x="3109116" y="1077039"/>
                    <a:pt x="3100652" y="1080545"/>
                    <a:pt x="3091827" y="1080545"/>
                  </a:cubicBezTo>
                  <a:lnTo>
                    <a:pt x="33276" y="1080545"/>
                  </a:lnTo>
                  <a:cubicBezTo>
                    <a:pt x="24450" y="1080545"/>
                    <a:pt x="15987" y="1077039"/>
                    <a:pt x="9746" y="1070798"/>
                  </a:cubicBezTo>
                  <a:cubicBezTo>
                    <a:pt x="3506" y="1064558"/>
                    <a:pt x="0" y="1056094"/>
                    <a:pt x="0" y="1047269"/>
                  </a:cubicBezTo>
                  <a:lnTo>
                    <a:pt x="0" y="33276"/>
                  </a:lnTo>
                  <a:cubicBezTo>
                    <a:pt x="0" y="24450"/>
                    <a:pt x="3506" y="15987"/>
                    <a:pt x="9746" y="9746"/>
                  </a:cubicBezTo>
                  <a:cubicBezTo>
                    <a:pt x="15987" y="3506"/>
                    <a:pt x="24450" y="0"/>
                    <a:pt x="33276" y="0"/>
                  </a:cubicBezTo>
                  <a:close/>
                </a:path>
              </a:pathLst>
            </a:custGeom>
            <a:solidFill>
              <a:srgbClr val="000000">
                <a:alpha val="0"/>
              </a:srgbClr>
            </a:solidFill>
            <a:ln w="66675" cap="flat" cmpd="sng">
              <a:solidFill>
                <a:srgbClr val="56C02B"/>
              </a:solidFill>
              <a:prstDash val="dot"/>
              <a:round/>
              <a:headEnd type="none" w="sm" len="sm"/>
              <a:tailEnd type="none" w="sm" len="sm"/>
            </a:ln>
          </p:spPr>
          <p:txBody>
            <a:bodyPr spcFirstLastPara="1" wrap="square" lIns="60950" tIns="60950" rIns="60950" bIns="60950" anchor="ctr" anchorCtr="0">
              <a:noAutofit/>
            </a:bodyPr>
            <a:lstStyle/>
            <a:p>
              <a:endParaRPr sz="1200"/>
            </a:p>
          </p:txBody>
        </p:sp>
        <p:sp>
          <p:nvSpPr>
            <p:cNvPr id="527" name="Google Shape;527;p14"/>
            <p:cNvSpPr txBox="1"/>
            <p:nvPr/>
          </p:nvSpPr>
          <p:spPr>
            <a:xfrm>
              <a:off x="609601" y="2244229"/>
              <a:ext cx="2057400" cy="2226171"/>
            </a:xfrm>
            <a:prstGeom prst="rect">
              <a:avLst/>
            </a:prstGeom>
            <a:noFill/>
            <a:ln>
              <a:noFill/>
            </a:ln>
          </p:spPr>
          <p:txBody>
            <a:bodyPr spcFirstLastPara="1" wrap="square" lIns="33867" tIns="33867" rIns="33867" bIns="33867" anchor="ctr" anchorCtr="0">
              <a:noAutofit/>
            </a:bodyPr>
            <a:lstStyle/>
            <a:p>
              <a:pPr algn="ctr">
                <a:lnSpc>
                  <a:spcPct val="150000"/>
                </a:lnSpc>
              </a:pPr>
              <a:r>
                <a:rPr lang="en-US" sz="1533" b="1">
                  <a:solidFill>
                    <a:srgbClr val="FFFFFF"/>
                  </a:solidFill>
                  <a:latin typeface="Open Sans"/>
                  <a:ea typeface="Open Sans"/>
                  <a:cs typeface="Open Sans"/>
                  <a:sym typeface="Open Sans"/>
                </a:rPr>
                <a:t>Resource Efficiency</a:t>
              </a:r>
              <a:endParaRPr sz="1200"/>
            </a:p>
          </p:txBody>
        </p:sp>
        <p:sp>
          <p:nvSpPr>
            <p:cNvPr id="528" name="Google Shape;528;p14"/>
            <p:cNvSpPr txBox="1"/>
            <p:nvPr/>
          </p:nvSpPr>
          <p:spPr>
            <a:xfrm rot="-5400000">
              <a:off x="-303642" y="3553165"/>
              <a:ext cx="2355566" cy="548483"/>
            </a:xfrm>
            <a:prstGeom prst="rect">
              <a:avLst/>
            </a:prstGeom>
            <a:noFill/>
            <a:ln>
              <a:noFill/>
            </a:ln>
          </p:spPr>
          <p:txBody>
            <a:bodyPr spcFirstLastPara="1" wrap="square" lIns="0" tIns="0" rIns="0" bIns="0" anchor="t" anchorCtr="0">
              <a:spAutoFit/>
            </a:bodyPr>
            <a:lstStyle/>
            <a:p>
              <a:pPr algn="ctr">
                <a:lnSpc>
                  <a:spcPct val="99000"/>
                </a:lnSpc>
              </a:pPr>
              <a:r>
                <a:rPr lang="en-US" i="1">
                  <a:ea typeface="Arial"/>
                  <a:cs typeface="Arial"/>
                  <a:sym typeface="Arial"/>
                </a:rPr>
                <a:t>Sustainable Consumption </a:t>
              </a:r>
              <a:endParaRPr i="1"/>
            </a:p>
            <a:p>
              <a:pPr algn="ctr">
                <a:lnSpc>
                  <a:spcPct val="99000"/>
                </a:lnSpc>
              </a:pPr>
              <a:r>
                <a:rPr lang="en-US" i="1">
                  <a:ea typeface="Arial"/>
                  <a:cs typeface="Arial"/>
                  <a:sym typeface="Arial"/>
                </a:rPr>
                <a:t>and Production (SCP)</a:t>
              </a:r>
              <a:endParaRPr i="1"/>
            </a:p>
          </p:txBody>
        </p:sp>
        <p:grpSp>
          <p:nvGrpSpPr>
            <p:cNvPr id="529" name="Google Shape;529;p14"/>
            <p:cNvGrpSpPr/>
            <p:nvPr/>
          </p:nvGrpSpPr>
          <p:grpSpPr>
            <a:xfrm>
              <a:off x="711200" y="3581401"/>
              <a:ext cx="7509848" cy="1466795"/>
              <a:chOff x="-205298" y="0"/>
              <a:chExt cx="2966854" cy="579475"/>
            </a:xfrm>
          </p:grpSpPr>
          <p:sp>
            <p:nvSpPr>
              <p:cNvPr id="530" name="Google Shape;530;p14"/>
              <p:cNvSpPr/>
              <p:nvPr/>
            </p:nvSpPr>
            <p:spPr>
              <a:xfrm>
                <a:off x="0" y="0"/>
                <a:ext cx="2761556" cy="280647"/>
              </a:xfrm>
              <a:custGeom>
                <a:avLst/>
                <a:gdLst/>
                <a:ahLst/>
                <a:cxnLst/>
                <a:rect l="l" t="t" r="r" b="b"/>
                <a:pathLst>
                  <a:path w="2761556" h="280647" extrusionOk="0">
                    <a:moveTo>
                      <a:pt x="37656" y="0"/>
                    </a:moveTo>
                    <a:lnTo>
                      <a:pt x="2723899" y="0"/>
                    </a:lnTo>
                    <a:cubicBezTo>
                      <a:pt x="2733886" y="0"/>
                      <a:pt x="2743465" y="3967"/>
                      <a:pt x="2750526" y="11029"/>
                    </a:cubicBezTo>
                    <a:cubicBezTo>
                      <a:pt x="2757588" y="18091"/>
                      <a:pt x="2761556" y="27669"/>
                      <a:pt x="2761556" y="37656"/>
                    </a:cubicBezTo>
                    <a:lnTo>
                      <a:pt x="2761556" y="242990"/>
                    </a:lnTo>
                    <a:cubicBezTo>
                      <a:pt x="2761556" y="252977"/>
                      <a:pt x="2757588" y="262556"/>
                      <a:pt x="2750526" y="269617"/>
                    </a:cubicBezTo>
                    <a:cubicBezTo>
                      <a:pt x="2743465" y="276679"/>
                      <a:pt x="2733886" y="280647"/>
                      <a:pt x="2723899" y="280647"/>
                    </a:cubicBezTo>
                    <a:lnTo>
                      <a:pt x="37656" y="280647"/>
                    </a:lnTo>
                    <a:cubicBezTo>
                      <a:pt x="27669" y="280647"/>
                      <a:pt x="18091" y="276679"/>
                      <a:pt x="11029" y="269617"/>
                    </a:cubicBezTo>
                    <a:cubicBezTo>
                      <a:pt x="3967" y="262556"/>
                      <a:pt x="0" y="252977"/>
                      <a:pt x="0" y="242990"/>
                    </a:cubicBezTo>
                    <a:lnTo>
                      <a:pt x="0" y="37656"/>
                    </a:lnTo>
                    <a:cubicBezTo>
                      <a:pt x="0" y="27669"/>
                      <a:pt x="3967" y="18091"/>
                      <a:pt x="11029" y="11029"/>
                    </a:cubicBezTo>
                    <a:cubicBezTo>
                      <a:pt x="18091" y="3967"/>
                      <a:pt x="27669" y="0"/>
                      <a:pt x="37656" y="0"/>
                    </a:cubicBezTo>
                    <a:close/>
                  </a:path>
                </a:pathLst>
              </a:custGeom>
              <a:solidFill>
                <a:srgbClr val="0B9B9A"/>
              </a:solidFill>
              <a:ln>
                <a:noFill/>
              </a:ln>
            </p:spPr>
            <p:txBody>
              <a:bodyPr spcFirstLastPara="1" wrap="square" lIns="60950" tIns="60950" rIns="60950" bIns="60950" anchor="ctr" anchorCtr="0">
                <a:noAutofit/>
              </a:bodyPr>
              <a:lstStyle/>
              <a:p>
                <a:endParaRPr sz="1200"/>
              </a:p>
            </p:txBody>
          </p:sp>
          <p:sp>
            <p:nvSpPr>
              <p:cNvPr id="531" name="Google Shape;531;p14"/>
              <p:cNvSpPr txBox="1"/>
              <p:nvPr/>
            </p:nvSpPr>
            <p:spPr>
              <a:xfrm>
                <a:off x="-205298" y="333707"/>
                <a:ext cx="1866430" cy="245768"/>
              </a:xfrm>
              <a:prstGeom prst="rect">
                <a:avLst/>
              </a:prstGeom>
              <a:noFill/>
              <a:ln>
                <a:noFill/>
              </a:ln>
            </p:spPr>
            <p:txBody>
              <a:bodyPr spcFirstLastPara="1" wrap="square" lIns="33867" tIns="33867" rIns="33867" bIns="33867" anchor="ctr" anchorCtr="0">
                <a:noAutofit/>
              </a:bodyPr>
              <a:lstStyle/>
              <a:p>
                <a:pPr algn="ctr">
                  <a:lnSpc>
                    <a:spcPct val="150000"/>
                  </a:lnSpc>
                </a:pPr>
                <a:endParaRPr sz="2133" b="1">
                  <a:solidFill>
                    <a:srgbClr val="FFFFFF"/>
                  </a:solidFill>
                  <a:latin typeface="Open Sans"/>
                  <a:ea typeface="Open Sans"/>
                  <a:cs typeface="Open Sans"/>
                  <a:sym typeface="Open Sans"/>
                </a:endParaRPr>
              </a:p>
            </p:txBody>
          </p:sp>
        </p:grpSp>
        <p:grpSp>
          <p:nvGrpSpPr>
            <p:cNvPr id="532" name="Google Shape;532;p14"/>
            <p:cNvGrpSpPr/>
            <p:nvPr/>
          </p:nvGrpSpPr>
          <p:grpSpPr>
            <a:xfrm>
              <a:off x="1270001" y="2819400"/>
              <a:ext cx="6990187" cy="1955799"/>
              <a:chOff x="0" y="40138"/>
              <a:chExt cx="2761556" cy="772662"/>
            </a:xfrm>
          </p:grpSpPr>
          <p:sp>
            <p:nvSpPr>
              <p:cNvPr id="533" name="Google Shape;533;p14"/>
              <p:cNvSpPr/>
              <p:nvPr/>
            </p:nvSpPr>
            <p:spPr>
              <a:xfrm>
                <a:off x="0" y="40138"/>
                <a:ext cx="2761556" cy="280647"/>
              </a:xfrm>
              <a:custGeom>
                <a:avLst/>
                <a:gdLst/>
                <a:ahLst/>
                <a:cxnLst/>
                <a:rect l="l" t="t" r="r" b="b"/>
                <a:pathLst>
                  <a:path w="2761556" h="280647" extrusionOk="0">
                    <a:moveTo>
                      <a:pt x="37656" y="0"/>
                    </a:moveTo>
                    <a:lnTo>
                      <a:pt x="2723899" y="0"/>
                    </a:lnTo>
                    <a:cubicBezTo>
                      <a:pt x="2733886" y="0"/>
                      <a:pt x="2743465" y="3967"/>
                      <a:pt x="2750526" y="11029"/>
                    </a:cubicBezTo>
                    <a:cubicBezTo>
                      <a:pt x="2757588" y="18091"/>
                      <a:pt x="2761556" y="27669"/>
                      <a:pt x="2761556" y="37656"/>
                    </a:cubicBezTo>
                    <a:lnTo>
                      <a:pt x="2761556" y="242990"/>
                    </a:lnTo>
                    <a:cubicBezTo>
                      <a:pt x="2761556" y="252977"/>
                      <a:pt x="2757588" y="262556"/>
                      <a:pt x="2750526" y="269617"/>
                    </a:cubicBezTo>
                    <a:cubicBezTo>
                      <a:pt x="2743465" y="276679"/>
                      <a:pt x="2733886" y="280647"/>
                      <a:pt x="2723899" y="280647"/>
                    </a:cubicBezTo>
                    <a:lnTo>
                      <a:pt x="37656" y="280647"/>
                    </a:lnTo>
                    <a:cubicBezTo>
                      <a:pt x="27669" y="280647"/>
                      <a:pt x="18091" y="276679"/>
                      <a:pt x="11029" y="269617"/>
                    </a:cubicBezTo>
                    <a:cubicBezTo>
                      <a:pt x="3967" y="262556"/>
                      <a:pt x="0" y="252977"/>
                      <a:pt x="0" y="242990"/>
                    </a:cubicBezTo>
                    <a:lnTo>
                      <a:pt x="0" y="37656"/>
                    </a:lnTo>
                    <a:cubicBezTo>
                      <a:pt x="0" y="27669"/>
                      <a:pt x="3967" y="18091"/>
                      <a:pt x="11029" y="11029"/>
                    </a:cubicBezTo>
                    <a:cubicBezTo>
                      <a:pt x="18091" y="3967"/>
                      <a:pt x="27669" y="0"/>
                      <a:pt x="37656" y="0"/>
                    </a:cubicBezTo>
                    <a:close/>
                  </a:path>
                </a:pathLst>
              </a:custGeom>
              <a:solidFill>
                <a:srgbClr val="4774C5"/>
              </a:solidFill>
              <a:ln>
                <a:noFill/>
              </a:ln>
            </p:spPr>
            <p:txBody>
              <a:bodyPr spcFirstLastPara="1" wrap="square" lIns="60950" tIns="60950" rIns="60950" bIns="60950" anchor="ctr" anchorCtr="0">
                <a:noAutofit/>
              </a:bodyPr>
              <a:lstStyle/>
              <a:p>
                <a:endParaRPr sz="1200"/>
              </a:p>
            </p:txBody>
          </p:sp>
          <p:sp>
            <p:nvSpPr>
              <p:cNvPr id="534" name="Google Shape;534;p14"/>
              <p:cNvSpPr txBox="1"/>
              <p:nvPr/>
            </p:nvSpPr>
            <p:spPr>
              <a:xfrm>
                <a:off x="0" y="541867"/>
                <a:ext cx="1645669" cy="270933"/>
              </a:xfrm>
              <a:prstGeom prst="rect">
                <a:avLst/>
              </a:prstGeom>
              <a:noFill/>
              <a:ln>
                <a:noFill/>
              </a:ln>
            </p:spPr>
            <p:txBody>
              <a:bodyPr spcFirstLastPara="1" wrap="square" lIns="33867" tIns="33867" rIns="33867" bIns="33867" anchor="ctr" anchorCtr="0">
                <a:noAutofit/>
              </a:bodyPr>
              <a:lstStyle/>
              <a:p>
                <a:pPr algn="ctr">
                  <a:lnSpc>
                    <a:spcPct val="150015"/>
                  </a:lnSpc>
                </a:pPr>
                <a:endParaRPr sz="2133" b="1">
                  <a:solidFill>
                    <a:srgbClr val="FFFFFF"/>
                  </a:solidFill>
                  <a:latin typeface="Open Sans"/>
                  <a:ea typeface="Open Sans"/>
                  <a:cs typeface="Open Sans"/>
                  <a:sym typeface="Open Sans"/>
                </a:endParaRPr>
              </a:p>
            </p:txBody>
          </p:sp>
        </p:grpSp>
        <p:sp>
          <p:nvSpPr>
            <p:cNvPr id="540" name="Google Shape;540;p14"/>
            <p:cNvSpPr txBox="1"/>
            <p:nvPr/>
          </p:nvSpPr>
          <p:spPr>
            <a:xfrm>
              <a:off x="1625600" y="2953325"/>
              <a:ext cx="4114800" cy="492416"/>
            </a:xfrm>
            <a:prstGeom prst="rect">
              <a:avLst/>
            </a:prstGeom>
            <a:noFill/>
            <a:ln>
              <a:noFill/>
            </a:ln>
          </p:spPr>
          <p:txBody>
            <a:bodyPr spcFirstLastPara="1" wrap="square" lIns="60950" tIns="30467" rIns="60950" bIns="30467" anchor="t" anchorCtr="0">
              <a:spAutoFit/>
            </a:bodyPr>
            <a:lstStyle/>
            <a:p>
              <a:r>
                <a:rPr lang="en-US" sz="2800" i="1">
                  <a:solidFill>
                    <a:schemeClr val="lt1"/>
                  </a:solidFill>
                  <a:ea typeface="Montserrat"/>
                  <a:cs typeface="Montserrat"/>
                  <a:sym typeface="Montserrat"/>
                </a:rPr>
                <a:t>Resource Efficiency</a:t>
              </a:r>
              <a:endParaRPr sz="2000" i="1"/>
            </a:p>
          </p:txBody>
        </p:sp>
        <p:sp>
          <p:nvSpPr>
            <p:cNvPr id="541" name="Google Shape;541;p14"/>
            <p:cNvSpPr txBox="1"/>
            <p:nvPr/>
          </p:nvSpPr>
          <p:spPr>
            <a:xfrm>
              <a:off x="1625600" y="3701470"/>
              <a:ext cx="4114800" cy="492416"/>
            </a:xfrm>
            <a:prstGeom prst="rect">
              <a:avLst/>
            </a:prstGeom>
            <a:noFill/>
            <a:ln>
              <a:noFill/>
            </a:ln>
          </p:spPr>
          <p:txBody>
            <a:bodyPr spcFirstLastPara="1" wrap="square" lIns="60950" tIns="30467" rIns="60950" bIns="30467" anchor="t" anchorCtr="0">
              <a:spAutoFit/>
            </a:bodyPr>
            <a:lstStyle/>
            <a:p>
              <a:r>
                <a:rPr lang="en-US" sz="2800" i="1">
                  <a:solidFill>
                    <a:schemeClr val="lt1"/>
                  </a:solidFill>
                  <a:ea typeface="Montserrat"/>
                  <a:cs typeface="Montserrat"/>
                  <a:sym typeface="Montserrat"/>
                </a:rPr>
                <a:t>Climate and Energy</a:t>
              </a:r>
              <a:endParaRPr sz="2000" i="1"/>
            </a:p>
          </p:txBody>
        </p:sp>
        <p:sp>
          <p:nvSpPr>
            <p:cNvPr id="542" name="Google Shape;542;p14"/>
            <p:cNvSpPr txBox="1"/>
            <p:nvPr/>
          </p:nvSpPr>
          <p:spPr>
            <a:xfrm>
              <a:off x="1625600" y="4514270"/>
              <a:ext cx="4114800" cy="492416"/>
            </a:xfrm>
            <a:prstGeom prst="rect">
              <a:avLst/>
            </a:prstGeom>
            <a:noFill/>
            <a:ln>
              <a:noFill/>
            </a:ln>
          </p:spPr>
          <p:txBody>
            <a:bodyPr spcFirstLastPara="1" wrap="square" lIns="60950" tIns="30467" rIns="60950" bIns="30467" anchor="t" anchorCtr="0">
              <a:spAutoFit/>
            </a:bodyPr>
            <a:lstStyle/>
            <a:p>
              <a:r>
                <a:rPr lang="en-US" sz="2800" i="1">
                  <a:solidFill>
                    <a:schemeClr val="lt1"/>
                  </a:solidFill>
                  <a:ea typeface="Montserrat"/>
                  <a:cs typeface="Montserrat"/>
                  <a:sym typeface="Montserrat"/>
                </a:rPr>
                <a:t>Food and Land</a:t>
              </a:r>
              <a:endParaRPr sz="2000" i="1"/>
            </a:p>
          </p:txBody>
        </p:sp>
      </p:grpSp>
      <p:grpSp>
        <p:nvGrpSpPr>
          <p:cNvPr id="4" name="Group 3">
            <a:extLst>
              <a:ext uri="{FF2B5EF4-FFF2-40B4-BE49-F238E27FC236}">
                <a16:creationId xmlns:a16="http://schemas.microsoft.com/office/drawing/2014/main" id="{C9719C76-F645-9A02-5A58-07F8703C0273}"/>
              </a:ext>
            </a:extLst>
          </p:cNvPr>
          <p:cNvGrpSpPr/>
          <p:nvPr/>
        </p:nvGrpSpPr>
        <p:grpSpPr>
          <a:xfrm>
            <a:off x="1210415" y="5091861"/>
            <a:ext cx="6990187" cy="2298505"/>
            <a:chOff x="1210415" y="5091861"/>
            <a:chExt cx="6990187" cy="2298505"/>
          </a:xfrm>
        </p:grpSpPr>
        <p:grpSp>
          <p:nvGrpSpPr>
            <p:cNvPr id="522" name="Google Shape;522;p14"/>
            <p:cNvGrpSpPr/>
            <p:nvPr/>
          </p:nvGrpSpPr>
          <p:grpSpPr>
            <a:xfrm>
              <a:off x="1210415" y="5091861"/>
              <a:ext cx="6990187" cy="2298505"/>
              <a:chOff x="0" y="-95250"/>
              <a:chExt cx="2761556" cy="908050"/>
            </a:xfrm>
          </p:grpSpPr>
          <p:sp>
            <p:nvSpPr>
              <p:cNvPr id="523" name="Google Shape;523;p14"/>
              <p:cNvSpPr/>
              <p:nvPr/>
            </p:nvSpPr>
            <p:spPr>
              <a:xfrm>
                <a:off x="0" y="0"/>
                <a:ext cx="2761556" cy="273351"/>
              </a:xfrm>
              <a:custGeom>
                <a:avLst/>
                <a:gdLst/>
                <a:ahLst/>
                <a:cxnLst/>
                <a:rect l="l" t="t" r="r" b="b"/>
                <a:pathLst>
                  <a:path w="2761556" h="273351" extrusionOk="0">
                    <a:moveTo>
                      <a:pt x="37656" y="0"/>
                    </a:moveTo>
                    <a:lnTo>
                      <a:pt x="2723899" y="0"/>
                    </a:lnTo>
                    <a:cubicBezTo>
                      <a:pt x="2733886" y="0"/>
                      <a:pt x="2743465" y="3967"/>
                      <a:pt x="2750526" y="11029"/>
                    </a:cubicBezTo>
                    <a:cubicBezTo>
                      <a:pt x="2757588" y="18091"/>
                      <a:pt x="2761556" y="27669"/>
                      <a:pt x="2761556" y="37656"/>
                    </a:cubicBezTo>
                    <a:lnTo>
                      <a:pt x="2761556" y="235695"/>
                    </a:lnTo>
                    <a:cubicBezTo>
                      <a:pt x="2761556" y="256492"/>
                      <a:pt x="2744696" y="273351"/>
                      <a:pt x="2723899" y="273351"/>
                    </a:cubicBezTo>
                    <a:lnTo>
                      <a:pt x="37656" y="273351"/>
                    </a:lnTo>
                    <a:cubicBezTo>
                      <a:pt x="27669" y="273351"/>
                      <a:pt x="18091" y="269384"/>
                      <a:pt x="11029" y="262322"/>
                    </a:cubicBezTo>
                    <a:cubicBezTo>
                      <a:pt x="3967" y="255260"/>
                      <a:pt x="0" y="245682"/>
                      <a:pt x="0" y="235695"/>
                    </a:cubicBezTo>
                    <a:lnTo>
                      <a:pt x="0" y="37656"/>
                    </a:lnTo>
                    <a:cubicBezTo>
                      <a:pt x="0" y="27669"/>
                      <a:pt x="3967" y="18091"/>
                      <a:pt x="11029" y="11029"/>
                    </a:cubicBezTo>
                    <a:cubicBezTo>
                      <a:pt x="18091" y="3967"/>
                      <a:pt x="27669" y="0"/>
                      <a:pt x="37656" y="0"/>
                    </a:cubicBezTo>
                    <a:close/>
                  </a:path>
                </a:pathLst>
              </a:custGeom>
              <a:solidFill>
                <a:srgbClr val="7435A3"/>
              </a:solidFill>
              <a:ln>
                <a:noFill/>
              </a:ln>
            </p:spPr>
            <p:txBody>
              <a:bodyPr spcFirstLastPara="1" wrap="square" lIns="60950" tIns="60950" rIns="60950" bIns="60950" anchor="ctr" anchorCtr="0">
                <a:noAutofit/>
              </a:bodyPr>
              <a:lstStyle/>
              <a:p>
                <a:endParaRPr sz="1200"/>
              </a:p>
            </p:txBody>
          </p:sp>
          <p:sp>
            <p:nvSpPr>
              <p:cNvPr id="524" name="Google Shape;524;p14"/>
              <p:cNvSpPr txBox="1"/>
              <p:nvPr/>
            </p:nvSpPr>
            <p:spPr>
              <a:xfrm>
                <a:off x="0" y="-95250"/>
                <a:ext cx="812800" cy="908050"/>
              </a:xfrm>
              <a:prstGeom prst="rect">
                <a:avLst/>
              </a:prstGeom>
              <a:noFill/>
              <a:ln>
                <a:noFill/>
              </a:ln>
            </p:spPr>
            <p:txBody>
              <a:bodyPr spcFirstLastPara="1" wrap="square" lIns="33867" tIns="33867" rIns="33867" bIns="33867" anchor="ctr" anchorCtr="0">
                <a:noAutofit/>
              </a:bodyPr>
              <a:lstStyle/>
              <a:p>
                <a:pPr algn="ctr">
                  <a:lnSpc>
                    <a:spcPct val="150000"/>
                  </a:lnSpc>
                </a:pPr>
                <a:r>
                  <a:rPr lang="en-US" sz="2133" b="1">
                    <a:solidFill>
                      <a:srgbClr val="FFFFFF"/>
                    </a:solidFill>
                    <a:latin typeface="Open Sans"/>
                    <a:ea typeface="Open Sans"/>
                    <a:cs typeface="Open Sans"/>
                    <a:sym typeface="Open Sans"/>
                  </a:rPr>
                  <a:t>Just transition</a:t>
                </a:r>
                <a:endParaRPr sz="1200"/>
              </a:p>
            </p:txBody>
          </p:sp>
        </p:grpSp>
        <p:sp>
          <p:nvSpPr>
            <p:cNvPr id="543" name="Google Shape;543;p14"/>
            <p:cNvSpPr txBox="1"/>
            <p:nvPr/>
          </p:nvSpPr>
          <p:spPr>
            <a:xfrm>
              <a:off x="1625600" y="5410200"/>
              <a:ext cx="4114800" cy="492416"/>
            </a:xfrm>
            <a:prstGeom prst="rect">
              <a:avLst/>
            </a:prstGeom>
            <a:noFill/>
            <a:ln>
              <a:noFill/>
            </a:ln>
          </p:spPr>
          <p:txBody>
            <a:bodyPr spcFirstLastPara="1" wrap="square" lIns="60950" tIns="30467" rIns="60950" bIns="30467" anchor="t" anchorCtr="0">
              <a:spAutoFit/>
            </a:bodyPr>
            <a:lstStyle/>
            <a:p>
              <a:r>
                <a:rPr lang="en-US" sz="2800" i="1">
                  <a:solidFill>
                    <a:schemeClr val="lt1"/>
                  </a:solidFill>
                  <a:ea typeface="Montserrat"/>
                  <a:cs typeface="Montserrat"/>
                  <a:sym typeface="Montserrat"/>
                </a:rPr>
                <a:t>Just Transition</a:t>
              </a:r>
              <a:endParaRPr sz="2000" i="1"/>
            </a:p>
          </p:txBody>
        </p:sp>
      </p:grpSp>
      <p:sp>
        <p:nvSpPr>
          <p:cNvPr id="2" name="Google Shape;557;p15">
            <a:extLst>
              <a:ext uri="{FF2B5EF4-FFF2-40B4-BE49-F238E27FC236}">
                <a16:creationId xmlns:a16="http://schemas.microsoft.com/office/drawing/2014/main" id="{1857ED39-0518-0D2A-CFED-6A57EF112364}"/>
              </a:ext>
            </a:extLst>
          </p:cNvPr>
          <p:cNvSpPr txBox="1"/>
          <p:nvPr/>
        </p:nvSpPr>
        <p:spPr>
          <a:xfrm>
            <a:off x="1157137" y="359353"/>
            <a:ext cx="8873553" cy="1477328"/>
          </a:xfrm>
          <a:prstGeom prst="rect">
            <a:avLst/>
          </a:prstGeom>
          <a:noFill/>
          <a:ln>
            <a:noFill/>
          </a:ln>
        </p:spPr>
        <p:txBody>
          <a:bodyPr spcFirstLastPara="1" wrap="square" lIns="0" tIns="0" rIns="0" bIns="0" anchor="t" anchorCtr="0">
            <a:spAutoFit/>
          </a:bodyPr>
          <a:lstStyle/>
          <a:p>
            <a:r>
              <a:rPr lang="en-US" sz="3200" i="1">
                <a:solidFill>
                  <a:srgbClr val="C00000"/>
                </a:solidFill>
                <a:ea typeface="Montserrat"/>
                <a:cs typeface="Montserrat"/>
                <a:sym typeface="Montserrat"/>
              </a:rPr>
              <a:t>Scenario outlook: </a:t>
            </a:r>
            <a:r>
              <a:rPr lang="en-US" sz="3200" i="1">
                <a:ea typeface="Open Sans"/>
                <a:cs typeface="Open Sans"/>
                <a:sym typeface="Open Sans"/>
              </a:rPr>
              <a:t>Scenario is built up as three ‘shifts’ plus measures to support Just Transition contrasted against Historical Trends </a:t>
            </a:r>
            <a:endParaRPr lang="en-US" sz="2000" i="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 grpId="0" animBg="1"/>
      <p:bldP spid="52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ownload Direction Path Forward Royalty-Free Stock Illustration Image -  Pixabay">
            <a:extLst>
              <a:ext uri="{FF2B5EF4-FFF2-40B4-BE49-F238E27FC236}">
                <a16:creationId xmlns:a16="http://schemas.microsoft.com/office/drawing/2014/main" id="{F6148A29-B04E-E830-370D-B7E2EC38DD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29" y="1394638"/>
            <a:ext cx="5399567" cy="53995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08E0DE1-C615-90DD-C6A6-CF1D6B680194}"/>
              </a:ext>
            </a:extLst>
          </p:cNvPr>
          <p:cNvSpPr txBox="1"/>
          <p:nvPr/>
        </p:nvSpPr>
        <p:spPr>
          <a:xfrm>
            <a:off x="5209954" y="520837"/>
            <a:ext cx="6655981" cy="3862596"/>
          </a:xfrm>
          <a:prstGeom prst="rect">
            <a:avLst/>
          </a:prstGeom>
          <a:noFill/>
        </p:spPr>
        <p:txBody>
          <a:bodyPr wrap="square">
            <a:spAutoFit/>
          </a:bodyPr>
          <a:lstStyle/>
          <a:p>
            <a:r>
              <a:rPr lang="en-GB" sz="3500" i="1">
                <a:solidFill>
                  <a:srgbClr val="C00000"/>
                </a:solidFill>
                <a:ea typeface="Century Gothic" panose="020B0502020202020204" pitchFamily="34" charset="0"/>
                <a:cs typeface="Times New Roman" panose="02020603050405020304" pitchFamily="18" charset="0"/>
              </a:rPr>
              <a:t>A</a:t>
            </a:r>
            <a:r>
              <a:rPr lang="en-GB" sz="3500" b="0" i="1">
                <a:solidFill>
                  <a:srgbClr val="C00000"/>
                </a:solidFill>
                <a:effectLst/>
                <a:latin typeface="+mn-lt"/>
                <a:ea typeface="Century Gothic" panose="020B0502020202020204" pitchFamily="34" charset="0"/>
                <a:cs typeface="Times New Roman" panose="02020603050405020304" pitchFamily="18" charset="0"/>
              </a:rPr>
              <a:t> pathway </a:t>
            </a:r>
            <a:r>
              <a:rPr lang="en-GB" sz="3500" b="0" i="1">
                <a:solidFill>
                  <a:schemeClr val="tx1"/>
                </a:solidFill>
                <a:effectLst/>
                <a:latin typeface="+mn-lt"/>
                <a:ea typeface="Century Gothic" panose="020B0502020202020204" pitchFamily="34" charset="0"/>
                <a:cs typeface="Times New Roman" panose="02020603050405020304" pitchFamily="18" charset="0"/>
              </a:rPr>
              <a:t>towards sustainable resource use, which maintains and even enhances human wellbeing, while prevent planetary boundaries to be crossed is possible, but we </a:t>
            </a:r>
            <a:r>
              <a:rPr lang="en-GB" sz="3500" b="0" i="1">
                <a:solidFill>
                  <a:srgbClr val="C00000"/>
                </a:solidFill>
                <a:effectLst/>
                <a:latin typeface="+mn-lt"/>
                <a:ea typeface="Century Gothic" panose="020B0502020202020204" pitchFamily="34" charset="0"/>
                <a:cs typeface="Times New Roman" panose="02020603050405020304" pitchFamily="18" charset="0"/>
              </a:rPr>
              <a:t>urgently must change the direction and fix the broken compass</a:t>
            </a:r>
            <a:endParaRPr lang="en-GB" sz="3500">
              <a:solidFill>
                <a:srgbClr val="C00000"/>
              </a:solidFill>
            </a:endParaRPr>
          </a:p>
        </p:txBody>
      </p:sp>
      <p:sp>
        <p:nvSpPr>
          <p:cNvPr id="4" name="TextBox 3">
            <a:extLst>
              <a:ext uri="{FF2B5EF4-FFF2-40B4-BE49-F238E27FC236}">
                <a16:creationId xmlns:a16="http://schemas.microsoft.com/office/drawing/2014/main" id="{D1264567-B830-F5E1-1D8E-5C43AFE8CB89}"/>
              </a:ext>
            </a:extLst>
          </p:cNvPr>
          <p:cNvSpPr txBox="1"/>
          <p:nvPr/>
        </p:nvSpPr>
        <p:spPr>
          <a:xfrm>
            <a:off x="723020" y="6209414"/>
            <a:ext cx="3274828" cy="338554"/>
          </a:xfrm>
          <a:prstGeom prst="rect">
            <a:avLst/>
          </a:prstGeom>
          <a:noFill/>
        </p:spPr>
        <p:txBody>
          <a:bodyPr wrap="square" rtlCol="0">
            <a:spAutoFit/>
          </a:bodyPr>
          <a:lstStyle/>
          <a:p>
            <a:r>
              <a:rPr lang="en-GB" sz="1600" i="1"/>
              <a:t>Source: </a:t>
            </a:r>
            <a:r>
              <a:rPr lang="en-GB" sz="1600" i="1" err="1"/>
              <a:t>Pixabay</a:t>
            </a:r>
            <a:r>
              <a:rPr lang="en-GB" sz="1600" i="1"/>
              <a:t> </a:t>
            </a:r>
          </a:p>
        </p:txBody>
      </p:sp>
      <p:pic>
        <p:nvPicPr>
          <p:cNvPr id="3078" name="Picture 6" descr="Broken Compass - Dentistry.co.uk">
            <a:extLst>
              <a:ext uri="{FF2B5EF4-FFF2-40B4-BE49-F238E27FC236}">
                <a16:creationId xmlns:a16="http://schemas.microsoft.com/office/drawing/2014/main" id="{C93A1FA9-B44A-F197-B8E9-1DDB2AA6BC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3520" y="4432808"/>
            <a:ext cx="2863850" cy="190576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0FC2B9E-9F7E-B162-02ED-48DC0CC565E7}"/>
              </a:ext>
            </a:extLst>
          </p:cNvPr>
          <p:cNvSpPr txBox="1"/>
          <p:nvPr/>
        </p:nvSpPr>
        <p:spPr>
          <a:xfrm>
            <a:off x="5259334" y="6255883"/>
            <a:ext cx="2684841" cy="338554"/>
          </a:xfrm>
          <a:prstGeom prst="rect">
            <a:avLst/>
          </a:prstGeom>
          <a:noFill/>
        </p:spPr>
        <p:txBody>
          <a:bodyPr wrap="square" rtlCol="0">
            <a:spAutoFit/>
          </a:bodyPr>
          <a:lstStyle/>
          <a:p>
            <a:r>
              <a:rPr lang="en-GB" sz="1600" i="1"/>
              <a:t>Source: </a:t>
            </a:r>
            <a:r>
              <a:rPr lang="en-GB" sz="1600" i="1" err="1"/>
              <a:t>Dentistry.co.uk</a:t>
            </a:r>
            <a:r>
              <a:rPr lang="en-GB" sz="1600" i="1"/>
              <a:t> </a:t>
            </a:r>
          </a:p>
        </p:txBody>
      </p:sp>
    </p:spTree>
    <p:extLst>
      <p:ext uri="{BB962C8B-B14F-4D97-AF65-F5344CB8AC3E}">
        <p14:creationId xmlns:p14="http://schemas.microsoft.com/office/powerpoint/2010/main" val="26656811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2613F1-0332-0541-85FC-9E8B1AC3D6D1}"/>
              </a:ext>
            </a:extLst>
          </p:cNvPr>
          <p:cNvSpPr txBox="1"/>
          <p:nvPr/>
        </p:nvSpPr>
        <p:spPr>
          <a:xfrm>
            <a:off x="0" y="-27705"/>
            <a:ext cx="12219710" cy="6913416"/>
          </a:xfrm>
          <a:prstGeom prst="rect">
            <a:avLst/>
          </a:prstGeom>
          <a:solidFill>
            <a:srgbClr val="002060"/>
          </a:solidFill>
          <a:ln>
            <a:solidFill>
              <a:srgbClr val="002060"/>
            </a:solidFill>
          </a:ln>
        </p:spPr>
        <p:txBody>
          <a:bodyPr wrap="square" rtlCol="0">
            <a:spAutoFit/>
          </a:bodyPr>
          <a:lstStyle/>
          <a:p>
            <a:endParaRPr lang="en-GB"/>
          </a:p>
        </p:txBody>
      </p:sp>
      <p:sp>
        <p:nvSpPr>
          <p:cNvPr id="6" name="Title 2"/>
          <p:cNvSpPr txBox="1">
            <a:spLocks/>
          </p:cNvSpPr>
          <p:nvPr/>
        </p:nvSpPr>
        <p:spPr>
          <a:xfrm>
            <a:off x="225083" y="1861469"/>
            <a:ext cx="11718388" cy="3840886"/>
          </a:xfrm>
          <a:prstGeom prst="rect">
            <a:avLst/>
          </a:prstGeom>
          <a:effectLst/>
        </p:spPr>
        <p:txBody>
          <a:bodyPr vert="horz" lIns="121920" tIns="60960" rIns="121920" bIns="6096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None/>
            </a:pPr>
            <a:r>
              <a:rPr lang="en-GB" sz="6500" b="0" i="1">
                <a:solidFill>
                  <a:srgbClr val="C00000"/>
                </a:solidFill>
                <a:effectLst/>
              </a:rPr>
              <a:t> </a:t>
            </a:r>
            <a:r>
              <a:rPr lang="en-GB" sz="6500" b="0" i="1">
                <a:solidFill>
                  <a:schemeClr val="bg1"/>
                </a:solidFill>
                <a:effectLst/>
              </a:rPr>
              <a:t>CHAPTER 5</a:t>
            </a:r>
          </a:p>
          <a:p>
            <a:pPr marL="0" indent="0" algn="ctr">
              <a:buNone/>
            </a:pPr>
            <a:r>
              <a:rPr lang="en-GB" sz="4000" b="0" i="1" u="none" strike="noStrike">
                <a:solidFill>
                  <a:srgbClr val="FFFF00"/>
                </a:solidFill>
                <a:effectLst/>
                <a:latin typeface="+mn-lt"/>
              </a:rPr>
              <a:t>A call to action for sustainable resource use: Achieving sustainable prosperity is possible, but transformative action needs to start today</a:t>
            </a:r>
            <a:endParaRPr lang="en-GB" sz="4000" b="0" i="1">
              <a:solidFill>
                <a:srgbClr val="FFFF00"/>
              </a:solidFill>
              <a:effectLst/>
              <a:latin typeface="+mn-lt"/>
            </a:endParaRPr>
          </a:p>
        </p:txBody>
      </p:sp>
    </p:spTree>
    <p:extLst>
      <p:ext uri="{BB962C8B-B14F-4D97-AF65-F5344CB8AC3E}">
        <p14:creationId xmlns:p14="http://schemas.microsoft.com/office/powerpoint/2010/main" val="15035258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2613F1-0332-0541-85FC-9E8B1AC3D6D1}"/>
              </a:ext>
            </a:extLst>
          </p:cNvPr>
          <p:cNvSpPr txBox="1"/>
          <p:nvPr/>
        </p:nvSpPr>
        <p:spPr>
          <a:xfrm>
            <a:off x="0" y="-27705"/>
            <a:ext cx="12219710" cy="6913416"/>
          </a:xfrm>
          <a:prstGeom prst="rect">
            <a:avLst/>
          </a:prstGeom>
          <a:noFill/>
        </p:spPr>
        <p:txBody>
          <a:bodyPr wrap="square" rtlCol="0">
            <a:spAutoFit/>
          </a:bodyPr>
          <a:lstStyle/>
          <a:p>
            <a:endParaRPr lang="en-GB"/>
          </a:p>
        </p:txBody>
      </p:sp>
      <p:sp>
        <p:nvSpPr>
          <p:cNvPr id="6" name="Title 2"/>
          <p:cNvSpPr txBox="1">
            <a:spLocks/>
          </p:cNvSpPr>
          <p:nvPr/>
        </p:nvSpPr>
        <p:spPr>
          <a:xfrm>
            <a:off x="565322" y="2091265"/>
            <a:ext cx="11024169" cy="4087859"/>
          </a:xfrm>
          <a:prstGeom prst="rect">
            <a:avLst/>
          </a:prstGeom>
          <a:effectLst/>
        </p:spPr>
        <p:txBody>
          <a:bodyPr vert="horz" lIns="121920" tIns="60960" rIns="121920" bIns="6096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None/>
            </a:pPr>
            <a:r>
              <a:rPr lang="en-GB" sz="2800" b="0" i="1">
                <a:solidFill>
                  <a:srgbClr val="C00000"/>
                </a:solidFill>
                <a:effectLst/>
                <a:latin typeface="+mn-lt"/>
                <a:ea typeface="Century Gothic" panose="020B0502020202020204" pitchFamily="34" charset="0"/>
                <a:cs typeface="Times New Roman" panose="02020603050405020304" pitchFamily="18" charset="0"/>
              </a:rPr>
              <a:t>If we want to meet internationally agreed climate, biodiversity, pollution, and land degradation goals, integrating systemic resource solutions into implementation plans is a must. </a:t>
            </a:r>
            <a:r>
              <a:rPr lang="en-GB" sz="2800" b="0" i="1">
                <a:solidFill>
                  <a:schemeClr val="tx1"/>
                </a:solidFill>
                <a:effectLst/>
                <a:latin typeface="+mn-lt"/>
                <a:ea typeface="Century Gothic" panose="020B0502020202020204" pitchFamily="34" charset="0"/>
                <a:cs typeface="Times New Roman" panose="02020603050405020304" pitchFamily="18" charset="0"/>
              </a:rPr>
              <a:t>Report will provide a powerful message to high-income countries: absolute decoupling - reducing resource use, while aspiring to continue to increase wellbeing - is a must. </a:t>
            </a:r>
          </a:p>
          <a:p>
            <a:pPr marL="0" indent="0" algn="ctr">
              <a:buNone/>
            </a:pPr>
            <a:endParaRPr lang="en-GB" sz="2800" b="0" i="1">
              <a:solidFill>
                <a:schemeClr val="tx1"/>
              </a:solidFill>
              <a:effectLst/>
              <a:latin typeface="+mn-lt"/>
              <a:ea typeface="Century Gothic" panose="020B0502020202020204" pitchFamily="34" charset="0"/>
              <a:cs typeface="Times New Roman" panose="02020603050405020304" pitchFamily="18" charset="0"/>
            </a:endParaRPr>
          </a:p>
          <a:p>
            <a:pPr marL="0" indent="0" algn="ctr">
              <a:buNone/>
            </a:pPr>
            <a:r>
              <a:rPr lang="en-GB" sz="2800" b="0" i="1">
                <a:solidFill>
                  <a:schemeClr val="tx1"/>
                </a:solidFill>
                <a:effectLst/>
                <a:latin typeface="+mn-lt"/>
                <a:ea typeface="Century Gothic" panose="020B0502020202020204" pitchFamily="34" charset="0"/>
                <a:cs typeface="Times New Roman" panose="02020603050405020304" pitchFamily="18" charset="0"/>
              </a:rPr>
              <a:t>But GRO24 will also </a:t>
            </a:r>
            <a:r>
              <a:rPr lang="en-GB" sz="2800" b="0" i="1">
                <a:solidFill>
                  <a:srgbClr val="C00000"/>
                </a:solidFill>
                <a:effectLst/>
                <a:latin typeface="+mn-lt"/>
                <a:ea typeface="Century Gothic" panose="020B0502020202020204" pitchFamily="34" charset="0"/>
                <a:cs typeface="Times New Roman" panose="02020603050405020304" pitchFamily="18" charset="0"/>
              </a:rPr>
              <a:t>show a pathway </a:t>
            </a:r>
            <a:r>
              <a:rPr lang="en-GB" sz="2800" b="0" i="1">
                <a:solidFill>
                  <a:schemeClr val="tx1"/>
                </a:solidFill>
                <a:effectLst/>
                <a:latin typeface="+mn-lt"/>
                <a:ea typeface="Century Gothic" panose="020B0502020202020204" pitchFamily="34" charset="0"/>
                <a:cs typeface="Times New Roman" panose="02020603050405020304" pitchFamily="18" charset="0"/>
              </a:rPr>
              <a:t>towards sustainable resource use, which maintains and even enhances human wellbeing, while preventing further transgression of planetary boundaries. </a:t>
            </a:r>
            <a:endParaRPr lang="en-SI" sz="2800" b="0" i="1">
              <a:solidFill>
                <a:schemeClr val="tx1"/>
              </a:solidFill>
              <a:effectLst/>
              <a:latin typeface="+mn-lt"/>
              <a:ea typeface="Century Gothic" panose="020B0502020202020204" pitchFamily="34" charset="0"/>
              <a:cs typeface="Times New Roman" panose="02020603050405020304" pitchFamily="18" charset="0"/>
            </a:endParaRPr>
          </a:p>
          <a:p>
            <a:pPr marL="0" indent="0" algn="ctr">
              <a:buNone/>
            </a:pPr>
            <a:endParaRPr lang="en-GB" sz="3200" b="0" i="1">
              <a:solidFill>
                <a:schemeClr val="tx1"/>
              </a:solidFill>
              <a:effectLst/>
              <a:latin typeface="+mn-lt"/>
              <a:ea typeface="Calibri" panose="020F0502020204030204" pitchFamily="34" charset="0"/>
            </a:endParaRPr>
          </a:p>
        </p:txBody>
      </p:sp>
      <p:grpSp>
        <p:nvGrpSpPr>
          <p:cNvPr id="2" name="Google Shape;168;p4">
            <a:extLst>
              <a:ext uri="{FF2B5EF4-FFF2-40B4-BE49-F238E27FC236}">
                <a16:creationId xmlns:a16="http://schemas.microsoft.com/office/drawing/2014/main" id="{FB5701A2-3AB9-C5E5-D18E-25E609782ED1}"/>
              </a:ext>
            </a:extLst>
          </p:cNvPr>
          <p:cNvGrpSpPr/>
          <p:nvPr/>
        </p:nvGrpSpPr>
        <p:grpSpPr>
          <a:xfrm>
            <a:off x="5458692" y="73808"/>
            <a:ext cx="1516105" cy="2025698"/>
            <a:chOff x="0" y="-265931"/>
            <a:chExt cx="4389544" cy="5930556"/>
          </a:xfrm>
        </p:grpSpPr>
        <p:grpSp>
          <p:nvGrpSpPr>
            <p:cNvPr id="4" name="Google Shape;169;p4">
              <a:extLst>
                <a:ext uri="{FF2B5EF4-FFF2-40B4-BE49-F238E27FC236}">
                  <a16:creationId xmlns:a16="http://schemas.microsoft.com/office/drawing/2014/main" id="{6E8FCC13-05D3-9226-8A00-1B83CE887515}"/>
                </a:ext>
              </a:extLst>
            </p:cNvPr>
            <p:cNvGrpSpPr/>
            <p:nvPr/>
          </p:nvGrpSpPr>
          <p:grpSpPr>
            <a:xfrm>
              <a:off x="0" y="-265931"/>
              <a:ext cx="4389544" cy="5930556"/>
              <a:chOff x="0" y="-66675"/>
              <a:chExt cx="1100558" cy="1486925"/>
            </a:xfrm>
          </p:grpSpPr>
          <p:sp>
            <p:nvSpPr>
              <p:cNvPr id="7" name="Google Shape;170;p4">
                <a:extLst>
                  <a:ext uri="{FF2B5EF4-FFF2-40B4-BE49-F238E27FC236}">
                    <a16:creationId xmlns:a16="http://schemas.microsoft.com/office/drawing/2014/main" id="{41677139-4F6E-44F7-2CAE-DC2E57B54F28}"/>
                  </a:ext>
                </a:extLst>
              </p:cNvPr>
              <p:cNvSpPr/>
              <p:nvPr/>
            </p:nvSpPr>
            <p:spPr>
              <a:xfrm>
                <a:off x="0" y="0"/>
                <a:ext cx="1100558" cy="1420250"/>
              </a:xfrm>
              <a:custGeom>
                <a:avLst/>
                <a:gdLst/>
                <a:ahLst/>
                <a:cxnLst/>
                <a:rect l="l" t="t" r="r" b="b"/>
                <a:pathLst>
                  <a:path w="1100558" h="1420250" extrusionOk="0">
                    <a:moveTo>
                      <a:pt x="0" y="0"/>
                    </a:moveTo>
                    <a:lnTo>
                      <a:pt x="1100558" y="0"/>
                    </a:lnTo>
                    <a:lnTo>
                      <a:pt x="1100558" y="1420250"/>
                    </a:lnTo>
                    <a:lnTo>
                      <a:pt x="0" y="1420250"/>
                    </a:lnTo>
                    <a:close/>
                  </a:path>
                </a:pathLst>
              </a:custGeom>
              <a:solidFill>
                <a:srgbClr val="F4BD21"/>
              </a:solidFill>
              <a:ln>
                <a:noFill/>
              </a:ln>
            </p:spPr>
            <p:txBody>
              <a:bodyPr/>
              <a:lstStyle/>
              <a:p>
                <a:endParaRPr lang="nl-BE" sz="1200"/>
              </a:p>
            </p:txBody>
          </p:sp>
          <p:sp>
            <p:nvSpPr>
              <p:cNvPr id="8" name="Google Shape;171;p4">
                <a:extLst>
                  <a:ext uri="{FF2B5EF4-FFF2-40B4-BE49-F238E27FC236}">
                    <a16:creationId xmlns:a16="http://schemas.microsoft.com/office/drawing/2014/main" id="{C75344AC-89BD-3A9E-E040-E576F6FF7FBD}"/>
                  </a:ext>
                </a:extLst>
              </p:cNvPr>
              <p:cNvSpPr txBox="1"/>
              <p:nvPr/>
            </p:nvSpPr>
            <p:spPr>
              <a:xfrm>
                <a:off x="0" y="-66675"/>
                <a:ext cx="812800" cy="879475"/>
              </a:xfrm>
              <a:prstGeom prst="rect">
                <a:avLst/>
              </a:prstGeom>
              <a:noFill/>
              <a:ln>
                <a:noFill/>
              </a:ln>
            </p:spPr>
            <p:txBody>
              <a:bodyPr spcFirstLastPara="1" wrap="square" lIns="33867" tIns="33867" rIns="33867" bIns="33867" anchor="ctr" anchorCtr="0">
                <a:noAutofit/>
              </a:bodyPr>
              <a:lstStyle/>
              <a:p>
                <a:pPr algn="ctr">
                  <a:lnSpc>
                    <a:spcPct val="183333"/>
                  </a:lnSpc>
                </a:pPr>
                <a:endParaRPr sz="1200">
                  <a:solidFill>
                    <a:schemeClr val="dk1"/>
                  </a:solidFill>
                  <a:latin typeface="Calibri"/>
                  <a:ea typeface="Calibri"/>
                  <a:cs typeface="Calibri"/>
                  <a:sym typeface="Calibri"/>
                </a:endParaRPr>
              </a:p>
            </p:txBody>
          </p:sp>
        </p:grpSp>
        <p:sp>
          <p:nvSpPr>
            <p:cNvPr id="5" name="Google Shape;172;p4">
              <a:extLst>
                <a:ext uri="{FF2B5EF4-FFF2-40B4-BE49-F238E27FC236}">
                  <a16:creationId xmlns:a16="http://schemas.microsoft.com/office/drawing/2014/main" id="{C7CAB90F-184A-0AA6-A4F8-8C9669F51E5C}"/>
                </a:ext>
              </a:extLst>
            </p:cNvPr>
            <p:cNvSpPr/>
            <p:nvPr/>
          </p:nvSpPr>
          <p:spPr>
            <a:xfrm>
              <a:off x="447430" y="339395"/>
              <a:ext cx="3625083" cy="5125913"/>
            </a:xfrm>
            <a:custGeom>
              <a:avLst/>
              <a:gdLst/>
              <a:ahLst/>
              <a:cxnLst/>
              <a:rect l="l" t="t" r="r" b="b"/>
              <a:pathLst>
                <a:path w="3625083" h="5125913" extrusionOk="0">
                  <a:moveTo>
                    <a:pt x="0" y="0"/>
                  </a:moveTo>
                  <a:lnTo>
                    <a:pt x="3625083" y="0"/>
                  </a:lnTo>
                  <a:lnTo>
                    <a:pt x="3625083" y="5125913"/>
                  </a:lnTo>
                  <a:lnTo>
                    <a:pt x="0" y="5125913"/>
                  </a:lnTo>
                  <a:lnTo>
                    <a:pt x="0" y="0"/>
                  </a:lnTo>
                  <a:close/>
                </a:path>
              </a:pathLst>
            </a:custGeom>
            <a:blipFill rotWithShape="1">
              <a:blip r:embed="rId2">
                <a:alphaModFix/>
              </a:blip>
              <a:stretch>
                <a:fillRect/>
              </a:stretch>
            </a:blipFill>
            <a:ln>
              <a:noFill/>
            </a:ln>
          </p:spPr>
          <p:txBody>
            <a:bodyPr/>
            <a:lstStyle/>
            <a:p>
              <a:endParaRPr lang="nl-BE" sz="1200"/>
            </a:p>
          </p:txBody>
        </p:sp>
      </p:grpSp>
    </p:spTree>
    <p:extLst>
      <p:ext uri="{BB962C8B-B14F-4D97-AF65-F5344CB8AC3E}">
        <p14:creationId xmlns:p14="http://schemas.microsoft.com/office/powerpoint/2010/main" val="313879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grpSp>
        <p:nvGrpSpPr>
          <p:cNvPr id="603" name="Google Shape;603;p19"/>
          <p:cNvGrpSpPr/>
          <p:nvPr/>
        </p:nvGrpSpPr>
        <p:grpSpPr>
          <a:xfrm>
            <a:off x="9993236" y="278890"/>
            <a:ext cx="1864987" cy="641757"/>
            <a:chOff x="2663371" y="0"/>
            <a:chExt cx="3729974" cy="1283514"/>
          </a:xfrm>
        </p:grpSpPr>
        <p:sp>
          <p:nvSpPr>
            <p:cNvPr id="604" name="Google Shape;604;p19"/>
            <p:cNvSpPr/>
            <p:nvPr/>
          </p:nvSpPr>
          <p:spPr>
            <a:xfrm>
              <a:off x="2663371" y="0"/>
              <a:ext cx="1397243" cy="1283514"/>
            </a:xfrm>
            <a:custGeom>
              <a:avLst/>
              <a:gdLst/>
              <a:ahLst/>
              <a:cxnLst/>
              <a:rect l="l" t="t" r="r" b="b"/>
              <a:pathLst>
                <a:path w="1397243" h="1283514" extrusionOk="0">
                  <a:moveTo>
                    <a:pt x="0" y="0"/>
                  </a:moveTo>
                  <a:lnTo>
                    <a:pt x="1397243" y="0"/>
                  </a:lnTo>
                  <a:lnTo>
                    <a:pt x="1397243" y="1283514"/>
                  </a:lnTo>
                  <a:lnTo>
                    <a:pt x="0" y="1283514"/>
                  </a:lnTo>
                  <a:lnTo>
                    <a:pt x="0" y="0"/>
                  </a:lnTo>
                  <a:close/>
                </a:path>
              </a:pathLst>
            </a:custGeom>
            <a:blipFill rotWithShape="1">
              <a:blip r:embed="rId3">
                <a:alphaModFix/>
              </a:blip>
              <a:stretch>
                <a:fillRect/>
              </a:stretch>
            </a:blipFill>
            <a:ln>
              <a:noFill/>
            </a:ln>
          </p:spPr>
          <p:txBody>
            <a:bodyPr/>
            <a:lstStyle/>
            <a:p>
              <a:endParaRPr lang="nl-BE" sz="1200"/>
            </a:p>
          </p:txBody>
        </p:sp>
        <p:sp>
          <p:nvSpPr>
            <p:cNvPr id="605" name="Google Shape;605;p19"/>
            <p:cNvSpPr/>
            <p:nvPr/>
          </p:nvSpPr>
          <p:spPr>
            <a:xfrm>
              <a:off x="4197625" y="0"/>
              <a:ext cx="2195720" cy="1065839"/>
            </a:xfrm>
            <a:custGeom>
              <a:avLst/>
              <a:gdLst/>
              <a:ahLst/>
              <a:cxnLst/>
              <a:rect l="l" t="t" r="r" b="b"/>
              <a:pathLst>
                <a:path w="2195720" h="1065839" extrusionOk="0">
                  <a:moveTo>
                    <a:pt x="0" y="0"/>
                  </a:moveTo>
                  <a:lnTo>
                    <a:pt x="2195720" y="0"/>
                  </a:lnTo>
                  <a:lnTo>
                    <a:pt x="2195720" y="1065839"/>
                  </a:lnTo>
                  <a:lnTo>
                    <a:pt x="0" y="1065839"/>
                  </a:lnTo>
                  <a:lnTo>
                    <a:pt x="0" y="0"/>
                  </a:lnTo>
                  <a:close/>
                </a:path>
              </a:pathLst>
            </a:custGeom>
            <a:blipFill rotWithShape="1">
              <a:blip r:embed="rId4">
                <a:alphaModFix/>
              </a:blip>
              <a:stretch>
                <a:fillRect/>
              </a:stretch>
            </a:blipFill>
            <a:ln>
              <a:noFill/>
            </a:ln>
          </p:spPr>
          <p:txBody>
            <a:bodyPr/>
            <a:lstStyle/>
            <a:p>
              <a:endParaRPr lang="nl-BE" sz="1200"/>
            </a:p>
          </p:txBody>
        </p:sp>
      </p:grpSp>
      <p:grpSp>
        <p:nvGrpSpPr>
          <p:cNvPr id="4" name="Group 3">
            <a:extLst>
              <a:ext uri="{FF2B5EF4-FFF2-40B4-BE49-F238E27FC236}">
                <a16:creationId xmlns:a16="http://schemas.microsoft.com/office/drawing/2014/main" id="{67E17C6F-E3B7-ED50-110F-3B7AD50D8F79}"/>
              </a:ext>
            </a:extLst>
          </p:cNvPr>
          <p:cNvGrpSpPr/>
          <p:nvPr/>
        </p:nvGrpSpPr>
        <p:grpSpPr>
          <a:xfrm>
            <a:off x="375962" y="3063239"/>
            <a:ext cx="794383" cy="797944"/>
            <a:chOff x="375962" y="3403139"/>
            <a:chExt cx="794383" cy="797944"/>
          </a:xfrm>
        </p:grpSpPr>
        <p:grpSp>
          <p:nvGrpSpPr>
            <p:cNvPr id="599" name="Google Shape;599;p19"/>
            <p:cNvGrpSpPr/>
            <p:nvPr/>
          </p:nvGrpSpPr>
          <p:grpSpPr>
            <a:xfrm>
              <a:off x="375962" y="3403139"/>
              <a:ext cx="794383" cy="797944"/>
              <a:chOff x="1813" y="0"/>
              <a:chExt cx="809173" cy="812800"/>
            </a:xfrm>
          </p:grpSpPr>
          <p:sp>
            <p:nvSpPr>
              <p:cNvPr id="600" name="Google Shape;600;p19"/>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C92D5"/>
              </a:solidFill>
              <a:ln>
                <a:noFill/>
              </a:ln>
            </p:spPr>
            <p:txBody>
              <a:bodyPr spcFirstLastPara="1" wrap="square" lIns="60950" tIns="60950" rIns="60950" bIns="60950" anchor="ctr" anchorCtr="0">
                <a:noAutofit/>
              </a:bodyPr>
              <a:lstStyle/>
              <a:p>
                <a:endParaRPr sz="2000" i="1"/>
              </a:p>
            </p:txBody>
          </p:sp>
          <p:sp>
            <p:nvSpPr>
              <p:cNvPr id="601" name="Google Shape;601;p19"/>
              <p:cNvSpPr txBox="1"/>
              <p:nvPr/>
            </p:nvSpPr>
            <p:spPr>
              <a:xfrm>
                <a:off x="76200" y="38100"/>
                <a:ext cx="660400" cy="698500"/>
              </a:xfrm>
              <a:prstGeom prst="rect">
                <a:avLst/>
              </a:prstGeom>
              <a:noFill/>
              <a:ln>
                <a:noFill/>
              </a:ln>
            </p:spPr>
            <p:txBody>
              <a:bodyPr spcFirstLastPara="1" wrap="square" lIns="33867" tIns="33867" rIns="33867" bIns="33867" anchor="ctr" anchorCtr="0">
                <a:noAutofit/>
              </a:bodyPr>
              <a:lstStyle/>
              <a:p>
                <a:pPr algn="ctr">
                  <a:lnSpc>
                    <a:spcPct val="116666"/>
                  </a:lnSpc>
                </a:pPr>
                <a:endParaRPr sz="2000" i="1">
                  <a:solidFill>
                    <a:schemeClr val="dk1"/>
                  </a:solidFill>
                  <a:ea typeface="Calibri"/>
                  <a:cs typeface="Calibri"/>
                  <a:sym typeface="Calibri"/>
                </a:endParaRPr>
              </a:p>
            </p:txBody>
          </p:sp>
        </p:grpSp>
        <p:sp>
          <p:nvSpPr>
            <p:cNvPr id="609" name="Google Shape;609;p19"/>
            <p:cNvSpPr/>
            <p:nvPr/>
          </p:nvSpPr>
          <p:spPr>
            <a:xfrm>
              <a:off x="512766" y="3590689"/>
              <a:ext cx="499003" cy="468156"/>
            </a:xfrm>
            <a:custGeom>
              <a:avLst/>
              <a:gdLst/>
              <a:ahLst/>
              <a:cxnLst/>
              <a:rect l="l" t="t" r="r" b="b"/>
              <a:pathLst>
                <a:path w="748505" h="702234" extrusionOk="0">
                  <a:moveTo>
                    <a:pt x="0" y="0"/>
                  </a:moveTo>
                  <a:lnTo>
                    <a:pt x="748505" y="0"/>
                  </a:lnTo>
                  <a:lnTo>
                    <a:pt x="748505" y="702234"/>
                  </a:lnTo>
                  <a:lnTo>
                    <a:pt x="0" y="702234"/>
                  </a:lnTo>
                  <a:lnTo>
                    <a:pt x="0" y="0"/>
                  </a:lnTo>
                  <a:close/>
                </a:path>
              </a:pathLst>
            </a:custGeom>
            <a:blipFill rotWithShape="1">
              <a:blip r:embed="rId5">
                <a:alphaModFix/>
              </a:blip>
              <a:stretch>
                <a:fillRect/>
              </a:stretch>
            </a:blipFill>
            <a:ln>
              <a:noFill/>
            </a:ln>
          </p:spPr>
          <p:txBody>
            <a:bodyPr/>
            <a:lstStyle/>
            <a:p>
              <a:endParaRPr lang="nl-BE" sz="2000" i="1"/>
            </a:p>
          </p:txBody>
        </p:sp>
      </p:grpSp>
      <p:grpSp>
        <p:nvGrpSpPr>
          <p:cNvPr id="610" name="Google Shape;610;p19"/>
          <p:cNvGrpSpPr/>
          <p:nvPr/>
        </p:nvGrpSpPr>
        <p:grpSpPr>
          <a:xfrm>
            <a:off x="1295449" y="1441612"/>
            <a:ext cx="10327592" cy="1543593"/>
            <a:chOff x="-432209" y="-284165"/>
            <a:chExt cx="6339104" cy="3087187"/>
          </a:xfrm>
        </p:grpSpPr>
        <p:sp>
          <p:nvSpPr>
            <p:cNvPr id="611" name="Google Shape;611;p19"/>
            <p:cNvSpPr txBox="1"/>
            <p:nvPr/>
          </p:nvSpPr>
          <p:spPr>
            <a:xfrm>
              <a:off x="0" y="1608848"/>
              <a:ext cx="5906894" cy="1194174"/>
            </a:xfrm>
            <a:prstGeom prst="rect">
              <a:avLst/>
            </a:prstGeom>
            <a:noFill/>
            <a:ln>
              <a:noFill/>
            </a:ln>
          </p:spPr>
          <p:txBody>
            <a:bodyPr spcFirstLastPara="1" wrap="square" lIns="0" tIns="0" rIns="0" bIns="0" anchor="t" anchorCtr="0">
              <a:spAutoFit/>
            </a:bodyPr>
            <a:lstStyle/>
            <a:p>
              <a:pPr>
                <a:lnSpc>
                  <a:spcPct val="194444"/>
                </a:lnSpc>
              </a:pPr>
              <a:endParaRPr sz="2000" i="1">
                <a:solidFill>
                  <a:schemeClr val="dk1"/>
                </a:solidFill>
                <a:ea typeface="Calibri"/>
                <a:cs typeface="Calibri"/>
                <a:sym typeface="Calibri"/>
              </a:endParaRPr>
            </a:p>
          </p:txBody>
        </p:sp>
        <p:sp>
          <p:nvSpPr>
            <p:cNvPr id="612" name="Google Shape;612;p19"/>
            <p:cNvSpPr txBox="1"/>
            <p:nvPr/>
          </p:nvSpPr>
          <p:spPr>
            <a:xfrm>
              <a:off x="-432209" y="-284165"/>
              <a:ext cx="6339104" cy="965136"/>
            </a:xfrm>
            <a:prstGeom prst="rect">
              <a:avLst/>
            </a:prstGeom>
            <a:noFill/>
            <a:ln>
              <a:noFill/>
            </a:ln>
          </p:spPr>
          <p:txBody>
            <a:bodyPr spcFirstLastPara="1" wrap="square" lIns="0" tIns="0" rIns="0" bIns="0" anchor="t" anchorCtr="0">
              <a:spAutoFit/>
            </a:bodyPr>
            <a:lstStyle/>
            <a:p>
              <a:pPr>
                <a:lnSpc>
                  <a:spcPct val="112000"/>
                </a:lnSpc>
              </a:pPr>
              <a:r>
                <a:rPr lang="en-US" sz="2800" i="1">
                  <a:solidFill>
                    <a:srgbClr val="191919"/>
                  </a:solidFill>
                  <a:ea typeface="Arial"/>
                  <a:cs typeface="Arial"/>
                  <a:sym typeface="Arial"/>
                </a:rPr>
                <a:t>Institutionalize resource governance and define resource use paths</a:t>
              </a:r>
              <a:endParaRPr sz="2800" i="1"/>
            </a:p>
          </p:txBody>
        </p:sp>
      </p:grpSp>
      <p:sp>
        <p:nvSpPr>
          <p:cNvPr id="613" name="Google Shape;613;p19"/>
          <p:cNvSpPr txBox="1"/>
          <p:nvPr/>
        </p:nvSpPr>
        <p:spPr>
          <a:xfrm>
            <a:off x="1255129" y="190724"/>
            <a:ext cx="9124187" cy="769441"/>
          </a:xfrm>
          <a:prstGeom prst="rect">
            <a:avLst/>
          </a:prstGeom>
          <a:noFill/>
          <a:ln>
            <a:noFill/>
          </a:ln>
        </p:spPr>
        <p:txBody>
          <a:bodyPr spcFirstLastPara="1" wrap="square" lIns="0" tIns="0" rIns="0" bIns="0" anchor="t" anchorCtr="0">
            <a:spAutoFit/>
          </a:bodyPr>
          <a:lstStyle/>
          <a:p>
            <a:pPr>
              <a:lnSpc>
                <a:spcPts val="3040"/>
              </a:lnSpc>
            </a:pPr>
            <a:r>
              <a:rPr lang="en-US" sz="3200" i="1">
                <a:solidFill>
                  <a:srgbClr val="C00000"/>
                </a:solidFill>
                <a:ea typeface="Montserrat"/>
                <a:cs typeface="Montserrat"/>
                <a:sym typeface="Montserrat"/>
              </a:rPr>
              <a:t>Solutions: </a:t>
            </a:r>
            <a:r>
              <a:rPr lang="en-US" sz="3200" i="1">
                <a:solidFill>
                  <a:srgbClr val="002060"/>
                </a:solidFill>
                <a:ea typeface="Montserrat"/>
                <a:cs typeface="Montserrat"/>
                <a:sym typeface="Montserrat"/>
              </a:rPr>
              <a:t>Main Recommendations for implementing the Just Sustainability Transition scenario </a:t>
            </a:r>
            <a:endParaRPr sz="3200" i="1">
              <a:solidFill>
                <a:srgbClr val="002060"/>
              </a:solidFill>
            </a:endParaRPr>
          </a:p>
        </p:txBody>
      </p:sp>
      <p:grpSp>
        <p:nvGrpSpPr>
          <p:cNvPr id="614" name="Google Shape;614;p19"/>
          <p:cNvGrpSpPr/>
          <p:nvPr/>
        </p:nvGrpSpPr>
        <p:grpSpPr>
          <a:xfrm>
            <a:off x="1271953" y="2287542"/>
            <a:ext cx="10066607" cy="1141148"/>
            <a:chOff x="0" y="-5339499"/>
            <a:chExt cx="5906894" cy="13561674"/>
          </a:xfrm>
        </p:grpSpPr>
        <p:sp>
          <p:nvSpPr>
            <p:cNvPr id="615" name="Google Shape;615;p19"/>
            <p:cNvSpPr txBox="1"/>
            <p:nvPr/>
          </p:nvSpPr>
          <p:spPr>
            <a:xfrm>
              <a:off x="0" y="1126252"/>
              <a:ext cx="5906894" cy="7095923"/>
            </a:xfrm>
            <a:prstGeom prst="rect">
              <a:avLst/>
            </a:prstGeom>
            <a:noFill/>
            <a:ln>
              <a:noFill/>
            </a:ln>
          </p:spPr>
          <p:txBody>
            <a:bodyPr spcFirstLastPara="1" wrap="square" lIns="0" tIns="0" rIns="0" bIns="0" anchor="t" anchorCtr="0">
              <a:spAutoFit/>
            </a:bodyPr>
            <a:lstStyle/>
            <a:p>
              <a:pPr>
                <a:lnSpc>
                  <a:spcPct val="194444"/>
                </a:lnSpc>
              </a:pPr>
              <a:endParaRPr sz="2000" i="1">
                <a:solidFill>
                  <a:schemeClr val="dk1"/>
                </a:solidFill>
                <a:ea typeface="Calibri"/>
                <a:cs typeface="Calibri"/>
                <a:sym typeface="Calibri"/>
              </a:endParaRPr>
            </a:p>
          </p:txBody>
        </p:sp>
        <p:sp>
          <p:nvSpPr>
            <p:cNvPr id="616" name="Google Shape;616;p19"/>
            <p:cNvSpPr txBox="1"/>
            <p:nvPr/>
          </p:nvSpPr>
          <p:spPr>
            <a:xfrm>
              <a:off x="0" y="-5339499"/>
              <a:ext cx="5906894" cy="5734953"/>
            </a:xfrm>
            <a:prstGeom prst="rect">
              <a:avLst/>
            </a:prstGeom>
            <a:noFill/>
            <a:ln>
              <a:noFill/>
            </a:ln>
          </p:spPr>
          <p:txBody>
            <a:bodyPr spcFirstLastPara="1" wrap="square" lIns="0" tIns="0" rIns="0" bIns="0" anchor="t" anchorCtr="0">
              <a:spAutoFit/>
            </a:bodyPr>
            <a:lstStyle/>
            <a:p>
              <a:pPr>
                <a:lnSpc>
                  <a:spcPct val="112000"/>
                </a:lnSpc>
              </a:pPr>
              <a:r>
                <a:rPr lang="en-US" sz="2800" i="1">
                  <a:solidFill>
                    <a:srgbClr val="191919"/>
                  </a:solidFill>
                  <a:ea typeface="Arial"/>
                  <a:cs typeface="Arial"/>
                  <a:sym typeface="Arial"/>
                </a:rPr>
                <a:t>Redirect finance to serve the transition</a:t>
              </a:r>
              <a:endParaRPr sz="2000" i="1"/>
            </a:p>
          </p:txBody>
        </p:sp>
      </p:grpSp>
      <p:grpSp>
        <p:nvGrpSpPr>
          <p:cNvPr id="617" name="Google Shape;617;p19"/>
          <p:cNvGrpSpPr/>
          <p:nvPr/>
        </p:nvGrpSpPr>
        <p:grpSpPr>
          <a:xfrm>
            <a:off x="1308719" y="3166152"/>
            <a:ext cx="10029841" cy="1279075"/>
            <a:chOff x="0" y="-3770915"/>
            <a:chExt cx="5906894" cy="9184680"/>
          </a:xfrm>
        </p:grpSpPr>
        <p:sp>
          <p:nvSpPr>
            <p:cNvPr id="618" name="Google Shape;618;p19"/>
            <p:cNvSpPr txBox="1"/>
            <p:nvPr/>
          </p:nvSpPr>
          <p:spPr>
            <a:xfrm>
              <a:off x="0" y="1126250"/>
              <a:ext cx="5906894" cy="4287515"/>
            </a:xfrm>
            <a:prstGeom prst="rect">
              <a:avLst/>
            </a:prstGeom>
            <a:noFill/>
            <a:ln>
              <a:noFill/>
            </a:ln>
          </p:spPr>
          <p:txBody>
            <a:bodyPr spcFirstLastPara="1" wrap="square" lIns="0" tIns="0" rIns="0" bIns="0" anchor="t" anchorCtr="0">
              <a:spAutoFit/>
            </a:bodyPr>
            <a:lstStyle/>
            <a:p>
              <a:pPr>
                <a:lnSpc>
                  <a:spcPct val="194444"/>
                </a:lnSpc>
              </a:pPr>
              <a:endParaRPr sz="2000" i="1">
                <a:solidFill>
                  <a:schemeClr val="dk1"/>
                </a:solidFill>
                <a:ea typeface="Calibri"/>
                <a:cs typeface="Calibri"/>
                <a:sym typeface="Calibri"/>
              </a:endParaRPr>
            </a:p>
          </p:txBody>
        </p:sp>
        <p:sp>
          <p:nvSpPr>
            <p:cNvPr id="619" name="Google Shape;619;p19"/>
            <p:cNvSpPr txBox="1"/>
            <p:nvPr/>
          </p:nvSpPr>
          <p:spPr>
            <a:xfrm>
              <a:off x="0" y="-3770915"/>
              <a:ext cx="5906894" cy="3465186"/>
            </a:xfrm>
            <a:prstGeom prst="rect">
              <a:avLst/>
            </a:prstGeom>
            <a:noFill/>
            <a:ln>
              <a:noFill/>
            </a:ln>
          </p:spPr>
          <p:txBody>
            <a:bodyPr spcFirstLastPara="1" wrap="square" lIns="0" tIns="0" rIns="0" bIns="0" anchor="t" anchorCtr="0">
              <a:spAutoFit/>
            </a:bodyPr>
            <a:lstStyle/>
            <a:p>
              <a:pPr>
                <a:lnSpc>
                  <a:spcPct val="112000"/>
                </a:lnSpc>
              </a:pPr>
              <a:r>
                <a:rPr lang="en-US" sz="2800" i="1">
                  <a:solidFill>
                    <a:srgbClr val="191919"/>
                  </a:solidFill>
                  <a:ea typeface="Arial"/>
                  <a:cs typeface="Arial"/>
                  <a:sym typeface="Arial"/>
                </a:rPr>
                <a:t>Make trade an engine of sustainable development</a:t>
              </a:r>
              <a:endParaRPr sz="2000" i="1"/>
            </a:p>
          </p:txBody>
        </p:sp>
      </p:grpSp>
      <p:grpSp>
        <p:nvGrpSpPr>
          <p:cNvPr id="620" name="Google Shape;620;p19"/>
          <p:cNvGrpSpPr/>
          <p:nvPr/>
        </p:nvGrpSpPr>
        <p:grpSpPr>
          <a:xfrm>
            <a:off x="1300145" y="4073037"/>
            <a:ext cx="10521227" cy="2041448"/>
            <a:chOff x="0" y="-1279875"/>
            <a:chExt cx="5906894" cy="4082897"/>
          </a:xfrm>
        </p:grpSpPr>
        <p:sp>
          <p:nvSpPr>
            <p:cNvPr id="621" name="Google Shape;621;p19"/>
            <p:cNvSpPr txBox="1"/>
            <p:nvPr/>
          </p:nvSpPr>
          <p:spPr>
            <a:xfrm>
              <a:off x="0" y="1608848"/>
              <a:ext cx="5906894" cy="1194174"/>
            </a:xfrm>
            <a:prstGeom prst="rect">
              <a:avLst/>
            </a:prstGeom>
            <a:noFill/>
            <a:ln>
              <a:noFill/>
            </a:ln>
          </p:spPr>
          <p:txBody>
            <a:bodyPr spcFirstLastPara="1" wrap="square" lIns="0" tIns="0" rIns="0" bIns="0" anchor="t" anchorCtr="0">
              <a:spAutoFit/>
            </a:bodyPr>
            <a:lstStyle/>
            <a:p>
              <a:pPr>
                <a:lnSpc>
                  <a:spcPct val="194444"/>
                </a:lnSpc>
              </a:pPr>
              <a:endParaRPr sz="2000" i="1">
                <a:solidFill>
                  <a:schemeClr val="dk1"/>
                </a:solidFill>
                <a:ea typeface="Calibri"/>
                <a:cs typeface="Calibri"/>
                <a:sym typeface="Calibri"/>
              </a:endParaRPr>
            </a:p>
          </p:txBody>
        </p:sp>
        <p:sp>
          <p:nvSpPr>
            <p:cNvPr id="622" name="Google Shape;622;p19"/>
            <p:cNvSpPr txBox="1"/>
            <p:nvPr/>
          </p:nvSpPr>
          <p:spPr>
            <a:xfrm>
              <a:off x="0" y="-1279875"/>
              <a:ext cx="5906894" cy="965136"/>
            </a:xfrm>
            <a:prstGeom prst="rect">
              <a:avLst/>
            </a:prstGeom>
            <a:noFill/>
            <a:ln>
              <a:noFill/>
            </a:ln>
          </p:spPr>
          <p:txBody>
            <a:bodyPr spcFirstLastPara="1" wrap="square" lIns="0" tIns="0" rIns="0" bIns="0" anchor="t" anchorCtr="0">
              <a:spAutoFit/>
            </a:bodyPr>
            <a:lstStyle/>
            <a:p>
              <a:pPr>
                <a:lnSpc>
                  <a:spcPct val="112000"/>
                </a:lnSpc>
              </a:pPr>
              <a:r>
                <a:rPr lang="en-US" sz="2800" i="1">
                  <a:solidFill>
                    <a:srgbClr val="191919"/>
                  </a:solidFill>
                  <a:ea typeface="Arial"/>
                  <a:cs typeface="Arial"/>
                  <a:sym typeface="Arial"/>
                </a:rPr>
                <a:t>Create low-carbon, clean and circular business models</a:t>
              </a:r>
              <a:endParaRPr sz="2000" i="1"/>
            </a:p>
          </p:txBody>
        </p:sp>
      </p:grpSp>
      <p:grpSp>
        <p:nvGrpSpPr>
          <p:cNvPr id="623" name="Google Shape;623;p19"/>
          <p:cNvGrpSpPr/>
          <p:nvPr/>
        </p:nvGrpSpPr>
        <p:grpSpPr>
          <a:xfrm>
            <a:off x="1300145" y="4985015"/>
            <a:ext cx="11115375" cy="1577182"/>
            <a:chOff x="0" y="-3611437"/>
            <a:chExt cx="5906894" cy="7623942"/>
          </a:xfrm>
        </p:grpSpPr>
        <p:sp>
          <p:nvSpPr>
            <p:cNvPr id="624" name="Google Shape;624;p19"/>
            <p:cNvSpPr txBox="1"/>
            <p:nvPr/>
          </p:nvSpPr>
          <p:spPr>
            <a:xfrm>
              <a:off x="0" y="1126247"/>
              <a:ext cx="5906894" cy="2886258"/>
            </a:xfrm>
            <a:prstGeom prst="rect">
              <a:avLst/>
            </a:prstGeom>
            <a:noFill/>
            <a:ln>
              <a:noFill/>
            </a:ln>
          </p:spPr>
          <p:txBody>
            <a:bodyPr spcFirstLastPara="1" wrap="square" lIns="0" tIns="0" rIns="0" bIns="0" anchor="t" anchorCtr="0">
              <a:spAutoFit/>
            </a:bodyPr>
            <a:lstStyle/>
            <a:p>
              <a:pPr>
                <a:lnSpc>
                  <a:spcPct val="194444"/>
                </a:lnSpc>
              </a:pPr>
              <a:endParaRPr sz="2000" i="1">
                <a:solidFill>
                  <a:schemeClr val="dk1"/>
                </a:solidFill>
                <a:ea typeface="Calibri"/>
                <a:cs typeface="Calibri"/>
                <a:sym typeface="Calibri"/>
              </a:endParaRPr>
            </a:p>
          </p:txBody>
        </p:sp>
        <p:sp>
          <p:nvSpPr>
            <p:cNvPr id="625" name="Google Shape;625;p19"/>
            <p:cNvSpPr txBox="1"/>
            <p:nvPr/>
          </p:nvSpPr>
          <p:spPr>
            <a:xfrm>
              <a:off x="1" y="-3611437"/>
              <a:ext cx="5655836" cy="3223482"/>
            </a:xfrm>
            <a:prstGeom prst="rect">
              <a:avLst/>
            </a:prstGeom>
            <a:noFill/>
            <a:ln>
              <a:noFill/>
            </a:ln>
          </p:spPr>
          <p:txBody>
            <a:bodyPr spcFirstLastPara="1" wrap="square" lIns="0" tIns="0" rIns="0" bIns="0" anchor="t" anchorCtr="0">
              <a:spAutoFit/>
            </a:bodyPr>
            <a:lstStyle/>
            <a:p>
              <a:pPr>
                <a:lnSpc>
                  <a:spcPts val="2560"/>
                </a:lnSpc>
              </a:pPr>
              <a:r>
                <a:rPr lang="en-US" sz="2800" i="1">
                  <a:solidFill>
                    <a:srgbClr val="191919"/>
                  </a:solidFill>
                  <a:ea typeface="Arial"/>
                  <a:cs typeface="Arial"/>
                  <a:sym typeface="Arial"/>
                </a:rPr>
                <a:t>Correct market signals to mainstream sustainable production and consumption</a:t>
              </a:r>
              <a:endParaRPr sz="2000" i="1"/>
            </a:p>
          </p:txBody>
        </p:sp>
      </p:grpSp>
      <p:grpSp>
        <p:nvGrpSpPr>
          <p:cNvPr id="626" name="Google Shape;626;p19"/>
          <p:cNvGrpSpPr/>
          <p:nvPr/>
        </p:nvGrpSpPr>
        <p:grpSpPr>
          <a:xfrm>
            <a:off x="1306495" y="5845147"/>
            <a:ext cx="10428441" cy="1473138"/>
            <a:chOff x="0" y="-412431"/>
            <a:chExt cx="5906894" cy="3398917"/>
          </a:xfrm>
        </p:grpSpPr>
        <p:sp>
          <p:nvSpPr>
            <p:cNvPr id="627" name="Google Shape;627;p19"/>
            <p:cNvSpPr txBox="1"/>
            <p:nvPr/>
          </p:nvSpPr>
          <p:spPr>
            <a:xfrm>
              <a:off x="0" y="1608849"/>
              <a:ext cx="5906894" cy="1377637"/>
            </a:xfrm>
            <a:prstGeom prst="rect">
              <a:avLst/>
            </a:prstGeom>
            <a:noFill/>
            <a:ln>
              <a:noFill/>
            </a:ln>
          </p:spPr>
          <p:txBody>
            <a:bodyPr spcFirstLastPara="1" wrap="square" lIns="0" tIns="0" rIns="0" bIns="0" anchor="t" anchorCtr="0">
              <a:spAutoFit/>
            </a:bodyPr>
            <a:lstStyle/>
            <a:p>
              <a:pPr>
                <a:lnSpc>
                  <a:spcPct val="194444"/>
                </a:lnSpc>
              </a:pPr>
              <a:endParaRPr sz="2000" i="1">
                <a:solidFill>
                  <a:schemeClr val="dk1"/>
                </a:solidFill>
                <a:ea typeface="Calibri"/>
                <a:cs typeface="Calibri"/>
                <a:sym typeface="Calibri"/>
              </a:endParaRPr>
            </a:p>
          </p:txBody>
        </p:sp>
        <p:sp>
          <p:nvSpPr>
            <p:cNvPr id="628" name="Google Shape;628;p19"/>
            <p:cNvSpPr txBox="1"/>
            <p:nvPr/>
          </p:nvSpPr>
          <p:spPr>
            <a:xfrm>
              <a:off x="0" y="-412431"/>
              <a:ext cx="5906894" cy="1113411"/>
            </a:xfrm>
            <a:prstGeom prst="rect">
              <a:avLst/>
            </a:prstGeom>
            <a:noFill/>
            <a:ln>
              <a:noFill/>
            </a:ln>
          </p:spPr>
          <p:txBody>
            <a:bodyPr spcFirstLastPara="1" wrap="square" lIns="0" tIns="0" rIns="0" bIns="0" anchor="t" anchorCtr="0">
              <a:spAutoFit/>
            </a:bodyPr>
            <a:lstStyle/>
            <a:p>
              <a:pPr>
                <a:lnSpc>
                  <a:spcPct val="112000"/>
                </a:lnSpc>
              </a:pPr>
              <a:r>
                <a:rPr lang="en-US" sz="2800" i="1">
                  <a:solidFill>
                    <a:srgbClr val="191919"/>
                  </a:solidFill>
                  <a:ea typeface="Arial"/>
                  <a:cs typeface="Arial"/>
                  <a:sym typeface="Arial"/>
                </a:rPr>
                <a:t>Focus actions on the most resource-intensive provisioning systems</a:t>
              </a:r>
              <a:endParaRPr sz="2000" i="1"/>
            </a:p>
          </p:txBody>
        </p:sp>
      </p:grpSp>
      <p:grpSp>
        <p:nvGrpSpPr>
          <p:cNvPr id="3" name="Group 2">
            <a:extLst>
              <a:ext uri="{FF2B5EF4-FFF2-40B4-BE49-F238E27FC236}">
                <a16:creationId xmlns:a16="http://schemas.microsoft.com/office/drawing/2014/main" id="{88FEB214-669F-BA0F-BFDA-B5314734A267}"/>
              </a:ext>
            </a:extLst>
          </p:cNvPr>
          <p:cNvGrpSpPr/>
          <p:nvPr/>
        </p:nvGrpSpPr>
        <p:grpSpPr>
          <a:xfrm>
            <a:off x="344749" y="2166036"/>
            <a:ext cx="794392" cy="797953"/>
            <a:chOff x="344749" y="2247316"/>
            <a:chExt cx="794392" cy="797953"/>
          </a:xfrm>
        </p:grpSpPr>
        <p:sp>
          <p:nvSpPr>
            <p:cNvPr id="608" name="Google Shape;608;p19"/>
            <p:cNvSpPr/>
            <p:nvPr/>
          </p:nvSpPr>
          <p:spPr>
            <a:xfrm>
              <a:off x="561209" y="2291088"/>
              <a:ext cx="470880" cy="509749"/>
            </a:xfrm>
            <a:custGeom>
              <a:avLst/>
              <a:gdLst/>
              <a:ahLst/>
              <a:cxnLst/>
              <a:rect l="l" t="t" r="r" b="b"/>
              <a:pathLst>
                <a:path w="706320" h="764623" extrusionOk="0">
                  <a:moveTo>
                    <a:pt x="0" y="0"/>
                  </a:moveTo>
                  <a:lnTo>
                    <a:pt x="706320" y="0"/>
                  </a:lnTo>
                  <a:lnTo>
                    <a:pt x="706320" y="764623"/>
                  </a:lnTo>
                  <a:lnTo>
                    <a:pt x="0" y="764623"/>
                  </a:lnTo>
                  <a:lnTo>
                    <a:pt x="0" y="0"/>
                  </a:lnTo>
                  <a:close/>
                </a:path>
              </a:pathLst>
            </a:custGeom>
            <a:blipFill rotWithShape="1">
              <a:blip r:embed="rId6">
                <a:alphaModFix/>
              </a:blip>
              <a:stretch>
                <a:fillRect/>
              </a:stretch>
            </a:blipFill>
            <a:ln>
              <a:noFill/>
            </a:ln>
          </p:spPr>
          <p:txBody>
            <a:bodyPr/>
            <a:lstStyle/>
            <a:p>
              <a:endParaRPr lang="nl-BE" sz="2000" i="1"/>
            </a:p>
          </p:txBody>
        </p:sp>
        <p:grpSp>
          <p:nvGrpSpPr>
            <p:cNvPr id="630" name="Google Shape;630;p19"/>
            <p:cNvGrpSpPr/>
            <p:nvPr/>
          </p:nvGrpSpPr>
          <p:grpSpPr>
            <a:xfrm>
              <a:off x="344749" y="2247316"/>
              <a:ext cx="794392" cy="797953"/>
              <a:chOff x="1813" y="0"/>
              <a:chExt cx="809173" cy="812800"/>
            </a:xfrm>
          </p:grpSpPr>
          <p:sp>
            <p:nvSpPr>
              <p:cNvPr id="631" name="Google Shape;631;p19"/>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C92D5"/>
              </a:solidFill>
              <a:ln>
                <a:noFill/>
              </a:ln>
            </p:spPr>
            <p:txBody>
              <a:bodyPr spcFirstLastPara="1" wrap="square" lIns="60950" tIns="60950" rIns="60950" bIns="60950" anchor="ctr" anchorCtr="0">
                <a:noAutofit/>
              </a:bodyPr>
              <a:lstStyle/>
              <a:p>
                <a:endParaRPr sz="2000" i="1"/>
              </a:p>
            </p:txBody>
          </p:sp>
          <p:sp>
            <p:nvSpPr>
              <p:cNvPr id="632" name="Google Shape;632;p19"/>
              <p:cNvSpPr txBox="1"/>
              <p:nvPr/>
            </p:nvSpPr>
            <p:spPr>
              <a:xfrm>
                <a:off x="76200" y="38100"/>
                <a:ext cx="660300" cy="698400"/>
              </a:xfrm>
              <a:prstGeom prst="rect">
                <a:avLst/>
              </a:prstGeom>
              <a:noFill/>
              <a:ln>
                <a:noFill/>
              </a:ln>
            </p:spPr>
            <p:txBody>
              <a:bodyPr spcFirstLastPara="1" wrap="square" lIns="33867" tIns="33867" rIns="33867" bIns="33867" anchor="ctr" anchorCtr="0">
                <a:noAutofit/>
              </a:bodyPr>
              <a:lstStyle/>
              <a:p>
                <a:pPr algn="ctr">
                  <a:lnSpc>
                    <a:spcPct val="116666"/>
                  </a:lnSpc>
                </a:pPr>
                <a:endParaRPr sz="2000" i="1">
                  <a:solidFill>
                    <a:schemeClr val="dk1"/>
                  </a:solidFill>
                  <a:ea typeface="Calibri"/>
                  <a:cs typeface="Calibri"/>
                  <a:sym typeface="Calibri"/>
                </a:endParaRPr>
              </a:p>
            </p:txBody>
          </p:sp>
        </p:grpSp>
        <p:sp>
          <p:nvSpPr>
            <p:cNvPr id="633" name="Google Shape;633;p19"/>
            <p:cNvSpPr/>
            <p:nvPr/>
          </p:nvSpPr>
          <p:spPr>
            <a:xfrm>
              <a:off x="547142" y="2350771"/>
              <a:ext cx="470880" cy="509749"/>
            </a:xfrm>
            <a:custGeom>
              <a:avLst/>
              <a:gdLst/>
              <a:ahLst/>
              <a:cxnLst/>
              <a:rect l="l" t="t" r="r" b="b"/>
              <a:pathLst>
                <a:path w="706320" h="764623" extrusionOk="0">
                  <a:moveTo>
                    <a:pt x="0" y="0"/>
                  </a:moveTo>
                  <a:lnTo>
                    <a:pt x="706320" y="0"/>
                  </a:lnTo>
                  <a:lnTo>
                    <a:pt x="706320" y="764623"/>
                  </a:lnTo>
                  <a:lnTo>
                    <a:pt x="0" y="764623"/>
                  </a:lnTo>
                  <a:lnTo>
                    <a:pt x="0" y="0"/>
                  </a:lnTo>
                  <a:close/>
                </a:path>
              </a:pathLst>
            </a:custGeom>
            <a:blipFill rotWithShape="1">
              <a:blip r:embed="rId6">
                <a:alphaModFix/>
              </a:blip>
              <a:stretch>
                <a:fillRect/>
              </a:stretch>
            </a:blipFill>
            <a:ln>
              <a:noFill/>
            </a:ln>
          </p:spPr>
          <p:txBody>
            <a:bodyPr/>
            <a:lstStyle/>
            <a:p>
              <a:endParaRPr lang="nl-BE" sz="2000" i="1"/>
            </a:p>
          </p:txBody>
        </p:sp>
      </p:grpSp>
      <p:grpSp>
        <p:nvGrpSpPr>
          <p:cNvPr id="2" name="Group 1">
            <a:extLst>
              <a:ext uri="{FF2B5EF4-FFF2-40B4-BE49-F238E27FC236}">
                <a16:creationId xmlns:a16="http://schemas.microsoft.com/office/drawing/2014/main" id="{9198AE09-48B4-8E19-D6FD-9252A78BA5C6}"/>
              </a:ext>
            </a:extLst>
          </p:cNvPr>
          <p:cNvGrpSpPr/>
          <p:nvPr/>
        </p:nvGrpSpPr>
        <p:grpSpPr>
          <a:xfrm>
            <a:off x="348251" y="1300275"/>
            <a:ext cx="794392" cy="797953"/>
            <a:chOff x="375961" y="1302115"/>
            <a:chExt cx="794392" cy="797953"/>
          </a:xfrm>
        </p:grpSpPr>
        <p:grpSp>
          <p:nvGrpSpPr>
            <p:cNvPr id="634" name="Google Shape;634;p19"/>
            <p:cNvGrpSpPr/>
            <p:nvPr/>
          </p:nvGrpSpPr>
          <p:grpSpPr>
            <a:xfrm>
              <a:off x="375961" y="1302115"/>
              <a:ext cx="794392" cy="797953"/>
              <a:chOff x="1813" y="0"/>
              <a:chExt cx="809173" cy="812800"/>
            </a:xfrm>
          </p:grpSpPr>
          <p:sp>
            <p:nvSpPr>
              <p:cNvPr id="635" name="Google Shape;635;p19"/>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C92D5"/>
              </a:solidFill>
              <a:ln>
                <a:noFill/>
              </a:ln>
            </p:spPr>
            <p:txBody>
              <a:bodyPr spcFirstLastPara="1" wrap="square" lIns="60950" tIns="60950" rIns="60950" bIns="60950" anchor="ctr" anchorCtr="0">
                <a:noAutofit/>
              </a:bodyPr>
              <a:lstStyle/>
              <a:p>
                <a:endParaRPr sz="2000" i="1"/>
              </a:p>
            </p:txBody>
          </p:sp>
          <p:sp>
            <p:nvSpPr>
              <p:cNvPr id="636" name="Google Shape;636;p19"/>
              <p:cNvSpPr txBox="1"/>
              <p:nvPr/>
            </p:nvSpPr>
            <p:spPr>
              <a:xfrm>
                <a:off x="76200" y="38100"/>
                <a:ext cx="660300" cy="698400"/>
              </a:xfrm>
              <a:prstGeom prst="rect">
                <a:avLst/>
              </a:prstGeom>
              <a:noFill/>
              <a:ln>
                <a:noFill/>
              </a:ln>
            </p:spPr>
            <p:txBody>
              <a:bodyPr spcFirstLastPara="1" wrap="square" lIns="33867" tIns="33867" rIns="33867" bIns="33867" anchor="ctr" anchorCtr="0">
                <a:noAutofit/>
              </a:bodyPr>
              <a:lstStyle/>
              <a:p>
                <a:pPr algn="ctr">
                  <a:lnSpc>
                    <a:spcPct val="116666"/>
                  </a:lnSpc>
                </a:pPr>
                <a:endParaRPr sz="2000" i="1">
                  <a:solidFill>
                    <a:schemeClr val="dk1"/>
                  </a:solidFill>
                  <a:ea typeface="Calibri"/>
                  <a:cs typeface="Calibri"/>
                  <a:sym typeface="Calibri"/>
                </a:endParaRPr>
              </a:p>
            </p:txBody>
          </p:sp>
        </p:grpSp>
        <p:sp>
          <p:nvSpPr>
            <p:cNvPr id="640" name="Google Shape;640;p19"/>
            <p:cNvSpPr/>
            <p:nvPr/>
          </p:nvSpPr>
          <p:spPr>
            <a:xfrm>
              <a:off x="538955" y="1477127"/>
              <a:ext cx="468415" cy="447922"/>
            </a:xfrm>
            <a:custGeom>
              <a:avLst/>
              <a:gdLst/>
              <a:ahLst/>
              <a:cxnLst/>
              <a:rect l="l" t="t" r="r" b="b"/>
              <a:pathLst>
                <a:path w="702623" h="671883" extrusionOk="0">
                  <a:moveTo>
                    <a:pt x="0" y="0"/>
                  </a:moveTo>
                  <a:lnTo>
                    <a:pt x="702623" y="0"/>
                  </a:lnTo>
                  <a:lnTo>
                    <a:pt x="702623" y="671884"/>
                  </a:lnTo>
                  <a:lnTo>
                    <a:pt x="0" y="671884"/>
                  </a:lnTo>
                  <a:lnTo>
                    <a:pt x="0" y="0"/>
                  </a:lnTo>
                  <a:close/>
                </a:path>
              </a:pathLst>
            </a:custGeom>
            <a:blipFill rotWithShape="1">
              <a:blip r:embed="rId7">
                <a:alphaModFix/>
              </a:blip>
              <a:stretch>
                <a:fillRect/>
              </a:stretch>
            </a:blipFill>
            <a:ln>
              <a:noFill/>
            </a:ln>
          </p:spPr>
          <p:txBody>
            <a:bodyPr/>
            <a:lstStyle/>
            <a:p>
              <a:endParaRPr lang="nl-BE" sz="2000" i="1"/>
            </a:p>
          </p:txBody>
        </p:sp>
      </p:grpSp>
      <p:grpSp>
        <p:nvGrpSpPr>
          <p:cNvPr id="5" name="Group 4">
            <a:extLst>
              <a:ext uri="{FF2B5EF4-FFF2-40B4-BE49-F238E27FC236}">
                <a16:creationId xmlns:a16="http://schemas.microsoft.com/office/drawing/2014/main" id="{C1A042DC-39C2-C681-836D-F99989F3DDC3}"/>
              </a:ext>
            </a:extLst>
          </p:cNvPr>
          <p:cNvGrpSpPr/>
          <p:nvPr/>
        </p:nvGrpSpPr>
        <p:grpSpPr>
          <a:xfrm>
            <a:off x="370628" y="3954275"/>
            <a:ext cx="794392" cy="797953"/>
            <a:chOff x="370628" y="4348670"/>
            <a:chExt cx="794392" cy="797953"/>
          </a:xfrm>
        </p:grpSpPr>
        <p:grpSp>
          <p:nvGrpSpPr>
            <p:cNvPr id="641" name="Google Shape;641;p19"/>
            <p:cNvGrpSpPr/>
            <p:nvPr/>
          </p:nvGrpSpPr>
          <p:grpSpPr>
            <a:xfrm>
              <a:off x="370628" y="4348670"/>
              <a:ext cx="794392" cy="797953"/>
              <a:chOff x="1813" y="0"/>
              <a:chExt cx="809173" cy="812800"/>
            </a:xfrm>
          </p:grpSpPr>
          <p:sp>
            <p:nvSpPr>
              <p:cNvPr id="642" name="Google Shape;642;p19"/>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C92D5"/>
              </a:solidFill>
              <a:ln>
                <a:noFill/>
              </a:ln>
            </p:spPr>
            <p:txBody>
              <a:bodyPr spcFirstLastPara="1" wrap="square" lIns="60950" tIns="60950" rIns="60950" bIns="60950" anchor="ctr" anchorCtr="0">
                <a:noAutofit/>
              </a:bodyPr>
              <a:lstStyle/>
              <a:p>
                <a:endParaRPr sz="2000" i="1"/>
              </a:p>
            </p:txBody>
          </p:sp>
          <p:sp>
            <p:nvSpPr>
              <p:cNvPr id="643" name="Google Shape;643;p19"/>
              <p:cNvSpPr txBox="1"/>
              <p:nvPr/>
            </p:nvSpPr>
            <p:spPr>
              <a:xfrm>
                <a:off x="76200" y="38100"/>
                <a:ext cx="660300" cy="698400"/>
              </a:xfrm>
              <a:prstGeom prst="rect">
                <a:avLst/>
              </a:prstGeom>
              <a:noFill/>
              <a:ln>
                <a:noFill/>
              </a:ln>
            </p:spPr>
            <p:txBody>
              <a:bodyPr spcFirstLastPara="1" wrap="square" lIns="33867" tIns="33867" rIns="33867" bIns="33867" anchor="ctr" anchorCtr="0">
                <a:noAutofit/>
              </a:bodyPr>
              <a:lstStyle/>
              <a:p>
                <a:pPr algn="ctr">
                  <a:lnSpc>
                    <a:spcPct val="116666"/>
                  </a:lnSpc>
                </a:pPr>
                <a:endParaRPr sz="2000" i="1">
                  <a:solidFill>
                    <a:schemeClr val="dk1"/>
                  </a:solidFill>
                  <a:ea typeface="Calibri"/>
                  <a:cs typeface="Calibri"/>
                  <a:sym typeface="Calibri"/>
                </a:endParaRPr>
              </a:p>
            </p:txBody>
          </p:sp>
        </p:grpSp>
        <p:sp>
          <p:nvSpPr>
            <p:cNvPr id="647" name="Google Shape;647;p19"/>
            <p:cNvSpPr/>
            <p:nvPr/>
          </p:nvSpPr>
          <p:spPr>
            <a:xfrm>
              <a:off x="562116" y="4464874"/>
              <a:ext cx="411430" cy="565539"/>
            </a:xfrm>
            <a:custGeom>
              <a:avLst/>
              <a:gdLst/>
              <a:ahLst/>
              <a:cxnLst/>
              <a:rect l="l" t="t" r="r" b="b"/>
              <a:pathLst>
                <a:path w="617145" h="848309" extrusionOk="0">
                  <a:moveTo>
                    <a:pt x="0" y="0"/>
                  </a:moveTo>
                  <a:lnTo>
                    <a:pt x="617145" y="0"/>
                  </a:lnTo>
                  <a:lnTo>
                    <a:pt x="617145" y="848309"/>
                  </a:lnTo>
                  <a:lnTo>
                    <a:pt x="0" y="848309"/>
                  </a:lnTo>
                  <a:lnTo>
                    <a:pt x="0" y="0"/>
                  </a:lnTo>
                  <a:close/>
                </a:path>
              </a:pathLst>
            </a:custGeom>
            <a:blipFill rotWithShape="1">
              <a:blip r:embed="rId8">
                <a:alphaModFix/>
              </a:blip>
              <a:stretch>
                <a:fillRect/>
              </a:stretch>
            </a:blipFill>
            <a:ln>
              <a:noFill/>
            </a:ln>
          </p:spPr>
          <p:txBody>
            <a:bodyPr/>
            <a:lstStyle/>
            <a:p>
              <a:endParaRPr lang="nl-BE" sz="2000" i="1"/>
            </a:p>
          </p:txBody>
        </p:sp>
      </p:grpSp>
      <p:grpSp>
        <p:nvGrpSpPr>
          <p:cNvPr id="6" name="Group 5">
            <a:extLst>
              <a:ext uri="{FF2B5EF4-FFF2-40B4-BE49-F238E27FC236}">
                <a16:creationId xmlns:a16="http://schemas.microsoft.com/office/drawing/2014/main" id="{D6DF297A-DFFE-82B0-F450-6441797AC0BA}"/>
              </a:ext>
            </a:extLst>
          </p:cNvPr>
          <p:cNvGrpSpPr/>
          <p:nvPr/>
        </p:nvGrpSpPr>
        <p:grpSpPr>
          <a:xfrm>
            <a:off x="384036" y="4902184"/>
            <a:ext cx="794392" cy="797953"/>
            <a:chOff x="384036" y="5267944"/>
            <a:chExt cx="794392" cy="797953"/>
          </a:xfrm>
        </p:grpSpPr>
        <p:grpSp>
          <p:nvGrpSpPr>
            <p:cNvPr id="637" name="Google Shape;637;p19"/>
            <p:cNvGrpSpPr/>
            <p:nvPr/>
          </p:nvGrpSpPr>
          <p:grpSpPr>
            <a:xfrm>
              <a:off x="384036" y="5267944"/>
              <a:ext cx="794392" cy="797953"/>
              <a:chOff x="1813" y="0"/>
              <a:chExt cx="809173" cy="812800"/>
            </a:xfrm>
          </p:grpSpPr>
          <p:sp>
            <p:nvSpPr>
              <p:cNvPr id="638" name="Google Shape;638;p19"/>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C92D5"/>
              </a:solidFill>
              <a:ln>
                <a:noFill/>
              </a:ln>
            </p:spPr>
            <p:txBody>
              <a:bodyPr spcFirstLastPara="1" wrap="square" lIns="60950" tIns="60950" rIns="60950" bIns="60950" anchor="ctr" anchorCtr="0">
                <a:noAutofit/>
              </a:bodyPr>
              <a:lstStyle/>
              <a:p>
                <a:endParaRPr sz="2000" i="1"/>
              </a:p>
            </p:txBody>
          </p:sp>
          <p:sp>
            <p:nvSpPr>
              <p:cNvPr id="639" name="Google Shape;639;p19"/>
              <p:cNvSpPr txBox="1"/>
              <p:nvPr/>
            </p:nvSpPr>
            <p:spPr>
              <a:xfrm>
                <a:off x="76200" y="38100"/>
                <a:ext cx="660300" cy="698400"/>
              </a:xfrm>
              <a:prstGeom prst="rect">
                <a:avLst/>
              </a:prstGeom>
              <a:noFill/>
              <a:ln>
                <a:noFill/>
              </a:ln>
            </p:spPr>
            <p:txBody>
              <a:bodyPr spcFirstLastPara="1" wrap="square" lIns="33867" tIns="33867" rIns="33867" bIns="33867" anchor="ctr" anchorCtr="0">
                <a:noAutofit/>
              </a:bodyPr>
              <a:lstStyle/>
              <a:p>
                <a:pPr algn="ctr">
                  <a:lnSpc>
                    <a:spcPct val="116666"/>
                  </a:lnSpc>
                </a:pPr>
                <a:endParaRPr sz="2000" i="1">
                  <a:solidFill>
                    <a:schemeClr val="dk1"/>
                  </a:solidFill>
                  <a:ea typeface="Calibri"/>
                  <a:cs typeface="Calibri"/>
                  <a:sym typeface="Calibri"/>
                </a:endParaRPr>
              </a:p>
            </p:txBody>
          </p:sp>
        </p:grpSp>
        <p:sp>
          <p:nvSpPr>
            <p:cNvPr id="648" name="Google Shape;648;p19"/>
            <p:cNvSpPr/>
            <p:nvPr/>
          </p:nvSpPr>
          <p:spPr>
            <a:xfrm>
              <a:off x="513696" y="5424929"/>
              <a:ext cx="535081" cy="539124"/>
            </a:xfrm>
            <a:custGeom>
              <a:avLst/>
              <a:gdLst/>
              <a:ahLst/>
              <a:cxnLst/>
              <a:rect l="l" t="t" r="r" b="b"/>
              <a:pathLst>
                <a:path w="802621" h="808686" extrusionOk="0">
                  <a:moveTo>
                    <a:pt x="0" y="0"/>
                  </a:moveTo>
                  <a:lnTo>
                    <a:pt x="802621" y="0"/>
                  </a:lnTo>
                  <a:lnTo>
                    <a:pt x="802621" y="808687"/>
                  </a:lnTo>
                  <a:lnTo>
                    <a:pt x="0" y="808687"/>
                  </a:lnTo>
                  <a:lnTo>
                    <a:pt x="0" y="0"/>
                  </a:lnTo>
                  <a:close/>
                </a:path>
              </a:pathLst>
            </a:custGeom>
            <a:blipFill rotWithShape="1">
              <a:blip r:embed="rId9">
                <a:alphaModFix/>
              </a:blip>
              <a:stretch>
                <a:fillRect/>
              </a:stretch>
            </a:blipFill>
            <a:ln>
              <a:noFill/>
            </a:ln>
          </p:spPr>
          <p:txBody>
            <a:bodyPr/>
            <a:lstStyle/>
            <a:p>
              <a:endParaRPr lang="nl-BE" sz="2000" i="1"/>
            </a:p>
          </p:txBody>
        </p:sp>
      </p:grpSp>
      <p:grpSp>
        <p:nvGrpSpPr>
          <p:cNvPr id="7" name="Group 6">
            <a:extLst>
              <a:ext uri="{FF2B5EF4-FFF2-40B4-BE49-F238E27FC236}">
                <a16:creationId xmlns:a16="http://schemas.microsoft.com/office/drawing/2014/main" id="{795E3176-A81A-EC5C-F9E9-A8DE6F3A2A43}"/>
              </a:ext>
            </a:extLst>
          </p:cNvPr>
          <p:cNvGrpSpPr/>
          <p:nvPr/>
        </p:nvGrpSpPr>
        <p:grpSpPr>
          <a:xfrm>
            <a:off x="384036" y="5765590"/>
            <a:ext cx="794392" cy="797953"/>
            <a:chOff x="384036" y="6131350"/>
            <a:chExt cx="794392" cy="797953"/>
          </a:xfrm>
        </p:grpSpPr>
        <p:grpSp>
          <p:nvGrpSpPr>
            <p:cNvPr id="644" name="Google Shape;644;p19"/>
            <p:cNvGrpSpPr/>
            <p:nvPr/>
          </p:nvGrpSpPr>
          <p:grpSpPr>
            <a:xfrm>
              <a:off x="384036" y="6131350"/>
              <a:ext cx="794392" cy="797953"/>
              <a:chOff x="1813" y="0"/>
              <a:chExt cx="809173" cy="812800"/>
            </a:xfrm>
          </p:grpSpPr>
          <p:sp>
            <p:nvSpPr>
              <p:cNvPr id="645" name="Google Shape;645;p19"/>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C92D5"/>
              </a:solidFill>
              <a:ln>
                <a:noFill/>
              </a:ln>
            </p:spPr>
            <p:txBody>
              <a:bodyPr spcFirstLastPara="1" wrap="square" lIns="60950" tIns="60950" rIns="60950" bIns="60950" anchor="ctr" anchorCtr="0">
                <a:noAutofit/>
              </a:bodyPr>
              <a:lstStyle/>
              <a:p>
                <a:endParaRPr sz="2000" i="1"/>
              </a:p>
            </p:txBody>
          </p:sp>
          <p:sp>
            <p:nvSpPr>
              <p:cNvPr id="646" name="Google Shape;646;p19"/>
              <p:cNvSpPr txBox="1"/>
              <p:nvPr/>
            </p:nvSpPr>
            <p:spPr>
              <a:xfrm>
                <a:off x="76200" y="38100"/>
                <a:ext cx="660300" cy="698400"/>
              </a:xfrm>
              <a:prstGeom prst="rect">
                <a:avLst/>
              </a:prstGeom>
              <a:noFill/>
              <a:ln>
                <a:noFill/>
              </a:ln>
            </p:spPr>
            <p:txBody>
              <a:bodyPr spcFirstLastPara="1" wrap="square" lIns="33867" tIns="33867" rIns="33867" bIns="33867" anchor="ctr" anchorCtr="0">
                <a:noAutofit/>
              </a:bodyPr>
              <a:lstStyle/>
              <a:p>
                <a:pPr algn="ctr">
                  <a:lnSpc>
                    <a:spcPct val="116666"/>
                  </a:lnSpc>
                </a:pPr>
                <a:endParaRPr sz="2000" i="1">
                  <a:solidFill>
                    <a:schemeClr val="dk1"/>
                  </a:solidFill>
                  <a:ea typeface="Calibri"/>
                  <a:cs typeface="Calibri"/>
                  <a:sym typeface="Calibri"/>
                </a:endParaRPr>
              </a:p>
            </p:txBody>
          </p:sp>
        </p:grpSp>
        <p:sp>
          <p:nvSpPr>
            <p:cNvPr id="649" name="Google Shape;649;p19"/>
            <p:cNvSpPr/>
            <p:nvPr/>
          </p:nvSpPr>
          <p:spPr>
            <a:xfrm>
              <a:off x="568391" y="6283876"/>
              <a:ext cx="425690" cy="492904"/>
            </a:xfrm>
            <a:custGeom>
              <a:avLst/>
              <a:gdLst/>
              <a:ahLst/>
              <a:cxnLst/>
              <a:rect l="l" t="t" r="r" b="b"/>
              <a:pathLst>
                <a:path w="638535" h="739356" extrusionOk="0">
                  <a:moveTo>
                    <a:pt x="0" y="0"/>
                  </a:moveTo>
                  <a:lnTo>
                    <a:pt x="638535" y="0"/>
                  </a:lnTo>
                  <a:lnTo>
                    <a:pt x="638535" y="739356"/>
                  </a:lnTo>
                  <a:lnTo>
                    <a:pt x="0" y="739356"/>
                  </a:lnTo>
                  <a:lnTo>
                    <a:pt x="0" y="0"/>
                  </a:lnTo>
                  <a:close/>
                </a:path>
              </a:pathLst>
            </a:custGeom>
            <a:blipFill rotWithShape="1">
              <a:blip r:embed="rId10">
                <a:alphaModFix/>
              </a:blip>
              <a:stretch>
                <a:fillRect/>
              </a:stretch>
            </a:blipFill>
            <a:ln>
              <a:noFill/>
            </a:ln>
          </p:spPr>
          <p:txBody>
            <a:bodyPr/>
            <a:lstStyle/>
            <a:p>
              <a:endParaRPr lang="nl-BE" sz="2000" i="1"/>
            </a:p>
          </p:txBody>
        </p:sp>
      </p:grpSp>
    </p:spTree>
    <p:extLst>
      <p:ext uri="{BB962C8B-B14F-4D97-AF65-F5344CB8AC3E}">
        <p14:creationId xmlns:p14="http://schemas.microsoft.com/office/powerpoint/2010/main" val="172097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3C3722-A0FA-79E1-E124-3C61C0D3C8B8}"/>
              </a:ext>
            </a:extLst>
          </p:cNvPr>
          <p:cNvPicPr>
            <a:picLocks noChangeAspect="1"/>
          </p:cNvPicPr>
          <p:nvPr/>
        </p:nvPicPr>
        <p:blipFill>
          <a:blip r:embed="rId2"/>
          <a:stretch>
            <a:fillRect/>
          </a:stretch>
        </p:blipFill>
        <p:spPr>
          <a:xfrm>
            <a:off x="295130" y="831588"/>
            <a:ext cx="11605036" cy="5070460"/>
          </a:xfrm>
          <a:prstGeom prst="rect">
            <a:avLst/>
          </a:prstGeom>
        </p:spPr>
      </p:pic>
      <p:sp>
        <p:nvSpPr>
          <p:cNvPr id="8" name="TextBox 7">
            <a:extLst>
              <a:ext uri="{FF2B5EF4-FFF2-40B4-BE49-F238E27FC236}">
                <a16:creationId xmlns:a16="http://schemas.microsoft.com/office/drawing/2014/main" id="{62DB07CF-DAFF-55DE-A20B-AAA4C9B77210}"/>
              </a:ext>
            </a:extLst>
          </p:cNvPr>
          <p:cNvSpPr txBox="1"/>
          <p:nvPr/>
        </p:nvSpPr>
        <p:spPr>
          <a:xfrm>
            <a:off x="7994073" y="6020606"/>
            <a:ext cx="3796148" cy="553998"/>
          </a:xfrm>
          <a:prstGeom prst="rect">
            <a:avLst/>
          </a:prstGeom>
          <a:noFill/>
        </p:spPr>
        <p:txBody>
          <a:bodyPr wrap="square">
            <a:spAutoFit/>
          </a:bodyPr>
          <a:lstStyle/>
          <a:p>
            <a:r>
              <a:rPr lang="en-GB" sz="1500" b="0" i="1" u="none" strike="noStrike">
                <a:solidFill>
                  <a:srgbClr val="000000"/>
                </a:solidFill>
                <a:effectLst/>
              </a:rPr>
              <a:t>Source: Azote for Stockholm Resilience Centre, based on analysis in Richardson et al 2023</a:t>
            </a:r>
            <a:endParaRPr lang="en-GB" sz="1500" i="1"/>
          </a:p>
        </p:txBody>
      </p:sp>
      <p:sp>
        <p:nvSpPr>
          <p:cNvPr id="2" name="Frame 1">
            <a:extLst>
              <a:ext uri="{FF2B5EF4-FFF2-40B4-BE49-F238E27FC236}">
                <a16:creationId xmlns:a16="http://schemas.microsoft.com/office/drawing/2014/main" id="{EA54B14D-C805-739D-A5C8-0E0D56D11594}"/>
              </a:ext>
            </a:extLst>
          </p:cNvPr>
          <p:cNvSpPr>
            <a:spLocks noChangeAspect="1"/>
          </p:cNvSpPr>
          <p:nvPr/>
        </p:nvSpPr>
        <p:spPr>
          <a:xfrm>
            <a:off x="8382000" y="992564"/>
            <a:ext cx="3144982" cy="4660093"/>
          </a:xfrm>
          <a:prstGeom prst="frame">
            <a:avLst>
              <a:gd name="adj1" fmla="val 1129"/>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12509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8C57A2-19AA-7245-A37E-4B20E8919E52}"/>
              </a:ext>
            </a:extLst>
          </p:cNvPr>
          <p:cNvSpPr txBox="1"/>
          <p:nvPr/>
        </p:nvSpPr>
        <p:spPr>
          <a:xfrm>
            <a:off x="0" y="-27705"/>
            <a:ext cx="12219710" cy="6913416"/>
          </a:xfrm>
          <a:prstGeom prst="rect">
            <a:avLst/>
          </a:prstGeom>
          <a:solidFill>
            <a:srgbClr val="00B400"/>
          </a:solidFill>
        </p:spPr>
        <p:txBody>
          <a:bodyPr wrap="square" rtlCol="0">
            <a:spAutoFit/>
          </a:bodyPr>
          <a:lstStyle/>
          <a:p>
            <a:endParaRPr lang="en-GB"/>
          </a:p>
        </p:txBody>
      </p:sp>
      <p:sp>
        <p:nvSpPr>
          <p:cNvPr id="6" name="Title 2"/>
          <p:cNvSpPr txBox="1">
            <a:spLocks/>
          </p:cNvSpPr>
          <p:nvPr/>
        </p:nvSpPr>
        <p:spPr>
          <a:xfrm>
            <a:off x="663074" y="1844582"/>
            <a:ext cx="11014264" cy="2992113"/>
          </a:xfrm>
          <a:prstGeom prst="rect">
            <a:avLst/>
          </a:prstGeom>
          <a:effectLst/>
        </p:spPr>
        <p:txBody>
          <a:bodyPr vert="horz" lIns="121920" tIns="60960" rIns="121920" bIns="6096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None/>
            </a:pPr>
            <a:r>
              <a:rPr lang="en-GB" sz="8800" b="0" i="1">
                <a:solidFill>
                  <a:srgbClr val="C00000"/>
                </a:solidFill>
                <a:effectLst/>
              </a:rPr>
              <a:t>To Conclude</a:t>
            </a:r>
          </a:p>
          <a:p>
            <a:pPr marL="0" indent="0" algn="ctr">
              <a:buNone/>
            </a:pPr>
            <a:r>
              <a:rPr lang="en-GB" sz="4800" b="0" i="1">
                <a:solidFill>
                  <a:schemeClr val="tx1"/>
                </a:solidFill>
                <a:effectLst/>
              </a:rPr>
              <a:t>Science is Clear and Change is Unavoidable </a:t>
            </a:r>
          </a:p>
        </p:txBody>
      </p:sp>
    </p:spTree>
    <p:extLst>
      <p:ext uri="{BB962C8B-B14F-4D97-AF65-F5344CB8AC3E}">
        <p14:creationId xmlns:p14="http://schemas.microsoft.com/office/powerpoint/2010/main" val="15742237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hatma Gandhi - Wikipedia">
            <a:extLst>
              <a:ext uri="{FF2B5EF4-FFF2-40B4-BE49-F238E27FC236}">
                <a16:creationId xmlns:a16="http://schemas.microsoft.com/office/drawing/2014/main" id="{F6B2558C-6073-46AD-DBDB-E1640F7032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03" r="1" b="1"/>
          <a:stretch/>
        </p:blipFill>
        <p:spPr bwMode="auto">
          <a:xfrm>
            <a:off x="-1" y="10"/>
            <a:ext cx="5151179"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B13A0E5-3014-2F7A-99DD-8EC9799A8394}"/>
              </a:ext>
            </a:extLst>
          </p:cNvPr>
          <p:cNvSpPr txBox="1"/>
          <p:nvPr/>
        </p:nvSpPr>
        <p:spPr>
          <a:xfrm>
            <a:off x="5868557" y="2551176"/>
            <a:ext cx="5444382" cy="3591207"/>
          </a:xfrm>
          <a:prstGeom prst="rect">
            <a:avLst/>
          </a:prstGeom>
        </p:spPr>
        <p:txBody>
          <a:bodyPr vert="horz" lIns="91440" tIns="45720" rIns="91440" bIns="45720" rtlCol="0">
            <a:normAutofit/>
          </a:bodyPr>
          <a:lstStyle/>
          <a:p>
            <a:pPr>
              <a:lnSpc>
                <a:spcPct val="90000"/>
              </a:lnSpc>
              <a:spcAft>
                <a:spcPts val="600"/>
              </a:spcAft>
            </a:pPr>
            <a:r>
              <a:rPr lang="en-US" sz="3600" b="0" i="1" u="none" strike="noStrike">
                <a:effectLst/>
              </a:rPr>
              <a:t>The world has enough for everyone’s need, but not for everyone’s greed”</a:t>
            </a:r>
            <a:br>
              <a:rPr lang="en-US" sz="3600" i="1"/>
            </a:br>
            <a:r>
              <a:rPr lang="en-US" sz="3600" b="0" i="1" u="none" strike="noStrike">
                <a:solidFill>
                  <a:srgbClr val="C00000"/>
                </a:solidFill>
                <a:effectLst/>
              </a:rPr>
              <a:t>Mahatma Gandhi</a:t>
            </a:r>
            <a:endParaRPr lang="en-US" sz="3600" i="1">
              <a:solidFill>
                <a:srgbClr val="C00000"/>
              </a:solidFill>
            </a:endParaRPr>
          </a:p>
        </p:txBody>
      </p:sp>
    </p:spTree>
    <p:extLst>
      <p:ext uri="{BB962C8B-B14F-4D97-AF65-F5344CB8AC3E}">
        <p14:creationId xmlns:p14="http://schemas.microsoft.com/office/powerpoint/2010/main" val="1068526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54D9F0A-625D-796D-BF2A-F57D374127A0}"/>
              </a:ext>
            </a:extLst>
          </p:cNvPr>
          <p:cNvSpPr txBox="1"/>
          <p:nvPr/>
        </p:nvSpPr>
        <p:spPr>
          <a:xfrm>
            <a:off x="838201" y="365125"/>
            <a:ext cx="3816095" cy="1938076"/>
          </a:xfrm>
          <a:prstGeom prst="rect">
            <a:avLst/>
          </a:prstGeom>
        </p:spPr>
        <p:txBody>
          <a:bodyPr vert="horz" lIns="91440" tIns="45720" rIns="91440" bIns="45720" rtlCol="0" anchor="ctr">
            <a:normAutofit/>
          </a:bodyPr>
          <a:lstStyle/>
          <a:p>
            <a:pPr>
              <a:lnSpc>
                <a:spcPct val="90000"/>
              </a:lnSpc>
              <a:spcBef>
                <a:spcPct val="0"/>
              </a:spcBef>
              <a:spcAft>
                <a:spcPts val="1000"/>
              </a:spcAft>
            </a:pPr>
            <a:r>
              <a:rPr lang="en-US" sz="2400" i="1" kern="1200" spc="30">
                <a:solidFill>
                  <a:schemeClr val="tx1"/>
                </a:solidFill>
                <a:latin typeface="+mj-lt"/>
                <a:ea typeface="+mj-ea"/>
                <a:cs typeface="+mj-cs"/>
              </a:rPr>
              <a:t>W</a:t>
            </a:r>
            <a:r>
              <a:rPr lang="en-US" sz="2400" i="1" kern="1200" spc="30">
                <a:solidFill>
                  <a:schemeClr val="tx1"/>
                </a:solidFill>
                <a:effectLst/>
                <a:latin typeface="+mj-lt"/>
                <a:ea typeface="+mj-ea"/>
                <a:cs typeface="+mj-cs"/>
              </a:rPr>
              <a:t>arned that unlimited material growth and consumption on a finite planet would eventually lead to collapse and decline. </a:t>
            </a:r>
          </a:p>
        </p:txBody>
      </p:sp>
      <p:sp>
        <p:nvSpPr>
          <p:cNvPr id="7" name="TextBox 6">
            <a:extLst>
              <a:ext uri="{FF2B5EF4-FFF2-40B4-BE49-F238E27FC236}">
                <a16:creationId xmlns:a16="http://schemas.microsoft.com/office/drawing/2014/main" id="{25C06E6A-A820-3042-D1B6-19E3166BEDDF}"/>
              </a:ext>
            </a:extLst>
          </p:cNvPr>
          <p:cNvSpPr txBox="1"/>
          <p:nvPr/>
        </p:nvSpPr>
        <p:spPr>
          <a:xfrm>
            <a:off x="838200" y="2482589"/>
            <a:ext cx="5742709" cy="3694373"/>
          </a:xfrm>
          <a:prstGeom prst="rect">
            <a:avLst/>
          </a:prstGeom>
        </p:spPr>
        <p:txBody>
          <a:bodyPr vert="horz" lIns="91440" tIns="45720" rIns="91440" bIns="45720" rtlCol="0">
            <a:noAutofit/>
          </a:bodyPr>
          <a:lstStyle/>
          <a:p>
            <a:pPr>
              <a:lnSpc>
                <a:spcPct val="90000"/>
              </a:lnSpc>
              <a:spcAft>
                <a:spcPts val="1000"/>
              </a:spcAft>
            </a:pPr>
            <a:r>
              <a:rPr lang="en-GB" sz="2000" b="1" i="1" spc="30"/>
              <a:t>Two </a:t>
            </a:r>
            <a:r>
              <a:rPr lang="en-GB" sz="2000" i="1" spc="30">
                <a:effectLst/>
              </a:rPr>
              <a:t>scenarios:  </a:t>
            </a:r>
            <a:endParaRPr lang="en-GB" sz="2000" i="1" spc="30"/>
          </a:p>
          <a:p>
            <a:pPr>
              <a:lnSpc>
                <a:spcPct val="90000"/>
              </a:lnSpc>
              <a:spcAft>
                <a:spcPts val="1000"/>
              </a:spcAft>
            </a:pPr>
            <a:r>
              <a:rPr lang="en-GB" sz="2000" b="1" i="1" spc="30">
                <a:effectLst/>
              </a:rPr>
              <a:t>Too Little, Too Late</a:t>
            </a:r>
            <a:r>
              <a:rPr lang="en-GB" sz="2000" i="1" spc="30">
                <a:effectLst/>
              </a:rPr>
              <a:t>: continue our current destructive path</a:t>
            </a:r>
            <a:r>
              <a:rPr lang="en-GB" sz="2000" i="1" spc="30"/>
              <a:t> a</a:t>
            </a:r>
            <a:r>
              <a:rPr lang="en-GB" sz="2000" i="1" spc="30">
                <a:effectLst/>
              </a:rPr>
              <a:t>nd </a:t>
            </a:r>
            <a:r>
              <a:rPr lang="en-GB" sz="2000" b="1" i="1" spc="30">
                <a:effectLst/>
              </a:rPr>
              <a:t>The Giant Leap</a:t>
            </a:r>
            <a:r>
              <a:rPr lang="en-GB" sz="2000" i="1" spc="30">
                <a:effectLst/>
              </a:rPr>
              <a:t>: the fastest economic transformation in history. </a:t>
            </a:r>
          </a:p>
          <a:p>
            <a:pPr>
              <a:lnSpc>
                <a:spcPct val="90000"/>
              </a:lnSpc>
              <a:spcAft>
                <a:spcPts val="1000"/>
              </a:spcAft>
            </a:pPr>
            <a:r>
              <a:rPr lang="en-GB" sz="2000" b="1" i="1" spc="30">
                <a:effectLst/>
              </a:rPr>
              <a:t>The key outcome</a:t>
            </a:r>
            <a:r>
              <a:rPr lang="en-GB" sz="2000" i="1" spc="30">
                <a:effectLst/>
              </a:rPr>
              <a:t> is that we will see </a:t>
            </a:r>
            <a:r>
              <a:rPr lang="en-GB" sz="2000" i="1" spc="30">
                <a:solidFill>
                  <a:srgbClr val="C00000"/>
                </a:solidFill>
                <a:effectLst/>
              </a:rPr>
              <a:t>negative social tipping before severe environmental tipping points </a:t>
            </a:r>
            <a:r>
              <a:rPr lang="en-GB" sz="2000" i="1" spc="30">
                <a:effectLst/>
              </a:rPr>
              <a:t>and that equality and poverty alleviation is key if we want people to be concerned about regenerative economics and decarbonisation. </a:t>
            </a:r>
            <a:r>
              <a:rPr lang="en-GB" sz="2000" i="1" spc="30">
                <a:solidFill>
                  <a:srgbClr val="C00000"/>
                </a:solidFill>
                <a:effectLst/>
              </a:rPr>
              <a:t>Even in the Giant Leap scenario Climate change stabilises at below 2°C.</a:t>
            </a:r>
            <a:r>
              <a:rPr lang="en-GB" sz="2000" i="1" spc="30">
                <a:effectLst/>
              </a:rPr>
              <a:t> This brings serious consequences for societies including extreme heatwaves, flooding, drought and food security …</a:t>
            </a:r>
          </a:p>
        </p:txBody>
      </p:sp>
      <p:pic>
        <p:nvPicPr>
          <p:cNvPr id="8" name="Picture 2" descr="The Future of Growth - Population Growth - Human Rights, the Economy, and  the Environment">
            <a:extLst>
              <a:ext uri="{FF2B5EF4-FFF2-40B4-BE49-F238E27FC236}">
                <a16:creationId xmlns:a16="http://schemas.microsoft.com/office/drawing/2014/main" id="{8AC481AA-97EE-C575-5767-280F215AB0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681"/>
          <a:stretch/>
        </p:blipFill>
        <p:spPr bwMode="auto">
          <a:xfrm>
            <a:off x="6741042" y="323877"/>
            <a:ext cx="5450958" cy="2444299"/>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Home - Earth4All">
            <a:extLst>
              <a:ext uri="{FF2B5EF4-FFF2-40B4-BE49-F238E27FC236}">
                <a16:creationId xmlns:a16="http://schemas.microsoft.com/office/drawing/2014/main" id="{4E114008-149A-2F79-96EC-2DB6350806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3939" b="-1"/>
          <a:stretch/>
        </p:blipFill>
        <p:spPr bwMode="auto">
          <a:xfrm>
            <a:off x="6711758" y="3638917"/>
            <a:ext cx="5487351" cy="2243474"/>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7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609521" y="6308945"/>
            <a:ext cx="2282540" cy="348909"/>
          </a:xfrm>
          <a:prstGeom prst="rect">
            <a:avLst/>
          </a:prstGeom>
        </p:spPr>
      </p:pic>
      <p:sp>
        <p:nvSpPr>
          <p:cNvPr id="3" name="Title 1">
            <a:extLst>
              <a:ext uri="{FF2B5EF4-FFF2-40B4-BE49-F238E27FC236}">
                <a16:creationId xmlns:a16="http://schemas.microsoft.com/office/drawing/2014/main" id="{9F88E27C-2E9B-AD36-771A-78CA4BF97EA7}"/>
              </a:ext>
            </a:extLst>
          </p:cNvPr>
          <p:cNvSpPr>
            <a:spLocks noGrp="1"/>
          </p:cNvSpPr>
          <p:nvPr>
            <p:ph type="title"/>
          </p:nvPr>
        </p:nvSpPr>
        <p:spPr>
          <a:xfrm>
            <a:off x="633901" y="328878"/>
            <a:ext cx="10926215" cy="805301"/>
          </a:xfrm>
        </p:spPr>
        <p:txBody>
          <a:bodyPr>
            <a:noAutofit/>
          </a:bodyPr>
          <a:lstStyle/>
          <a:p>
            <a:pPr algn="ctr"/>
            <a:r>
              <a:rPr lang="en-SI" i="1">
                <a:solidFill>
                  <a:srgbClr val="002060"/>
                </a:solidFill>
                <a:latin typeface="+mn-lt"/>
              </a:rPr>
              <a:t>The World has Changed</a:t>
            </a:r>
            <a:endParaRPr lang="en-GB" sz="3600" i="1">
              <a:solidFill>
                <a:srgbClr val="002060"/>
              </a:solidFill>
              <a:latin typeface="+mn-lt"/>
            </a:endParaRPr>
          </a:p>
        </p:txBody>
      </p:sp>
      <p:sp>
        <p:nvSpPr>
          <p:cNvPr id="6" name="TextBox 5">
            <a:extLst>
              <a:ext uri="{FF2B5EF4-FFF2-40B4-BE49-F238E27FC236}">
                <a16:creationId xmlns:a16="http://schemas.microsoft.com/office/drawing/2014/main" id="{5D3697E8-D1F1-89FD-579D-567EB20B603A}"/>
              </a:ext>
            </a:extLst>
          </p:cNvPr>
          <p:cNvSpPr txBox="1"/>
          <p:nvPr/>
        </p:nvSpPr>
        <p:spPr>
          <a:xfrm>
            <a:off x="1446917" y="3401818"/>
            <a:ext cx="1510150" cy="584775"/>
          </a:xfrm>
          <a:prstGeom prst="rect">
            <a:avLst/>
          </a:prstGeom>
          <a:noFill/>
        </p:spPr>
        <p:txBody>
          <a:bodyPr wrap="square">
            <a:spAutoFit/>
          </a:bodyPr>
          <a:lstStyle/>
          <a:p>
            <a:pPr marL="60958" indent="0">
              <a:buNone/>
            </a:pPr>
            <a:r>
              <a:rPr lang="en-US" sz="3200" i="1">
                <a:solidFill>
                  <a:srgbClr val="0070C0"/>
                </a:solidFill>
                <a:latin typeface="+mn-lt"/>
              </a:rPr>
              <a:t>2022 </a:t>
            </a:r>
            <a:endParaRPr lang="en-US" sz="3200" i="1">
              <a:solidFill>
                <a:srgbClr val="0070C0"/>
              </a:solidFill>
            </a:endParaRPr>
          </a:p>
        </p:txBody>
      </p:sp>
      <p:sp>
        <p:nvSpPr>
          <p:cNvPr id="7" name="TextBox 6">
            <a:extLst>
              <a:ext uri="{FF2B5EF4-FFF2-40B4-BE49-F238E27FC236}">
                <a16:creationId xmlns:a16="http://schemas.microsoft.com/office/drawing/2014/main" id="{A9C91992-3C25-6446-23A4-9D2717C8F64D}"/>
              </a:ext>
            </a:extLst>
          </p:cNvPr>
          <p:cNvSpPr txBox="1"/>
          <p:nvPr/>
        </p:nvSpPr>
        <p:spPr>
          <a:xfrm>
            <a:off x="1446912" y="1476038"/>
            <a:ext cx="1787314" cy="584775"/>
          </a:xfrm>
          <a:prstGeom prst="rect">
            <a:avLst/>
          </a:prstGeom>
          <a:noFill/>
        </p:spPr>
        <p:txBody>
          <a:bodyPr wrap="square">
            <a:spAutoFit/>
          </a:bodyPr>
          <a:lstStyle/>
          <a:p>
            <a:pPr marL="60958" indent="0">
              <a:buNone/>
            </a:pPr>
            <a:r>
              <a:rPr lang="en-US" sz="3200" i="1">
                <a:solidFill>
                  <a:srgbClr val="0070C0"/>
                </a:solidFill>
                <a:latin typeface="+mn-lt"/>
              </a:rPr>
              <a:t>1972</a:t>
            </a:r>
            <a:endParaRPr lang="en-GB" sz="3200" i="1">
              <a:solidFill>
                <a:srgbClr val="0070C0"/>
              </a:solidFill>
              <a:latin typeface="+mn-lt"/>
              <a:cs typeface="Arial"/>
            </a:endParaRPr>
          </a:p>
        </p:txBody>
      </p:sp>
      <p:pic>
        <p:nvPicPr>
          <p:cNvPr id="1026" name="Picture 2" descr="The Future of Growth - Population Growth - Human Rights, the Economy, and  the Environment">
            <a:extLst>
              <a:ext uri="{FF2B5EF4-FFF2-40B4-BE49-F238E27FC236}">
                <a16:creationId xmlns:a16="http://schemas.microsoft.com/office/drawing/2014/main" id="{6C259BD3-7914-4A24-20D6-89C1ADAC43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7973" y="1546570"/>
            <a:ext cx="3228109" cy="151944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B675ADE-8B32-F60C-4686-DF5E0EA35142}"/>
              </a:ext>
            </a:extLst>
          </p:cNvPr>
          <p:cNvSpPr txBox="1"/>
          <p:nvPr/>
        </p:nvSpPr>
        <p:spPr>
          <a:xfrm>
            <a:off x="6794772" y="1462178"/>
            <a:ext cx="4627498" cy="954107"/>
          </a:xfrm>
          <a:prstGeom prst="rect">
            <a:avLst/>
          </a:prstGeom>
          <a:noFill/>
        </p:spPr>
        <p:txBody>
          <a:bodyPr wrap="square">
            <a:spAutoFit/>
          </a:bodyPr>
          <a:lstStyle/>
          <a:p>
            <a:pPr marL="60958" indent="0">
              <a:buNone/>
            </a:pPr>
            <a:r>
              <a:rPr lang="en-US" sz="2800" i="1">
                <a:solidFill>
                  <a:srgbClr val="000000"/>
                </a:solidFill>
                <a:latin typeface="+mn-lt"/>
                <a:cs typeface="Arial"/>
              </a:rPr>
              <a:t>Population on the Planet </a:t>
            </a:r>
          </a:p>
          <a:p>
            <a:pPr marL="60958" indent="0">
              <a:buNone/>
            </a:pPr>
            <a:r>
              <a:rPr lang="en-US" sz="2800" i="1">
                <a:solidFill>
                  <a:srgbClr val="000000"/>
                </a:solidFill>
                <a:latin typeface="+mn-lt"/>
                <a:cs typeface="Arial"/>
              </a:rPr>
              <a:t>3.8 billion </a:t>
            </a:r>
            <a:endParaRPr lang="en-GB" sz="2800" i="1">
              <a:solidFill>
                <a:srgbClr val="000000"/>
              </a:solidFill>
              <a:latin typeface="+mn-lt"/>
              <a:cs typeface="Arial"/>
            </a:endParaRPr>
          </a:p>
        </p:txBody>
      </p:sp>
      <p:sp>
        <p:nvSpPr>
          <p:cNvPr id="9" name="TextBox 8">
            <a:extLst>
              <a:ext uri="{FF2B5EF4-FFF2-40B4-BE49-F238E27FC236}">
                <a16:creationId xmlns:a16="http://schemas.microsoft.com/office/drawing/2014/main" id="{D422D8DD-B89D-E641-D9E0-29EE8C7367F8}"/>
              </a:ext>
            </a:extLst>
          </p:cNvPr>
          <p:cNvSpPr txBox="1"/>
          <p:nvPr/>
        </p:nvSpPr>
        <p:spPr>
          <a:xfrm>
            <a:off x="2929356" y="3387964"/>
            <a:ext cx="3616187" cy="1661993"/>
          </a:xfrm>
          <a:prstGeom prst="rect">
            <a:avLst/>
          </a:prstGeom>
          <a:noFill/>
        </p:spPr>
        <p:txBody>
          <a:bodyPr wrap="square">
            <a:spAutoFit/>
          </a:bodyPr>
          <a:lstStyle/>
          <a:p>
            <a:pPr marL="60958" indent="0">
              <a:buNone/>
            </a:pPr>
            <a:r>
              <a:rPr lang="en-US" sz="3000" i="1">
                <a:solidFill>
                  <a:srgbClr val="000000"/>
                </a:solidFill>
                <a:latin typeface="+mn-lt"/>
              </a:rPr>
              <a:t>The </a:t>
            </a:r>
            <a:r>
              <a:rPr lang="en-US" sz="3000" b="1" i="1">
                <a:solidFill>
                  <a:srgbClr val="000000"/>
                </a:solidFill>
                <a:latin typeface="+mn-lt"/>
              </a:rPr>
              <a:t>Growth of Limits </a:t>
            </a:r>
          </a:p>
          <a:p>
            <a:pPr marL="60958" indent="0">
              <a:buNone/>
            </a:pPr>
            <a:r>
              <a:rPr lang="en-US" sz="2400" i="1">
                <a:solidFill>
                  <a:srgbClr val="000000"/>
                </a:solidFill>
                <a:latin typeface="+mn-lt"/>
              </a:rPr>
              <a:t>Climate Change, Pandemics, Biodiversity Loss, Security Threats …  </a:t>
            </a:r>
            <a:endParaRPr lang="en-GB" sz="2400" i="1">
              <a:solidFill>
                <a:srgbClr val="000000"/>
              </a:solidFill>
              <a:latin typeface="+mn-lt"/>
              <a:cs typeface="Arial"/>
            </a:endParaRPr>
          </a:p>
        </p:txBody>
      </p:sp>
      <p:sp>
        <p:nvSpPr>
          <p:cNvPr id="11" name="Down Arrow 10">
            <a:extLst>
              <a:ext uri="{FF2B5EF4-FFF2-40B4-BE49-F238E27FC236}">
                <a16:creationId xmlns:a16="http://schemas.microsoft.com/office/drawing/2014/main" id="{1557DEC0-F7D2-3669-C6AB-1CE8258A0156}"/>
              </a:ext>
            </a:extLst>
          </p:cNvPr>
          <p:cNvSpPr/>
          <p:nvPr/>
        </p:nvSpPr>
        <p:spPr>
          <a:xfrm>
            <a:off x="1627101" y="2166147"/>
            <a:ext cx="762000" cy="91701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8D6A80BE-635D-9466-3568-E9CA4C387D59}"/>
              </a:ext>
            </a:extLst>
          </p:cNvPr>
          <p:cNvSpPr txBox="1"/>
          <p:nvPr/>
        </p:nvSpPr>
        <p:spPr>
          <a:xfrm>
            <a:off x="6794768" y="3429531"/>
            <a:ext cx="4627498" cy="954107"/>
          </a:xfrm>
          <a:prstGeom prst="rect">
            <a:avLst/>
          </a:prstGeom>
          <a:noFill/>
        </p:spPr>
        <p:txBody>
          <a:bodyPr wrap="square">
            <a:spAutoFit/>
          </a:bodyPr>
          <a:lstStyle/>
          <a:p>
            <a:pPr marL="60958" indent="0">
              <a:buNone/>
            </a:pPr>
            <a:r>
              <a:rPr lang="en-US" sz="2800" i="1">
                <a:solidFill>
                  <a:srgbClr val="000000"/>
                </a:solidFill>
                <a:cs typeface="Arial"/>
              </a:rPr>
              <a:t>Population on the Planet </a:t>
            </a:r>
          </a:p>
          <a:p>
            <a:pPr marL="60958" indent="0">
              <a:buNone/>
            </a:pPr>
            <a:r>
              <a:rPr lang="en-US" sz="2800" i="1">
                <a:solidFill>
                  <a:srgbClr val="000000"/>
                </a:solidFill>
                <a:cs typeface="Arial"/>
              </a:rPr>
              <a:t>8 billion </a:t>
            </a:r>
            <a:endParaRPr lang="en-GB" sz="2800" i="1">
              <a:solidFill>
                <a:srgbClr val="000000"/>
              </a:solidFill>
              <a:cs typeface="Arial"/>
            </a:endParaRPr>
          </a:p>
        </p:txBody>
      </p:sp>
      <p:sp>
        <p:nvSpPr>
          <p:cNvPr id="5" name="TextBox 4">
            <a:extLst>
              <a:ext uri="{FF2B5EF4-FFF2-40B4-BE49-F238E27FC236}">
                <a16:creationId xmlns:a16="http://schemas.microsoft.com/office/drawing/2014/main" id="{0CE6E5CF-FBDA-C5A6-8DE9-745E4985AC30}"/>
              </a:ext>
            </a:extLst>
          </p:cNvPr>
          <p:cNvSpPr txBox="1"/>
          <p:nvPr/>
        </p:nvSpPr>
        <p:spPr>
          <a:xfrm>
            <a:off x="1148316" y="5329155"/>
            <a:ext cx="9824484" cy="1077218"/>
          </a:xfrm>
          <a:prstGeom prst="rect">
            <a:avLst/>
          </a:prstGeom>
          <a:noFill/>
        </p:spPr>
        <p:txBody>
          <a:bodyPr wrap="square">
            <a:spAutoFit/>
          </a:bodyPr>
          <a:lstStyle/>
          <a:p>
            <a:pPr marL="0" lvl="0" indent="0" algn="ctr">
              <a:buNone/>
            </a:pPr>
            <a:r>
              <a:rPr lang="en-GB" sz="3200" b="0" i="1">
                <a:solidFill>
                  <a:srgbClr val="FF0000"/>
                </a:solidFill>
                <a:effectLst/>
              </a:rPr>
              <a:t>To make our </a:t>
            </a:r>
            <a:r>
              <a:rPr lang="en-GB" sz="3200" i="1">
                <a:solidFill>
                  <a:srgbClr val="FF0000"/>
                </a:solidFill>
              </a:rPr>
              <a:t>future sustainable</a:t>
            </a:r>
            <a:r>
              <a:rPr lang="en-GB" sz="3200" b="0" i="1">
                <a:solidFill>
                  <a:srgbClr val="FF0000"/>
                </a:solidFill>
                <a:effectLst/>
              </a:rPr>
              <a:t> </a:t>
            </a:r>
          </a:p>
          <a:p>
            <a:pPr marL="0" lvl="0" indent="0" algn="ctr">
              <a:buNone/>
            </a:pPr>
            <a:r>
              <a:rPr lang="en-GB" sz="3200" b="0" i="1">
                <a:solidFill>
                  <a:srgbClr val="FF0000"/>
                </a:solidFill>
                <a:effectLst/>
              </a:rPr>
              <a:t>some basic shifts would be needed: </a:t>
            </a:r>
          </a:p>
        </p:txBody>
      </p:sp>
    </p:spTree>
    <p:extLst>
      <p:ext uri="{BB962C8B-B14F-4D97-AF65-F5344CB8AC3E}">
        <p14:creationId xmlns:p14="http://schemas.microsoft.com/office/powerpoint/2010/main" val="2192945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1" grpId="0" animBg="1"/>
      <p:bldP spid="12" grpId="0"/>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417255" y="2602524"/>
            <a:ext cx="7446720" cy="216982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FF0000"/>
              </a:buClr>
              <a:buSzTx/>
              <a:buFontTx/>
              <a:buNone/>
              <a:tabLst/>
              <a:defRPr/>
            </a:pPr>
            <a:r>
              <a:rPr kumimoji="0" lang="en-GB" sz="3300" b="0" i="1" u="none" strike="noStrike" kern="1200" cap="none" spc="0" normalizeH="0" baseline="0" noProof="0">
                <a:ln>
                  <a:noFill/>
                </a:ln>
                <a:solidFill>
                  <a:srgbClr val="C00000"/>
                </a:solidFill>
                <a:effectLst/>
                <a:uLnTx/>
                <a:uFillTx/>
                <a:latin typeface="Calibri"/>
              </a:rPr>
              <a:t>From Humans</a:t>
            </a:r>
            <a:r>
              <a:rPr lang="en-GB" sz="3300" i="1">
                <a:solidFill>
                  <a:srgbClr val="C00000"/>
                </a:solidFill>
                <a:latin typeface="Calibri"/>
              </a:rPr>
              <a:t> in function of economic success and development to an economy in function of delivering human needs</a:t>
            </a:r>
          </a:p>
          <a:p>
            <a:pPr marL="0" marR="0" lvl="0" indent="0" defTabSz="914400" rtl="0" eaLnBrk="1" fontAlgn="auto" latinLnBrk="0" hangingPunct="1">
              <a:lnSpc>
                <a:spcPct val="100000"/>
              </a:lnSpc>
              <a:spcBef>
                <a:spcPts val="0"/>
              </a:spcBef>
              <a:spcAft>
                <a:spcPts val="0"/>
              </a:spcAft>
              <a:buClr>
                <a:srgbClr val="FF0000"/>
              </a:buClr>
              <a:buSzTx/>
              <a:buFontTx/>
              <a:buNone/>
              <a:tabLst/>
              <a:defRPr/>
            </a:pPr>
            <a:r>
              <a:rPr kumimoji="0" lang="en-GB" sz="3600" b="0" i="1" u="none" strike="noStrike" kern="1200" cap="none" spc="0" normalizeH="0" baseline="0" noProof="0">
                <a:ln>
                  <a:noFill/>
                </a:ln>
                <a:effectLst/>
                <a:uLnTx/>
                <a:uFillTx/>
                <a:latin typeface="Calibri"/>
              </a:rPr>
              <a:t>We must set the order right!</a:t>
            </a:r>
            <a:endParaRPr kumimoji="0" lang="en-US" sz="3600" b="0" i="1" u="none" strike="noStrike" kern="1200" cap="none" spc="0" normalizeH="0" baseline="0" noProof="0">
              <a:ln>
                <a:noFill/>
              </a:ln>
              <a:effectLst/>
              <a:uLnTx/>
              <a:uFillTx/>
              <a:latin typeface="Calibri"/>
            </a:endParaRPr>
          </a:p>
        </p:txBody>
      </p:sp>
      <p:pic>
        <p:nvPicPr>
          <p:cNvPr id="2" name="Picture 2" descr="What is Corporate Social Responsibility - Principal People">
            <a:extLst>
              <a:ext uri="{FF2B5EF4-FFF2-40B4-BE49-F238E27FC236}">
                <a16:creationId xmlns:a16="http://schemas.microsoft.com/office/drawing/2014/main" id="{1C612FFA-E32C-2906-C67E-B11B38AD85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79" y="1847011"/>
            <a:ext cx="4530501" cy="3400237"/>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F19CF628-7159-2F88-FDC0-3AF3696D4A3D}"/>
              </a:ext>
            </a:extLst>
          </p:cNvPr>
          <p:cNvGrpSpPr/>
          <p:nvPr/>
        </p:nvGrpSpPr>
        <p:grpSpPr>
          <a:xfrm>
            <a:off x="7133966" y="1516419"/>
            <a:ext cx="870548" cy="886264"/>
            <a:chOff x="7133966" y="1516419"/>
            <a:chExt cx="870548" cy="886264"/>
          </a:xfrm>
        </p:grpSpPr>
        <p:sp>
          <p:nvSpPr>
            <p:cNvPr id="4" name="Doughnut 3">
              <a:extLst>
                <a:ext uri="{FF2B5EF4-FFF2-40B4-BE49-F238E27FC236}">
                  <a16:creationId xmlns:a16="http://schemas.microsoft.com/office/drawing/2014/main" id="{9FF913A4-B9D5-5BF9-4738-F689E1042ECD}"/>
                </a:ext>
              </a:extLst>
            </p:cNvPr>
            <p:cNvSpPr/>
            <p:nvPr/>
          </p:nvSpPr>
          <p:spPr>
            <a:xfrm>
              <a:off x="7133966" y="1516419"/>
              <a:ext cx="870548" cy="886264"/>
            </a:xfrm>
            <a:prstGeom prst="donut">
              <a:avLst>
                <a:gd name="adj" fmla="val 4430"/>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6" name="TextBox 5">
              <a:extLst>
                <a:ext uri="{FF2B5EF4-FFF2-40B4-BE49-F238E27FC236}">
                  <a16:creationId xmlns:a16="http://schemas.microsoft.com/office/drawing/2014/main" id="{9D490EB0-3AE7-1616-ACB2-2A9EE14BAEA3}"/>
                </a:ext>
              </a:extLst>
            </p:cNvPr>
            <p:cNvSpPr txBox="1"/>
            <p:nvPr/>
          </p:nvSpPr>
          <p:spPr>
            <a:xfrm>
              <a:off x="7343334" y="1631854"/>
              <a:ext cx="562707" cy="646331"/>
            </a:xfrm>
            <a:prstGeom prst="rect">
              <a:avLst/>
            </a:prstGeom>
            <a:noFill/>
          </p:spPr>
          <p:txBody>
            <a:bodyPr wrap="square" rtlCol="0">
              <a:spAutoFit/>
            </a:bodyPr>
            <a:lstStyle/>
            <a:p>
              <a:r>
                <a:rPr lang="en-GB" sz="3600" i="1"/>
                <a:t>1</a:t>
              </a:r>
            </a:p>
          </p:txBody>
        </p:sp>
      </p:grpSp>
    </p:spTree>
    <p:extLst>
      <p:ext uri="{BB962C8B-B14F-4D97-AF65-F5344CB8AC3E}">
        <p14:creationId xmlns:p14="http://schemas.microsoft.com/office/powerpoint/2010/main" val="26372014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43870" y="1886536"/>
            <a:ext cx="7315199" cy="313932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FF0000"/>
              </a:buClr>
              <a:buSzTx/>
              <a:buFontTx/>
              <a:buNone/>
              <a:tabLst/>
              <a:defRPr/>
            </a:pPr>
            <a:r>
              <a:rPr kumimoji="0" lang="en-GB" sz="3300" b="0" i="1" u="none" strike="noStrike" kern="1200" cap="none" spc="0" normalizeH="0" baseline="0" noProof="0">
                <a:ln>
                  <a:noFill/>
                </a:ln>
                <a:solidFill>
                  <a:srgbClr val="C00000"/>
                </a:solidFill>
                <a:effectLst/>
                <a:uLnTx/>
                <a:uFillTx/>
                <a:latin typeface="Calibri"/>
              </a:rPr>
              <a:t>From economy </a:t>
            </a:r>
            <a:r>
              <a:rPr lang="en-GB" sz="3300" i="1">
                <a:solidFill>
                  <a:srgbClr val="C00000"/>
                </a:solidFill>
                <a:latin typeface="Calibri"/>
              </a:rPr>
              <a:t>considering</a:t>
            </a:r>
            <a:r>
              <a:rPr kumimoji="0" lang="en-GB" sz="3300" b="0" i="1" u="none" strike="noStrike" kern="1200" cap="none" spc="0" normalizeH="0" baseline="0" noProof="0">
                <a:ln>
                  <a:noFill/>
                </a:ln>
                <a:solidFill>
                  <a:srgbClr val="C00000"/>
                </a:solidFill>
                <a:effectLst/>
                <a:uLnTx/>
                <a:uFillTx/>
                <a:latin typeface="Calibri"/>
              </a:rPr>
              <a:t> Humans</a:t>
            </a:r>
            <a:r>
              <a:rPr lang="en-GB" sz="3300" i="1">
                <a:solidFill>
                  <a:srgbClr val="C00000"/>
                </a:solidFill>
                <a:latin typeface="Calibri"/>
              </a:rPr>
              <a:t> as external/superior to Nature</a:t>
            </a:r>
          </a:p>
          <a:p>
            <a:pPr marL="0" marR="0" lvl="0" indent="0" defTabSz="914400" rtl="0" eaLnBrk="1" fontAlgn="auto" latinLnBrk="0" hangingPunct="1">
              <a:lnSpc>
                <a:spcPct val="100000"/>
              </a:lnSpc>
              <a:spcBef>
                <a:spcPts val="0"/>
              </a:spcBef>
              <a:spcAft>
                <a:spcPts val="0"/>
              </a:spcAft>
              <a:buClr>
                <a:srgbClr val="FF0000"/>
              </a:buClr>
              <a:buSzTx/>
              <a:buFontTx/>
              <a:buNone/>
              <a:tabLst/>
              <a:defRPr/>
            </a:pPr>
            <a:r>
              <a:rPr lang="en-GB" sz="3300" i="1">
                <a:solidFill>
                  <a:srgbClr val="C00000"/>
                </a:solidFill>
                <a:latin typeface="Calibri"/>
              </a:rPr>
              <a:t>to an economy acknowledging</a:t>
            </a:r>
            <a:r>
              <a:rPr kumimoji="0" lang="en-GB" sz="3300" b="0" i="1" u="none" strike="noStrike" kern="1200" cap="none" spc="0" normalizeH="0" baseline="0" noProof="0">
                <a:ln>
                  <a:noFill/>
                </a:ln>
                <a:solidFill>
                  <a:srgbClr val="C00000"/>
                </a:solidFill>
                <a:effectLst/>
                <a:uLnTx/>
                <a:uFillTx/>
                <a:latin typeface="Calibri"/>
              </a:rPr>
              <a:t> that we are embedded with Nature</a:t>
            </a:r>
            <a:endParaRPr kumimoji="0" lang="en-GB" sz="3300" b="0" i="1" u="none" strike="noStrike" kern="1200" cap="none" spc="0" normalizeH="0" baseline="0" noProof="0">
              <a:ln>
                <a:noFill/>
              </a:ln>
              <a:effectLst/>
              <a:uLnTx/>
              <a:uFillTx/>
              <a:latin typeface="Calibri"/>
            </a:endParaRPr>
          </a:p>
          <a:p>
            <a:pPr marL="0" marR="0" lvl="0" indent="0" defTabSz="914400" rtl="0" eaLnBrk="1" fontAlgn="auto" latinLnBrk="0" hangingPunct="1">
              <a:lnSpc>
                <a:spcPct val="100000"/>
              </a:lnSpc>
              <a:spcBef>
                <a:spcPts val="0"/>
              </a:spcBef>
              <a:spcAft>
                <a:spcPts val="0"/>
              </a:spcAft>
              <a:buClr>
                <a:srgbClr val="FF0000"/>
              </a:buClr>
              <a:buSzTx/>
              <a:buFontTx/>
              <a:buNone/>
              <a:tabLst/>
              <a:defRPr/>
            </a:pPr>
            <a:r>
              <a:rPr lang="en-GB" sz="3300" i="1">
                <a:latin typeface="Calibri"/>
              </a:rPr>
              <a:t>Destroying Nature is destroying ourselves!</a:t>
            </a:r>
            <a:endParaRPr kumimoji="0" lang="en-US" sz="3300" b="0" i="1" u="none" strike="noStrike" kern="1200" cap="none" spc="0" normalizeH="0" baseline="0" noProof="0">
              <a:ln>
                <a:noFill/>
              </a:ln>
              <a:effectLst/>
              <a:uLnTx/>
              <a:uFillTx/>
              <a:latin typeface="Calibri"/>
            </a:endParaRPr>
          </a:p>
        </p:txBody>
      </p:sp>
      <p:pic>
        <p:nvPicPr>
          <p:cNvPr id="3" name="Picture 2" descr="interdisciplinary perspective of human and ecosystem health [image on... |  Download Scientific Diagram">
            <a:extLst>
              <a:ext uri="{FF2B5EF4-FFF2-40B4-BE49-F238E27FC236}">
                <a16:creationId xmlns:a16="http://schemas.microsoft.com/office/drawing/2014/main" id="{9F19ACA0-408D-376A-7D24-49071A164C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03" y="1495712"/>
            <a:ext cx="4027359" cy="3512386"/>
          </a:xfrm>
          <a:prstGeom prst="rect">
            <a:avLst/>
          </a:prstGeom>
          <a:noFill/>
          <a:extLst>
            <a:ext uri="{909E8E84-426E-40DD-AFC4-6F175D3DCCD1}">
              <a14:hiddenFill xmlns:a14="http://schemas.microsoft.com/office/drawing/2010/main">
                <a:solidFill>
                  <a:srgbClr val="FFFFFF"/>
                </a:solidFill>
              </a14:hiddenFill>
            </a:ext>
          </a:extLst>
        </p:spPr>
      </p:pic>
      <p:sp>
        <p:nvSpPr>
          <p:cNvPr id="4" name="Doughnut 3">
            <a:extLst>
              <a:ext uri="{FF2B5EF4-FFF2-40B4-BE49-F238E27FC236}">
                <a16:creationId xmlns:a16="http://schemas.microsoft.com/office/drawing/2014/main" id="{EFAF9E91-95B9-B73D-4D47-352FA9DB5FC3}"/>
              </a:ext>
            </a:extLst>
          </p:cNvPr>
          <p:cNvSpPr/>
          <p:nvPr/>
        </p:nvSpPr>
        <p:spPr>
          <a:xfrm>
            <a:off x="7131618" y="937298"/>
            <a:ext cx="870548" cy="886264"/>
          </a:xfrm>
          <a:prstGeom prst="donut">
            <a:avLst>
              <a:gd name="adj" fmla="val 4430"/>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6" name="TextBox 5">
            <a:extLst>
              <a:ext uri="{FF2B5EF4-FFF2-40B4-BE49-F238E27FC236}">
                <a16:creationId xmlns:a16="http://schemas.microsoft.com/office/drawing/2014/main" id="{EE82CCC5-6AD7-C8CE-808B-7C6E48E25274}"/>
              </a:ext>
            </a:extLst>
          </p:cNvPr>
          <p:cNvSpPr txBox="1"/>
          <p:nvPr/>
        </p:nvSpPr>
        <p:spPr>
          <a:xfrm>
            <a:off x="7340986" y="1052733"/>
            <a:ext cx="562707" cy="646331"/>
          </a:xfrm>
          <a:prstGeom prst="rect">
            <a:avLst/>
          </a:prstGeom>
          <a:noFill/>
        </p:spPr>
        <p:txBody>
          <a:bodyPr wrap="square" rtlCol="0">
            <a:spAutoFit/>
          </a:bodyPr>
          <a:lstStyle/>
          <a:p>
            <a:r>
              <a:rPr lang="en-GB" sz="3600" i="1"/>
              <a:t>2</a:t>
            </a:r>
          </a:p>
        </p:txBody>
      </p:sp>
    </p:spTree>
    <p:extLst>
      <p:ext uri="{BB962C8B-B14F-4D97-AF65-F5344CB8AC3E}">
        <p14:creationId xmlns:p14="http://schemas.microsoft.com/office/powerpoint/2010/main" val="3395656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18113" y="2125205"/>
            <a:ext cx="6801253" cy="3297450"/>
          </a:xfrm>
          <a:prstGeom prst="rect">
            <a:avLst/>
          </a:prstGeom>
          <a:noFill/>
        </p:spPr>
        <p:txBody>
          <a:bodyPr vert="horz" lIns="91440" tIns="45720" rIns="91440" bIns="45720" rtlCol="0" anchor="b">
            <a:normAutofit/>
          </a:bodyPr>
          <a:lstStyle/>
          <a:p>
            <a:pPr marL="0" marR="0" lvl="0" indent="0" fontAlgn="auto">
              <a:lnSpc>
                <a:spcPct val="90000"/>
              </a:lnSpc>
              <a:spcBef>
                <a:spcPct val="0"/>
              </a:spcBef>
              <a:spcAft>
                <a:spcPts val="600"/>
              </a:spcAft>
              <a:buClr>
                <a:srgbClr val="FF0000"/>
              </a:buClr>
              <a:buSzTx/>
              <a:tabLst/>
              <a:defRPr/>
            </a:pPr>
            <a:r>
              <a:rPr kumimoji="0" lang="en-US" sz="3300" b="0" i="1" u="none" strike="noStrike" cap="none" spc="0" normalizeH="0" baseline="0" noProof="0">
                <a:ln>
                  <a:noFill/>
                </a:ln>
                <a:solidFill>
                  <a:srgbClr val="C00000"/>
                </a:solidFill>
                <a:effectLst/>
                <a:uLnTx/>
                <a:uFillTx/>
                <a:latin typeface="+mj-lt"/>
                <a:ea typeface="+mj-ea"/>
                <a:cs typeface="+mj-cs"/>
              </a:rPr>
              <a:t>From extraction-based production</a:t>
            </a:r>
            <a:r>
              <a:rPr kumimoji="0" lang="en-US" sz="3300" b="0" i="1" u="none" strike="noStrike" cap="none" spc="0" normalizeH="0" noProof="0">
                <a:ln>
                  <a:noFill/>
                </a:ln>
                <a:solidFill>
                  <a:srgbClr val="C00000"/>
                </a:solidFill>
                <a:effectLst/>
                <a:uLnTx/>
                <a:uFillTx/>
                <a:latin typeface="+mj-lt"/>
                <a:ea typeface="+mj-ea"/>
                <a:cs typeface="+mj-cs"/>
              </a:rPr>
              <a:t> </a:t>
            </a:r>
          </a:p>
          <a:p>
            <a:pPr marL="0" marR="0" lvl="0" indent="0" fontAlgn="auto">
              <a:lnSpc>
                <a:spcPct val="90000"/>
              </a:lnSpc>
              <a:spcBef>
                <a:spcPct val="0"/>
              </a:spcBef>
              <a:spcAft>
                <a:spcPts val="600"/>
              </a:spcAft>
              <a:buClr>
                <a:srgbClr val="FF0000"/>
              </a:buClr>
              <a:buSzTx/>
              <a:tabLst/>
              <a:defRPr/>
            </a:pPr>
            <a:r>
              <a:rPr lang="en-US" sz="3300" i="1">
                <a:solidFill>
                  <a:srgbClr val="C00000"/>
                </a:solidFill>
                <a:latin typeface="+mj-lt"/>
                <a:ea typeface="+mj-ea"/>
                <a:cs typeface="+mj-cs"/>
              </a:rPr>
              <a:t>to a creation-based production</a:t>
            </a:r>
          </a:p>
          <a:p>
            <a:pPr marL="0" marR="0" lvl="0" indent="0" fontAlgn="auto">
              <a:spcBef>
                <a:spcPct val="0"/>
              </a:spcBef>
              <a:spcAft>
                <a:spcPts val="600"/>
              </a:spcAft>
              <a:buClr>
                <a:srgbClr val="FF0000"/>
              </a:buClr>
              <a:buSzTx/>
              <a:tabLst/>
              <a:defRPr/>
            </a:pPr>
            <a:r>
              <a:rPr lang="en-GB" sz="3300" i="1">
                <a:effectLst/>
                <a:latin typeface="+mj-lt"/>
                <a:ea typeface="Calibri" panose="020F0502020204030204" pitchFamily="34" charset="0"/>
              </a:rPr>
              <a:t>We should stop stimulating extraction based economic success and reward responsible, innovative, creative ways of  meeting human needs!</a:t>
            </a:r>
            <a:r>
              <a:rPr lang="en-SI" sz="3300" i="1">
                <a:effectLst/>
                <a:latin typeface="+mj-lt"/>
              </a:rPr>
              <a:t> </a:t>
            </a:r>
            <a:endParaRPr kumimoji="0" lang="en-US" sz="3300" b="0" i="1" u="none" strike="noStrike" cap="none" spc="0" normalizeH="0" baseline="0" noProof="0">
              <a:ln>
                <a:noFill/>
              </a:ln>
              <a:solidFill>
                <a:srgbClr val="C00000"/>
              </a:solidFill>
              <a:effectLst/>
              <a:uLnTx/>
              <a:uFillTx/>
              <a:latin typeface="+mj-lt"/>
              <a:ea typeface="+mj-ea"/>
              <a:cs typeface="+mj-cs"/>
            </a:endParaRPr>
          </a:p>
        </p:txBody>
      </p:sp>
      <p:pic>
        <p:nvPicPr>
          <p:cNvPr id="1026" name="Picture 2" descr="From Extraction to Creation - sallux">
            <a:extLst>
              <a:ext uri="{FF2B5EF4-FFF2-40B4-BE49-F238E27FC236}">
                <a16:creationId xmlns:a16="http://schemas.microsoft.com/office/drawing/2014/main" id="{B40BD1F5-D15F-3D57-72CC-9E4703D017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256" b="2"/>
          <a:stretch/>
        </p:blipFill>
        <p:spPr bwMode="auto">
          <a:xfrm>
            <a:off x="21267" y="318977"/>
            <a:ext cx="3890598" cy="630510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5341FA09-20EC-2EB3-92BF-7FECDEEF2353}"/>
              </a:ext>
            </a:extLst>
          </p:cNvPr>
          <p:cNvGrpSpPr/>
          <p:nvPr/>
        </p:nvGrpSpPr>
        <p:grpSpPr>
          <a:xfrm>
            <a:off x="7133966" y="1122522"/>
            <a:ext cx="870548" cy="886264"/>
            <a:chOff x="7133966" y="1516419"/>
            <a:chExt cx="870548" cy="886264"/>
          </a:xfrm>
        </p:grpSpPr>
        <p:sp>
          <p:nvSpPr>
            <p:cNvPr id="3" name="Doughnut 2">
              <a:extLst>
                <a:ext uri="{FF2B5EF4-FFF2-40B4-BE49-F238E27FC236}">
                  <a16:creationId xmlns:a16="http://schemas.microsoft.com/office/drawing/2014/main" id="{9EB5D23E-185B-B3AD-0F4C-771683B2BF39}"/>
                </a:ext>
              </a:extLst>
            </p:cNvPr>
            <p:cNvSpPr/>
            <p:nvPr/>
          </p:nvSpPr>
          <p:spPr>
            <a:xfrm>
              <a:off x="7133966" y="1516419"/>
              <a:ext cx="870548" cy="886264"/>
            </a:xfrm>
            <a:prstGeom prst="donut">
              <a:avLst>
                <a:gd name="adj" fmla="val 4430"/>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4" name="TextBox 3">
              <a:extLst>
                <a:ext uri="{FF2B5EF4-FFF2-40B4-BE49-F238E27FC236}">
                  <a16:creationId xmlns:a16="http://schemas.microsoft.com/office/drawing/2014/main" id="{B4164B24-3789-FC6F-EBB4-29A660FE5EAB}"/>
                </a:ext>
              </a:extLst>
            </p:cNvPr>
            <p:cNvSpPr txBox="1"/>
            <p:nvPr/>
          </p:nvSpPr>
          <p:spPr>
            <a:xfrm>
              <a:off x="7343334" y="1631854"/>
              <a:ext cx="562707" cy="646331"/>
            </a:xfrm>
            <a:prstGeom prst="rect">
              <a:avLst/>
            </a:prstGeom>
            <a:noFill/>
          </p:spPr>
          <p:txBody>
            <a:bodyPr wrap="square" rtlCol="0">
              <a:spAutoFit/>
            </a:bodyPr>
            <a:lstStyle/>
            <a:p>
              <a:r>
                <a:rPr lang="en-GB" sz="3600" i="1"/>
                <a:t>3</a:t>
              </a:r>
            </a:p>
          </p:txBody>
        </p:sp>
      </p:grpSp>
    </p:spTree>
    <p:extLst>
      <p:ext uri="{BB962C8B-B14F-4D97-AF65-F5344CB8AC3E}">
        <p14:creationId xmlns:p14="http://schemas.microsoft.com/office/powerpoint/2010/main" val="40369866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899C46-B118-A2FF-F0EA-A5B5D5C5F383}"/>
              </a:ext>
            </a:extLst>
          </p:cNvPr>
          <p:cNvPicPr>
            <a:picLocks noChangeAspect="1"/>
          </p:cNvPicPr>
          <p:nvPr/>
        </p:nvPicPr>
        <p:blipFill rotWithShape="1">
          <a:blip r:embed="rId3">
            <a:extLst>
              <a:ext uri="{28A0092B-C50C-407E-A947-70E740481C1C}">
                <a14:useLocalDpi xmlns:a14="http://schemas.microsoft.com/office/drawing/2010/main" val="0"/>
              </a:ext>
            </a:extLst>
          </a:blip>
          <a:srcRect l="2821" r="810" b="-4"/>
          <a:stretch/>
        </p:blipFill>
        <p:spPr>
          <a:xfrm>
            <a:off x="20" y="10"/>
            <a:ext cx="4041316" cy="4193753"/>
          </a:xfrm>
          <a:custGeom>
            <a:avLst/>
            <a:gdLst/>
            <a:ahLst/>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p:spPr>
      </p:pic>
      <p:pic>
        <p:nvPicPr>
          <p:cNvPr id="7" name="Picture 2" descr="Cooperation Driven by Reciprocity, Not Conformity – Association for  Psychological Science – APS">
            <a:extLst>
              <a:ext uri="{FF2B5EF4-FFF2-40B4-BE49-F238E27FC236}">
                <a16:creationId xmlns:a16="http://schemas.microsoft.com/office/drawing/2014/main" id="{FB2BAD77-CA44-7C93-F260-4DE7CACFA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0499"/>
          <a:stretch/>
        </p:blipFill>
        <p:spPr bwMode="auto">
          <a:xfrm>
            <a:off x="1" y="4267200"/>
            <a:ext cx="4051081" cy="2590800"/>
          </a:xfrm>
          <a:custGeom>
            <a:avLst/>
            <a:gdLst/>
            <a:ahLst/>
            <a:cxnLst/>
            <a:rect l="l" t="t" r="r" b="b"/>
            <a:pathLst>
              <a:path w="4051081"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cubicBezTo>
                  <a:pt x="4042100" y="1477465"/>
                  <a:pt x="4059584" y="1566941"/>
                  <a:pt x="4046914" y="1661622"/>
                </a:cubicBezTo>
                <a:cubicBezTo>
                  <a:pt x="4039566" y="1720003"/>
                  <a:pt x="4037919" y="177965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90747D20-6158-4212-87E9-A56CA0A36831}"/>
              </a:ext>
            </a:extLst>
          </p:cNvPr>
          <p:cNvGrpSpPr/>
          <p:nvPr/>
        </p:nvGrpSpPr>
        <p:grpSpPr>
          <a:xfrm>
            <a:off x="7133966" y="1291331"/>
            <a:ext cx="870548" cy="886264"/>
            <a:chOff x="7133966" y="1516419"/>
            <a:chExt cx="870548" cy="886264"/>
          </a:xfrm>
        </p:grpSpPr>
        <p:sp>
          <p:nvSpPr>
            <p:cNvPr id="9" name="Doughnut 8">
              <a:extLst>
                <a:ext uri="{FF2B5EF4-FFF2-40B4-BE49-F238E27FC236}">
                  <a16:creationId xmlns:a16="http://schemas.microsoft.com/office/drawing/2014/main" id="{AA186897-A465-31CB-8E54-33E8E851E4C2}"/>
                </a:ext>
              </a:extLst>
            </p:cNvPr>
            <p:cNvSpPr/>
            <p:nvPr/>
          </p:nvSpPr>
          <p:spPr>
            <a:xfrm>
              <a:off x="7133966" y="1516419"/>
              <a:ext cx="870548" cy="886264"/>
            </a:xfrm>
            <a:prstGeom prst="donut">
              <a:avLst>
                <a:gd name="adj" fmla="val 4430"/>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0" name="TextBox 9">
              <a:extLst>
                <a:ext uri="{FF2B5EF4-FFF2-40B4-BE49-F238E27FC236}">
                  <a16:creationId xmlns:a16="http://schemas.microsoft.com/office/drawing/2014/main" id="{5A616299-948C-CE3C-2F56-8E3F9AE04B09}"/>
                </a:ext>
              </a:extLst>
            </p:cNvPr>
            <p:cNvSpPr txBox="1"/>
            <p:nvPr/>
          </p:nvSpPr>
          <p:spPr>
            <a:xfrm>
              <a:off x="7343334" y="1631854"/>
              <a:ext cx="562707" cy="646331"/>
            </a:xfrm>
            <a:prstGeom prst="rect">
              <a:avLst/>
            </a:prstGeom>
            <a:noFill/>
          </p:spPr>
          <p:txBody>
            <a:bodyPr wrap="square" rtlCol="0">
              <a:spAutoFit/>
            </a:bodyPr>
            <a:lstStyle/>
            <a:p>
              <a:r>
                <a:rPr lang="en-GB" sz="3600" i="1"/>
                <a:t>4</a:t>
              </a:r>
            </a:p>
          </p:txBody>
        </p:sp>
      </p:grpSp>
      <p:sp>
        <p:nvSpPr>
          <p:cNvPr id="11" name="TextBox 10">
            <a:extLst>
              <a:ext uri="{FF2B5EF4-FFF2-40B4-BE49-F238E27FC236}">
                <a16:creationId xmlns:a16="http://schemas.microsoft.com/office/drawing/2014/main" id="{C8E330AB-0CE6-EDB7-91D2-456FA4A5E5E4}"/>
              </a:ext>
            </a:extLst>
          </p:cNvPr>
          <p:cNvSpPr txBox="1"/>
          <p:nvPr/>
        </p:nvSpPr>
        <p:spPr>
          <a:xfrm>
            <a:off x="4547971" y="2706624"/>
            <a:ext cx="7275434" cy="3483864"/>
          </a:xfrm>
          <a:prstGeom prst="rect">
            <a:avLst/>
          </a:prstGeom>
        </p:spPr>
        <p:txBody>
          <a:bodyPr vert="horz" lIns="91440" tIns="45720" rIns="91440" bIns="45720" rtlCol="0">
            <a:normAutofit/>
          </a:bodyPr>
          <a:lstStyle/>
          <a:p>
            <a:pPr>
              <a:lnSpc>
                <a:spcPct val="90000"/>
              </a:lnSpc>
              <a:spcAft>
                <a:spcPts val="600"/>
              </a:spcAft>
            </a:pPr>
            <a:r>
              <a:rPr lang="en-US" sz="3300" i="1">
                <a:solidFill>
                  <a:srgbClr val="C00000"/>
                </a:solidFill>
              </a:rPr>
              <a:t>From an egoistic, short-term based interests’ governance structures and logic to cooperation and sharing sovereignty. </a:t>
            </a:r>
          </a:p>
          <a:p>
            <a:pPr>
              <a:lnSpc>
                <a:spcPct val="90000"/>
              </a:lnSpc>
              <a:spcAft>
                <a:spcPts val="600"/>
              </a:spcAft>
            </a:pPr>
            <a:r>
              <a:rPr lang="en-US" sz="3300" i="1"/>
              <a:t>We must improve our collective resilience. We need a convincing intergenerational pact! </a:t>
            </a:r>
          </a:p>
        </p:txBody>
      </p:sp>
    </p:spTree>
    <p:extLst>
      <p:ext uri="{BB962C8B-B14F-4D97-AF65-F5344CB8AC3E}">
        <p14:creationId xmlns:p14="http://schemas.microsoft.com/office/powerpoint/2010/main" val="36212347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488260B-4E20-366C-F0B5-FCA7A9C4065E}"/>
              </a:ext>
            </a:extLst>
          </p:cNvPr>
          <p:cNvSpPr txBox="1"/>
          <p:nvPr/>
        </p:nvSpPr>
        <p:spPr>
          <a:xfrm>
            <a:off x="5328049" y="1878045"/>
            <a:ext cx="5339940" cy="4514634"/>
          </a:xfrm>
          <a:prstGeom prst="rect">
            <a:avLst/>
          </a:prstGeom>
          <a:noFill/>
        </p:spPr>
        <p:txBody>
          <a:bodyPr wrap="square">
            <a:spAutoFit/>
          </a:bodyPr>
          <a:lstStyle/>
          <a:p>
            <a:pPr algn="just">
              <a:spcAft>
                <a:spcPts val="600"/>
              </a:spcAft>
            </a:pPr>
            <a:r>
              <a:rPr lang="sl-SI" sz="2800" i="1" kern="100">
                <a:solidFill>
                  <a:srgbClr val="000000"/>
                </a:solidFill>
                <a:latin typeface="Calibri" panose="020F0502020204030204" pitchFamily="34" charset="0"/>
                <a:ea typeface="Calibri" panose="020F0502020204030204" pitchFamily="34" charset="0"/>
                <a:cs typeface="Calibri" panose="020F0502020204030204" pitchFamily="34" charset="0"/>
              </a:rPr>
              <a:t>Q</a:t>
            </a:r>
            <a:r>
              <a:rPr lang="sl-SI" sz="2800" i="1"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uote from </a:t>
            </a:r>
            <a:r>
              <a:rPr lang="sl-SI" sz="2800" i="1" kern="100">
                <a:solidFill>
                  <a:srgbClr val="C00000"/>
                </a:solidFill>
                <a:effectLst/>
                <a:latin typeface="Calibri" panose="020F0502020204030204" pitchFamily="34" charset="0"/>
                <a:ea typeface="Calibri" panose="020F0502020204030204" pitchFamily="34" charset="0"/>
                <a:cs typeface="Calibri" panose="020F0502020204030204" pitchFamily="34" charset="0"/>
              </a:rPr>
              <a:t>Alan Ford</a:t>
            </a:r>
            <a:r>
              <a:rPr lang="sl-SI" sz="2800" i="1"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 most famous comics from Ex-Yugoslavia, explaining well w</a:t>
            </a:r>
            <a:r>
              <a:rPr lang="en-SI" sz="2800" i="1"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here the current rules of capitalism and the established practice of the economic system are leading us …</a:t>
            </a:r>
          </a:p>
          <a:p>
            <a:pPr algn="just">
              <a:spcAft>
                <a:spcPts val="600"/>
              </a:spcAft>
            </a:pPr>
            <a:endParaRPr lang="en-SI" sz="2400" i="1"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ts val="3240"/>
              </a:lnSpc>
              <a:spcAft>
                <a:spcPts val="600"/>
              </a:spcAft>
            </a:pPr>
            <a:r>
              <a:rPr lang="en-SI" sz="3200" i="1" kern="100">
                <a:solidFill>
                  <a:srgbClr val="FF0000"/>
                </a:solidFill>
                <a:effectLst/>
                <a:latin typeface="Calibri" panose="020F0502020204030204" pitchFamily="34" charset="0"/>
                <a:ea typeface="Calibri" panose="020F0502020204030204" pitchFamily="34" charset="0"/>
                <a:cs typeface="Calibri" panose="020F0502020204030204" pitchFamily="34" charset="0"/>
              </a:rPr>
              <a:t>It is not the problem to drive withouth the breaks … </a:t>
            </a:r>
          </a:p>
          <a:p>
            <a:pPr algn="just">
              <a:lnSpc>
                <a:spcPts val="3240"/>
              </a:lnSpc>
              <a:spcAft>
                <a:spcPts val="600"/>
              </a:spcAft>
            </a:pPr>
            <a:r>
              <a:rPr lang="en-SI" sz="3200" i="1" kern="100">
                <a:solidFill>
                  <a:srgbClr val="FF0000"/>
                </a:solidFill>
                <a:effectLst/>
                <a:latin typeface="Calibri" panose="020F0502020204030204" pitchFamily="34" charset="0"/>
                <a:ea typeface="Calibri" panose="020F0502020204030204" pitchFamily="34" charset="0"/>
                <a:cs typeface="Calibri" panose="020F0502020204030204" pitchFamily="34" charset="0"/>
              </a:rPr>
              <a:t>The problem is to stop.</a:t>
            </a:r>
            <a:endParaRPr lang="en-SI" sz="2800" i="1" kern="1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descr="A picture containing text, poster, graphic design, illustration&#10;&#10;Description automatically generated">
            <a:extLst>
              <a:ext uri="{FF2B5EF4-FFF2-40B4-BE49-F238E27FC236}">
                <a16:creationId xmlns:a16="http://schemas.microsoft.com/office/drawing/2014/main" id="{1198BCF5-4E0B-426A-035E-9C5746C78A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2543" y="386957"/>
            <a:ext cx="2810138" cy="6087076"/>
          </a:xfrm>
          <a:prstGeom prst="rect">
            <a:avLst/>
          </a:prstGeom>
        </p:spPr>
      </p:pic>
      <p:sp>
        <p:nvSpPr>
          <p:cNvPr id="7" name="TextBox 6">
            <a:extLst>
              <a:ext uri="{FF2B5EF4-FFF2-40B4-BE49-F238E27FC236}">
                <a16:creationId xmlns:a16="http://schemas.microsoft.com/office/drawing/2014/main" id="{B1C37333-EB62-9907-8CDA-70E5EC632C07}"/>
              </a:ext>
            </a:extLst>
          </p:cNvPr>
          <p:cNvSpPr txBox="1"/>
          <p:nvPr/>
        </p:nvSpPr>
        <p:spPr>
          <a:xfrm>
            <a:off x="1628900" y="5454740"/>
            <a:ext cx="3321127" cy="738664"/>
          </a:xfrm>
          <a:prstGeom prst="rect">
            <a:avLst/>
          </a:prstGeom>
          <a:noFill/>
        </p:spPr>
        <p:txBody>
          <a:bodyPr wrap="square">
            <a:spAutoFit/>
          </a:bodyPr>
          <a:lstStyle/>
          <a:p>
            <a:r>
              <a:rPr lang="en-GB" sz="1400">
                <a:solidFill>
                  <a:schemeClr val="bg1"/>
                </a:solidFill>
                <a:hlinkClick r:id="rId3">
                  <a:extLst>
                    <a:ext uri="{A12FA001-AC4F-418D-AE19-62706E023703}">
                      <ahyp:hlinkClr xmlns:ahyp="http://schemas.microsoft.com/office/drawing/2018/hyperlinkcolor" val="tx"/>
                    </a:ext>
                  </a:extLst>
                </a:hlinkClick>
              </a:rPr>
              <a:t>Source: Diplomacy and commerce exhibition-alan-ford-running-a-lap-of-honor-in-the-museum-of-yugoslavia</a:t>
            </a:r>
            <a:endParaRPr lang="en-GB" sz="1400">
              <a:solidFill>
                <a:schemeClr val="bg1"/>
              </a:solidFill>
            </a:endParaRPr>
          </a:p>
        </p:txBody>
      </p:sp>
      <p:sp>
        <p:nvSpPr>
          <p:cNvPr id="2" name="TextBox 1">
            <a:extLst>
              <a:ext uri="{FF2B5EF4-FFF2-40B4-BE49-F238E27FC236}">
                <a16:creationId xmlns:a16="http://schemas.microsoft.com/office/drawing/2014/main" id="{298A0F6B-40BB-24FD-761F-F597B8A4B32C}"/>
              </a:ext>
            </a:extLst>
          </p:cNvPr>
          <p:cNvSpPr txBox="1"/>
          <p:nvPr/>
        </p:nvSpPr>
        <p:spPr>
          <a:xfrm>
            <a:off x="908462" y="251376"/>
            <a:ext cx="4251367" cy="1508166"/>
          </a:xfrm>
          <a:prstGeom prst="rect">
            <a:avLst/>
          </a:prstGeom>
          <a:solidFill>
            <a:schemeClr val="bg1"/>
          </a:solidFill>
        </p:spPr>
        <p:txBody>
          <a:bodyPr wrap="square" lIns="0" tIns="0" rIns="0" bIns="0" rtlCol="0">
            <a:spAutoFit/>
          </a:bodyPr>
          <a:lstStyle/>
          <a:p>
            <a:pPr marL="285750" indent="-285750" algn="l">
              <a:buFont typeface="Wingdings" panose="05000000000000000000" pitchFamily="2" charset="2"/>
              <a:buChar char="§"/>
            </a:pPr>
            <a:endParaRPr lang="en-GB" sz="1600"/>
          </a:p>
        </p:txBody>
      </p:sp>
      <p:sp>
        <p:nvSpPr>
          <p:cNvPr id="4" name="TextBox 3">
            <a:extLst>
              <a:ext uri="{FF2B5EF4-FFF2-40B4-BE49-F238E27FC236}">
                <a16:creationId xmlns:a16="http://schemas.microsoft.com/office/drawing/2014/main" id="{2554B51C-AEEE-2002-43FC-95394AB0078D}"/>
              </a:ext>
            </a:extLst>
          </p:cNvPr>
          <p:cNvSpPr txBox="1"/>
          <p:nvPr/>
        </p:nvSpPr>
        <p:spPr>
          <a:xfrm>
            <a:off x="404733" y="570123"/>
            <a:ext cx="11372537" cy="707886"/>
          </a:xfrm>
          <a:prstGeom prst="rect">
            <a:avLst/>
          </a:prstGeom>
          <a:noFill/>
        </p:spPr>
        <p:txBody>
          <a:bodyPr wrap="square" rtlCol="0">
            <a:spAutoFit/>
          </a:bodyPr>
          <a:lstStyle/>
          <a:p>
            <a:pPr algn="ctr"/>
            <a:r>
              <a:rPr lang="en-GB" sz="4000" i="1">
                <a:solidFill>
                  <a:srgbClr val="C00000"/>
                </a:solidFill>
                <a:cs typeface="Arial"/>
              </a:rPr>
              <a:t>Let me finish the story in my former country …</a:t>
            </a:r>
          </a:p>
        </p:txBody>
      </p:sp>
    </p:spTree>
    <p:extLst>
      <p:ext uri="{BB962C8B-B14F-4D97-AF65-F5344CB8AC3E}">
        <p14:creationId xmlns:p14="http://schemas.microsoft.com/office/powerpoint/2010/main" val="242042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8C57A2-19AA-7245-A37E-4B20E8919E52}"/>
              </a:ext>
            </a:extLst>
          </p:cNvPr>
          <p:cNvSpPr txBox="1"/>
          <p:nvPr/>
        </p:nvSpPr>
        <p:spPr>
          <a:xfrm>
            <a:off x="0" y="-27705"/>
            <a:ext cx="12219710" cy="6913416"/>
          </a:xfrm>
          <a:prstGeom prst="rect">
            <a:avLst/>
          </a:prstGeom>
          <a:solidFill>
            <a:srgbClr val="00B400"/>
          </a:solidFill>
        </p:spPr>
        <p:txBody>
          <a:bodyPr wrap="square" rtlCol="0">
            <a:spAutoFit/>
          </a:bodyPr>
          <a:lstStyle/>
          <a:p>
            <a:endParaRPr lang="en-GB"/>
          </a:p>
        </p:txBody>
      </p:sp>
      <p:pic>
        <p:nvPicPr>
          <p:cNvPr id="4" name="Picture 3">
            <a:extLst>
              <a:ext uri="{FF2B5EF4-FFF2-40B4-BE49-F238E27FC236}">
                <a16:creationId xmlns:a16="http://schemas.microsoft.com/office/drawing/2014/main" id="{E6ABD13E-F250-2646-BC56-0C00C12529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361" y="735808"/>
            <a:ext cx="10623549" cy="3230240"/>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a:effectLst>
            <a:softEdge rad="112500"/>
          </a:effectLst>
        </p:spPr>
      </p:pic>
      <p:sp>
        <p:nvSpPr>
          <p:cNvPr id="5" name="Title 4">
            <a:extLst>
              <a:ext uri="{FF2B5EF4-FFF2-40B4-BE49-F238E27FC236}">
                <a16:creationId xmlns:a16="http://schemas.microsoft.com/office/drawing/2014/main" id="{A8937956-7C32-C940-A86B-2B4B1CA81E2E}"/>
              </a:ext>
            </a:extLst>
          </p:cNvPr>
          <p:cNvSpPr txBox="1">
            <a:spLocks/>
          </p:cNvSpPr>
          <p:nvPr/>
        </p:nvSpPr>
        <p:spPr>
          <a:xfrm>
            <a:off x="686381" y="3325083"/>
            <a:ext cx="10881841" cy="2824019"/>
          </a:xfrm>
          <a:prstGeom prst="rect">
            <a:avLst/>
          </a:prstGeom>
        </p:spPr>
        <p:txBody>
          <a:bodyPr vert="horz" lIns="91427" tIns="45713" rIns="91427" bIns="45713" rtlCol="0" anchor="ctr">
            <a:normAutofit/>
          </a:bodyPr>
          <a:lstStyle>
            <a:lvl1pPr algn="l" defTabSz="457136" rtl="0" eaLnBrk="1" latinLnBrk="0" hangingPunct="1">
              <a:spcBef>
                <a:spcPct val="0"/>
              </a:spcBef>
              <a:buNone/>
              <a:defRPr sz="4400" kern="1200">
                <a:solidFill>
                  <a:schemeClr val="tx1"/>
                </a:solidFill>
                <a:latin typeface="Roboto Regular"/>
                <a:ea typeface="+mj-ea"/>
                <a:cs typeface="Roboto Regular"/>
              </a:defRPr>
            </a:lvl1pPr>
          </a:lstStyle>
          <a:p>
            <a:pPr marL="243834" algn="ctr"/>
            <a:r>
              <a:rPr lang="en-US" sz="9800" i="1">
                <a:solidFill>
                  <a:srgbClr val="000000"/>
                </a:solidFill>
                <a:latin typeface="+mn-lt"/>
                <a:cs typeface="Arial"/>
              </a:rPr>
              <a:t>THANK YOU</a:t>
            </a:r>
            <a:br>
              <a:rPr lang="en-US" sz="8000" i="1">
                <a:solidFill>
                  <a:srgbClr val="000000"/>
                </a:solidFill>
                <a:latin typeface="+mn-lt"/>
                <a:cs typeface="Arial"/>
              </a:rPr>
            </a:br>
            <a:r>
              <a:rPr lang="en-US" sz="4500" i="1">
                <a:solidFill>
                  <a:srgbClr val="000000"/>
                </a:solidFill>
                <a:latin typeface="+mn-lt"/>
                <a:cs typeface="Arial"/>
              </a:rPr>
              <a:t>for helping us delivering the future we want!</a:t>
            </a:r>
          </a:p>
        </p:txBody>
      </p:sp>
      <p:pic>
        <p:nvPicPr>
          <p:cNvPr id="7" name="Picture 2" descr="Our contribution to UN Sustainable Development Goals - Borregaard">
            <a:extLst>
              <a:ext uri="{FF2B5EF4-FFF2-40B4-BE49-F238E27FC236}">
                <a16:creationId xmlns:a16="http://schemas.microsoft.com/office/drawing/2014/main" id="{503E74AD-1D4E-E646-B3EF-C6EA55FEBD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4196" y="1036463"/>
            <a:ext cx="2603334" cy="26033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PUBLIC\RESOURCE PANEL\Events\2012\Rio+20\IRP_RioSideEvent_files\image320.png">
            <a:extLst>
              <a:ext uri="{FF2B5EF4-FFF2-40B4-BE49-F238E27FC236}">
                <a16:creationId xmlns:a16="http://schemas.microsoft.com/office/drawing/2014/main" id="{428DD344-0AB7-B449-8CB7-DCACF814E3B3}"/>
              </a:ext>
            </a:extLst>
          </p:cNvPr>
          <p:cNvPicPr>
            <a:picLocks noChangeAspect="1" noChangeArrowheads="1"/>
          </p:cNvPicPr>
          <p:nvPr/>
        </p:nvPicPr>
        <p:blipFill>
          <a:blip r:embed="rId4"/>
          <a:srcRect/>
          <a:stretch>
            <a:fillRect/>
          </a:stretch>
        </p:blipFill>
        <p:spPr bwMode="auto">
          <a:xfrm>
            <a:off x="890774" y="1865886"/>
            <a:ext cx="2133600" cy="1031487"/>
          </a:xfrm>
          <a:prstGeom prst="rect">
            <a:avLst/>
          </a:prstGeom>
          <a:noFill/>
        </p:spPr>
      </p:pic>
    </p:spTree>
    <p:extLst>
      <p:ext uri="{BB962C8B-B14F-4D97-AF65-F5344CB8AC3E}">
        <p14:creationId xmlns:p14="http://schemas.microsoft.com/office/powerpoint/2010/main" val="2280539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2">
            <a:extLst>
              <a:ext uri="{FF2B5EF4-FFF2-40B4-BE49-F238E27FC236}">
                <a16:creationId xmlns:a16="http://schemas.microsoft.com/office/drawing/2014/main" id="{A1B73D47-FAC5-5340-A904-4C643B2A3E28}"/>
              </a:ext>
            </a:extLst>
          </p:cNvPr>
          <p:cNvPicPr/>
          <p:nvPr/>
        </p:nvPicPr>
        <p:blipFill rotWithShape="1">
          <a:blip r:embed="rId2"/>
          <a:srcRect t="19333"/>
          <a:stretch/>
        </p:blipFill>
        <p:spPr bwMode="auto">
          <a:xfrm>
            <a:off x="2743200" y="990600"/>
            <a:ext cx="6705600" cy="3860800"/>
          </a:xfrm>
          <a:prstGeom prst="rect">
            <a:avLst/>
          </a:prstGeom>
          <a:ln>
            <a:noFill/>
          </a:ln>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id="{89870A36-3F90-6149-8989-91012EDD086C}"/>
              </a:ext>
            </a:extLst>
          </p:cNvPr>
          <p:cNvSpPr/>
          <p:nvPr/>
        </p:nvSpPr>
        <p:spPr>
          <a:xfrm>
            <a:off x="406400" y="177801"/>
            <a:ext cx="11277600" cy="748988"/>
          </a:xfrm>
          <a:prstGeom prst="rect">
            <a:avLst/>
          </a:prstGeom>
        </p:spPr>
        <p:txBody>
          <a:bodyPr wrap="square">
            <a:spAutoFit/>
          </a:bodyPr>
          <a:lstStyle/>
          <a:p>
            <a:pPr algn="ctr"/>
            <a:r>
              <a:rPr lang="en-US" sz="4267" i="1">
                <a:solidFill>
                  <a:srgbClr val="C00000"/>
                </a:solidFill>
                <a:latin typeface="+mj-lt"/>
                <a:ea typeface="Times New Roman" panose="02020603050405020304" pitchFamily="18" charset="0"/>
                <a:cs typeface="Times New Roman" panose="02020603050405020304" pitchFamily="18" charset="0"/>
              </a:rPr>
              <a:t>From “Empty” World to “Full” World</a:t>
            </a:r>
          </a:p>
        </p:txBody>
      </p:sp>
      <p:sp>
        <p:nvSpPr>
          <p:cNvPr id="7" name="Rectangle 6">
            <a:extLst>
              <a:ext uri="{FF2B5EF4-FFF2-40B4-BE49-F238E27FC236}">
                <a16:creationId xmlns:a16="http://schemas.microsoft.com/office/drawing/2014/main" id="{24037B89-99A7-9843-A818-DCA1B376DFD9}"/>
              </a:ext>
            </a:extLst>
          </p:cNvPr>
          <p:cNvSpPr/>
          <p:nvPr/>
        </p:nvSpPr>
        <p:spPr>
          <a:xfrm>
            <a:off x="3106919" y="4851400"/>
            <a:ext cx="5778057" cy="420564"/>
          </a:xfrm>
          <a:prstGeom prst="rect">
            <a:avLst/>
          </a:prstGeom>
        </p:spPr>
        <p:txBody>
          <a:bodyPr wrap="none">
            <a:spAutoFit/>
          </a:bodyPr>
          <a:lstStyle/>
          <a:p>
            <a:pPr algn="ctr"/>
            <a:r>
              <a:rPr lang="en-US" sz="2133" i="1">
                <a:latin typeface="+mj-lt"/>
                <a:ea typeface="Times New Roman" panose="02020603050405020304" pitchFamily="18" charset="0"/>
                <a:cs typeface="Times New Roman" panose="02020603050405020304" pitchFamily="18" charset="0"/>
              </a:rPr>
              <a:t>Source: Club of Rome: Simplified after Herman Daly</a:t>
            </a:r>
          </a:p>
        </p:txBody>
      </p:sp>
      <p:sp>
        <p:nvSpPr>
          <p:cNvPr id="6" name="Rectangle 5">
            <a:extLst>
              <a:ext uri="{FF2B5EF4-FFF2-40B4-BE49-F238E27FC236}">
                <a16:creationId xmlns:a16="http://schemas.microsoft.com/office/drawing/2014/main" id="{92997568-0468-1743-8067-8D3D01BD48E3}"/>
              </a:ext>
            </a:extLst>
          </p:cNvPr>
          <p:cNvSpPr/>
          <p:nvPr/>
        </p:nvSpPr>
        <p:spPr>
          <a:xfrm>
            <a:off x="406401" y="5359400"/>
            <a:ext cx="5190699" cy="913199"/>
          </a:xfrm>
          <a:prstGeom prst="rect">
            <a:avLst/>
          </a:prstGeom>
        </p:spPr>
        <p:txBody>
          <a:bodyPr wrap="square">
            <a:spAutoFit/>
          </a:bodyPr>
          <a:lstStyle/>
          <a:p>
            <a:pPr algn="ctr"/>
            <a:r>
              <a:rPr lang="en-GB" sz="2667" i="1">
                <a:solidFill>
                  <a:srgbClr val="C00000"/>
                </a:solidFill>
                <a:latin typeface="+mj-lt"/>
                <a:ea typeface="Times New Roman" panose="02020603050405020304" pitchFamily="18" charset="0"/>
                <a:cs typeface="Times New Roman" panose="02020603050405020304" pitchFamily="18" charset="0"/>
              </a:rPr>
              <a:t>Labour and Infrastructure </a:t>
            </a:r>
            <a:r>
              <a:rPr lang="en-GB" sz="2667" i="1">
                <a:latin typeface="+mj-lt"/>
                <a:ea typeface="Times New Roman" panose="02020603050405020304" pitchFamily="18" charset="0"/>
                <a:cs typeface="Times New Roman" panose="02020603050405020304" pitchFamily="18" charset="0"/>
              </a:rPr>
              <a:t>limiting factors of human wellbeing</a:t>
            </a:r>
          </a:p>
        </p:txBody>
      </p:sp>
      <p:sp>
        <p:nvSpPr>
          <p:cNvPr id="8" name="Rectangle 7">
            <a:extLst>
              <a:ext uri="{FF2B5EF4-FFF2-40B4-BE49-F238E27FC236}">
                <a16:creationId xmlns:a16="http://schemas.microsoft.com/office/drawing/2014/main" id="{38079FF3-1B64-614E-9DDA-D9DCF15F22F5}"/>
              </a:ext>
            </a:extLst>
          </p:cNvPr>
          <p:cNvSpPr/>
          <p:nvPr/>
        </p:nvSpPr>
        <p:spPr>
          <a:xfrm>
            <a:off x="6400800" y="5359400"/>
            <a:ext cx="5588000" cy="1323632"/>
          </a:xfrm>
          <a:prstGeom prst="rect">
            <a:avLst/>
          </a:prstGeom>
        </p:spPr>
        <p:txBody>
          <a:bodyPr wrap="square">
            <a:spAutoFit/>
          </a:bodyPr>
          <a:lstStyle/>
          <a:p>
            <a:pPr algn="ctr"/>
            <a:r>
              <a:rPr lang="en-GB" sz="2667" i="1">
                <a:solidFill>
                  <a:srgbClr val="C00000"/>
                </a:solidFill>
                <a:latin typeface="+mj-lt"/>
                <a:ea typeface="Times New Roman" panose="02020603050405020304" pitchFamily="18" charset="0"/>
                <a:cs typeface="Times New Roman" panose="02020603050405020304" pitchFamily="18" charset="0"/>
              </a:rPr>
              <a:t>Natural resources and Environmental sinks </a:t>
            </a:r>
            <a:r>
              <a:rPr lang="en-GB" sz="2667" i="1">
                <a:latin typeface="+mj-lt"/>
                <a:ea typeface="Times New Roman" panose="02020603050405020304" pitchFamily="18" charset="0"/>
                <a:cs typeface="Times New Roman" panose="02020603050405020304" pitchFamily="18" charset="0"/>
              </a:rPr>
              <a:t>limiting factors of human wellbeing</a:t>
            </a:r>
          </a:p>
        </p:txBody>
      </p:sp>
      <p:sp>
        <p:nvSpPr>
          <p:cNvPr id="9" name="Right Arrow 8">
            <a:extLst>
              <a:ext uri="{FF2B5EF4-FFF2-40B4-BE49-F238E27FC236}">
                <a16:creationId xmlns:a16="http://schemas.microsoft.com/office/drawing/2014/main" id="{38D47E1E-996C-FA47-BE75-1D179D7884F0}"/>
              </a:ext>
            </a:extLst>
          </p:cNvPr>
          <p:cNvSpPr/>
          <p:nvPr/>
        </p:nvSpPr>
        <p:spPr>
          <a:xfrm>
            <a:off x="5581340" y="5457672"/>
            <a:ext cx="914399" cy="598356"/>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Tree>
    <p:extLst>
      <p:ext uri="{BB962C8B-B14F-4D97-AF65-F5344CB8AC3E}">
        <p14:creationId xmlns:p14="http://schemas.microsoft.com/office/powerpoint/2010/main" val="389304257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14:presetBounceEnd="50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50000">
                                          <p:cBhvr additive="base">
                                            <p:cTn id="11" dur="1000" fill="hold"/>
                                            <p:tgtEl>
                                              <p:spTgt spid="9"/>
                                            </p:tgtEl>
                                            <p:attrNameLst>
                                              <p:attrName>ppt_x</p:attrName>
                                            </p:attrNameLst>
                                          </p:cBhvr>
                                          <p:tavLst>
                                            <p:tav tm="0">
                                              <p:val>
                                                <p:strVal val="0-#ppt_w/2"/>
                                              </p:val>
                                            </p:tav>
                                            <p:tav tm="100000">
                                              <p:val>
                                                <p:strVal val="#ppt_x"/>
                                              </p:val>
                                            </p:tav>
                                          </p:tavLst>
                                        </p:anim>
                                        <p:anim calcmode="lin" valueType="num" p14:bounceEnd="50000">
                                          <p:cBhvr additive="base">
                                            <p:cTn id="12" dur="10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0-#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91DB40-3CA3-3B48-85A4-4A1FD452F14B}"/>
              </a:ext>
            </a:extLst>
          </p:cNvPr>
          <p:cNvPicPr>
            <a:picLocks noChangeAspect="1"/>
          </p:cNvPicPr>
          <p:nvPr/>
        </p:nvPicPr>
        <p:blipFill rotWithShape="1">
          <a:blip r:embed="rId3">
            <a:alphaModFix/>
          </a:blip>
          <a:srcRect r="28067"/>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2" name="Content Placeholder 1"/>
          <p:cNvSpPr>
            <a:spLocks noGrp="1"/>
          </p:cNvSpPr>
          <p:nvPr>
            <p:ph sz="quarter" idx="13"/>
          </p:nvPr>
        </p:nvSpPr>
        <p:spPr>
          <a:xfrm>
            <a:off x="5662725" y="1162050"/>
            <a:ext cx="6129225" cy="4765571"/>
          </a:xfrm>
        </p:spPr>
        <p:txBody>
          <a:bodyPr anchor="ctr">
            <a:normAutofit lnSpcReduction="10000"/>
          </a:bodyPr>
          <a:lstStyle/>
          <a:p>
            <a:pPr marL="60958" indent="0">
              <a:buNone/>
            </a:pPr>
            <a:r>
              <a:rPr lang="en-US" i="1">
                <a:solidFill>
                  <a:srgbClr val="000000"/>
                </a:solidFill>
                <a:latin typeface="+mn-lt"/>
              </a:rPr>
              <a:t>For the first time in a human history, we face the emergence of a single, tightly coupled human </a:t>
            </a:r>
            <a:r>
              <a:rPr lang="en-US" i="1">
                <a:solidFill>
                  <a:srgbClr val="C00000"/>
                </a:solidFill>
                <a:latin typeface="+mn-lt"/>
              </a:rPr>
              <a:t>social-ecological system of planetary scope</a:t>
            </a:r>
            <a:r>
              <a:rPr lang="en-US" i="1">
                <a:solidFill>
                  <a:srgbClr val="000000"/>
                </a:solidFill>
                <a:latin typeface="+mn-lt"/>
              </a:rPr>
              <a:t>. </a:t>
            </a:r>
          </a:p>
          <a:p>
            <a:pPr marL="60958" indent="0">
              <a:buNone/>
            </a:pPr>
            <a:r>
              <a:rPr lang="en-GB" i="1">
                <a:solidFill>
                  <a:srgbClr val="000000"/>
                </a:solidFill>
                <a:latin typeface="+mn-lt"/>
                <a:cs typeface="Arial"/>
              </a:rPr>
              <a:t>We are more </a:t>
            </a:r>
            <a:r>
              <a:rPr lang="en-GB" i="1">
                <a:solidFill>
                  <a:srgbClr val="C00000"/>
                </a:solidFill>
                <a:latin typeface="+mn-lt"/>
                <a:cs typeface="Arial"/>
              </a:rPr>
              <a:t>interconnected</a:t>
            </a:r>
            <a:r>
              <a:rPr lang="en-GB" i="1">
                <a:solidFill>
                  <a:srgbClr val="000000"/>
                </a:solidFill>
                <a:latin typeface="+mn-lt"/>
                <a:cs typeface="Arial"/>
              </a:rPr>
              <a:t> and </a:t>
            </a:r>
            <a:r>
              <a:rPr lang="en-GB" i="1">
                <a:solidFill>
                  <a:srgbClr val="C00000"/>
                </a:solidFill>
                <a:latin typeface="+mn-lt"/>
                <a:cs typeface="Arial"/>
              </a:rPr>
              <a:t>interdependent</a:t>
            </a:r>
            <a:r>
              <a:rPr lang="en-GB" i="1">
                <a:solidFill>
                  <a:srgbClr val="000000"/>
                </a:solidFill>
                <a:latin typeface="+mn-lt"/>
                <a:cs typeface="Arial"/>
              </a:rPr>
              <a:t> than ever. </a:t>
            </a:r>
          </a:p>
          <a:p>
            <a:pPr marL="60958" indent="0">
              <a:buNone/>
            </a:pPr>
            <a:r>
              <a:rPr lang="en-GB" i="1">
                <a:solidFill>
                  <a:srgbClr val="000000"/>
                </a:solidFill>
                <a:latin typeface="+mn-lt"/>
                <a:cs typeface="Arial"/>
              </a:rPr>
              <a:t>Our individual and collective </a:t>
            </a:r>
            <a:r>
              <a:rPr lang="en-GB" i="1">
                <a:solidFill>
                  <a:srgbClr val="C00000"/>
                </a:solidFill>
                <a:latin typeface="+mn-lt"/>
                <a:cs typeface="Arial"/>
              </a:rPr>
              <a:t>responsibility</a:t>
            </a:r>
            <a:r>
              <a:rPr lang="en-GB" i="1">
                <a:solidFill>
                  <a:srgbClr val="000000"/>
                </a:solidFill>
                <a:latin typeface="+mn-lt"/>
                <a:cs typeface="Arial"/>
              </a:rPr>
              <a:t> has enormously increased.</a:t>
            </a:r>
          </a:p>
        </p:txBody>
      </p:sp>
    </p:spTree>
    <p:extLst>
      <p:ext uri="{BB962C8B-B14F-4D97-AF65-F5344CB8AC3E}">
        <p14:creationId xmlns:p14="http://schemas.microsoft.com/office/powerpoint/2010/main" val="1288368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2613F1-0332-0541-85FC-9E8B1AC3D6D1}"/>
              </a:ext>
            </a:extLst>
          </p:cNvPr>
          <p:cNvSpPr txBox="1"/>
          <p:nvPr/>
        </p:nvSpPr>
        <p:spPr>
          <a:xfrm>
            <a:off x="0" y="-27705"/>
            <a:ext cx="12219710" cy="6913416"/>
          </a:xfrm>
          <a:prstGeom prst="rect">
            <a:avLst/>
          </a:prstGeom>
          <a:solidFill>
            <a:srgbClr val="002060"/>
          </a:solidFill>
        </p:spPr>
        <p:txBody>
          <a:bodyPr wrap="square" rtlCol="0">
            <a:spAutoFit/>
          </a:bodyPr>
          <a:lstStyle/>
          <a:p>
            <a:endParaRPr lang="en-GB"/>
          </a:p>
        </p:txBody>
      </p:sp>
      <p:sp>
        <p:nvSpPr>
          <p:cNvPr id="6" name="Title 2"/>
          <p:cNvSpPr txBox="1">
            <a:spLocks/>
          </p:cNvSpPr>
          <p:nvPr/>
        </p:nvSpPr>
        <p:spPr>
          <a:xfrm>
            <a:off x="225083" y="2186589"/>
            <a:ext cx="11718388" cy="3840886"/>
          </a:xfrm>
          <a:prstGeom prst="rect">
            <a:avLst/>
          </a:prstGeom>
          <a:effectLst/>
        </p:spPr>
        <p:txBody>
          <a:bodyPr vert="horz" lIns="121920" tIns="60960" rIns="121920" bIns="6096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None/>
            </a:pPr>
            <a:r>
              <a:rPr lang="en-GB" sz="6500" b="0" i="1">
                <a:solidFill>
                  <a:schemeClr val="bg1"/>
                </a:solidFill>
                <a:effectLst/>
              </a:rPr>
              <a:t>Global Resource Outlook 2024 </a:t>
            </a:r>
          </a:p>
          <a:p>
            <a:pPr marL="0" indent="0" algn="ctr">
              <a:buNone/>
            </a:pPr>
            <a:r>
              <a:rPr lang="en-GB" sz="5400" b="0" i="1">
                <a:solidFill>
                  <a:srgbClr val="FFFF00"/>
                </a:solidFill>
                <a:effectLst/>
              </a:rPr>
              <a:t>Towards Sustainable and Equitable World</a:t>
            </a:r>
          </a:p>
        </p:txBody>
      </p:sp>
      <p:sp>
        <p:nvSpPr>
          <p:cNvPr id="2" name="Rectangle 1">
            <a:extLst>
              <a:ext uri="{FF2B5EF4-FFF2-40B4-BE49-F238E27FC236}">
                <a16:creationId xmlns:a16="http://schemas.microsoft.com/office/drawing/2014/main" id="{9059D337-101F-D3C6-5ECC-E60DB466A655}"/>
              </a:ext>
            </a:extLst>
          </p:cNvPr>
          <p:cNvSpPr/>
          <p:nvPr/>
        </p:nvSpPr>
        <p:spPr>
          <a:xfrm>
            <a:off x="4498824" y="4884857"/>
            <a:ext cx="3358639" cy="5590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a:ln>
                  <a:noFill/>
                </a:ln>
                <a:solidFill>
                  <a:srgbClr val="FFFF00"/>
                </a:solidFill>
                <a:effectLst/>
                <a:uLnTx/>
                <a:uFillTx/>
                <a:latin typeface="Century Gothic"/>
                <a:ea typeface="+mn-ea"/>
                <a:cs typeface="+mn-cs"/>
              </a:rPr>
              <a:t>All Pre-peer Review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a:ln>
                  <a:noFill/>
                </a:ln>
                <a:solidFill>
                  <a:srgbClr val="FFFF00"/>
                </a:solidFill>
                <a:effectLst/>
                <a:uLnTx/>
                <a:uFillTx/>
                <a:latin typeface="Century Gothic"/>
                <a:ea typeface="+mn-ea"/>
                <a:cs typeface="+mn-cs"/>
              </a:rPr>
              <a:t>DO NOT COPY</a:t>
            </a:r>
          </a:p>
        </p:txBody>
      </p:sp>
    </p:spTree>
    <p:extLst>
      <p:ext uri="{BB962C8B-B14F-4D97-AF65-F5344CB8AC3E}">
        <p14:creationId xmlns:p14="http://schemas.microsoft.com/office/powerpoint/2010/main" val="1903294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9" name="Google Shape;189;g27971a2b7f9_0_5"/>
          <p:cNvSpPr txBox="1"/>
          <p:nvPr/>
        </p:nvSpPr>
        <p:spPr>
          <a:xfrm>
            <a:off x="2739474" y="91409"/>
            <a:ext cx="6433721" cy="947952"/>
          </a:xfrm>
          <a:prstGeom prst="rect">
            <a:avLst/>
          </a:prstGeom>
          <a:noFill/>
          <a:ln>
            <a:noFill/>
          </a:ln>
        </p:spPr>
        <p:txBody>
          <a:bodyPr spcFirstLastPara="1" wrap="square" lIns="0" tIns="0" rIns="0" bIns="0" anchor="t" anchorCtr="0">
            <a:spAutoFit/>
          </a:bodyPr>
          <a:lstStyle/>
          <a:p>
            <a:pPr algn="ctr">
              <a:lnSpc>
                <a:spcPct val="140000"/>
              </a:lnSpc>
            </a:pPr>
            <a:r>
              <a:rPr lang="en-US" sz="4400" i="1">
                <a:solidFill>
                  <a:srgbClr val="002060"/>
                </a:solidFill>
                <a:ea typeface="Montserrat"/>
                <a:cs typeface="Montserrat"/>
                <a:sym typeface="Montserrat"/>
              </a:rPr>
              <a:t>Resources - The Missing Link</a:t>
            </a:r>
            <a:endParaRPr sz="2400" i="1">
              <a:solidFill>
                <a:srgbClr val="002060"/>
              </a:solidFill>
            </a:endParaRPr>
          </a:p>
        </p:txBody>
      </p:sp>
      <p:grpSp>
        <p:nvGrpSpPr>
          <p:cNvPr id="190" name="Google Shape;190;g27971a2b7f9_0_5"/>
          <p:cNvGrpSpPr/>
          <p:nvPr/>
        </p:nvGrpSpPr>
        <p:grpSpPr>
          <a:xfrm>
            <a:off x="9793723" y="344475"/>
            <a:ext cx="1864987" cy="641757"/>
            <a:chOff x="2663371" y="0"/>
            <a:chExt cx="3729974" cy="1283514"/>
          </a:xfrm>
        </p:grpSpPr>
        <p:sp>
          <p:nvSpPr>
            <p:cNvPr id="191" name="Google Shape;191;g27971a2b7f9_0_5"/>
            <p:cNvSpPr/>
            <p:nvPr/>
          </p:nvSpPr>
          <p:spPr>
            <a:xfrm>
              <a:off x="2663371" y="0"/>
              <a:ext cx="1397243" cy="1283514"/>
            </a:xfrm>
            <a:custGeom>
              <a:avLst/>
              <a:gdLst/>
              <a:ahLst/>
              <a:cxnLst/>
              <a:rect l="l" t="t" r="r" b="b"/>
              <a:pathLst>
                <a:path w="1397243" h="1283514" extrusionOk="0">
                  <a:moveTo>
                    <a:pt x="0" y="0"/>
                  </a:moveTo>
                  <a:lnTo>
                    <a:pt x="1397243" y="0"/>
                  </a:lnTo>
                  <a:lnTo>
                    <a:pt x="1397243" y="1283514"/>
                  </a:lnTo>
                  <a:lnTo>
                    <a:pt x="0" y="1283514"/>
                  </a:lnTo>
                  <a:lnTo>
                    <a:pt x="0" y="0"/>
                  </a:lnTo>
                  <a:close/>
                </a:path>
              </a:pathLst>
            </a:custGeom>
            <a:blipFill rotWithShape="1">
              <a:blip r:embed="rId3">
                <a:alphaModFix/>
              </a:blip>
              <a:stretch>
                <a:fillRect/>
              </a:stretch>
            </a:blipFill>
            <a:ln>
              <a:noFill/>
            </a:ln>
          </p:spPr>
          <p:txBody>
            <a:bodyPr/>
            <a:lstStyle/>
            <a:p>
              <a:endParaRPr lang="nl-BE" sz="1200"/>
            </a:p>
          </p:txBody>
        </p:sp>
        <p:sp>
          <p:nvSpPr>
            <p:cNvPr id="192" name="Google Shape;192;g27971a2b7f9_0_5"/>
            <p:cNvSpPr/>
            <p:nvPr/>
          </p:nvSpPr>
          <p:spPr>
            <a:xfrm>
              <a:off x="4197625" y="0"/>
              <a:ext cx="2195720" cy="1065839"/>
            </a:xfrm>
            <a:custGeom>
              <a:avLst/>
              <a:gdLst/>
              <a:ahLst/>
              <a:cxnLst/>
              <a:rect l="l" t="t" r="r" b="b"/>
              <a:pathLst>
                <a:path w="2195720" h="1065839" extrusionOk="0">
                  <a:moveTo>
                    <a:pt x="0" y="0"/>
                  </a:moveTo>
                  <a:lnTo>
                    <a:pt x="2195720" y="0"/>
                  </a:lnTo>
                  <a:lnTo>
                    <a:pt x="2195720" y="1065839"/>
                  </a:lnTo>
                  <a:lnTo>
                    <a:pt x="0" y="1065839"/>
                  </a:lnTo>
                  <a:lnTo>
                    <a:pt x="0" y="0"/>
                  </a:lnTo>
                  <a:close/>
                </a:path>
              </a:pathLst>
            </a:custGeom>
            <a:blipFill rotWithShape="1">
              <a:blip r:embed="rId4">
                <a:alphaModFix/>
              </a:blip>
              <a:stretch>
                <a:fillRect/>
              </a:stretch>
            </a:blipFill>
            <a:ln>
              <a:noFill/>
            </a:ln>
          </p:spPr>
          <p:txBody>
            <a:bodyPr/>
            <a:lstStyle/>
            <a:p>
              <a:endParaRPr lang="nl-BE" sz="1200"/>
            </a:p>
          </p:txBody>
        </p:sp>
      </p:grpSp>
      <p:sp>
        <p:nvSpPr>
          <p:cNvPr id="194" name="Google Shape;194;g27971a2b7f9_0_5"/>
          <p:cNvSpPr txBox="1"/>
          <p:nvPr/>
        </p:nvSpPr>
        <p:spPr>
          <a:xfrm>
            <a:off x="376783" y="1566281"/>
            <a:ext cx="2695200" cy="820654"/>
          </a:xfrm>
          <a:prstGeom prst="rect">
            <a:avLst/>
          </a:prstGeom>
          <a:noFill/>
          <a:ln>
            <a:noFill/>
          </a:ln>
        </p:spPr>
        <p:txBody>
          <a:bodyPr spcFirstLastPara="1" wrap="square" lIns="60950" tIns="60950" rIns="60950" bIns="60950" anchor="t" anchorCtr="0">
            <a:spAutoFit/>
          </a:bodyPr>
          <a:lstStyle/>
          <a:p>
            <a:pPr algn="ctr"/>
            <a:r>
              <a:rPr lang="en-US" sz="2400" i="1">
                <a:solidFill>
                  <a:srgbClr val="C00000"/>
                </a:solidFill>
                <a:latin typeface="Calibri"/>
                <a:ea typeface="Calibri"/>
                <a:cs typeface="Calibri"/>
                <a:sym typeface="Calibri"/>
              </a:rPr>
              <a:t>IPCC</a:t>
            </a:r>
          </a:p>
          <a:p>
            <a:pPr algn="ctr"/>
            <a:r>
              <a:rPr lang="en-US" sz="2133" i="1">
                <a:solidFill>
                  <a:srgbClr val="002060"/>
                </a:solidFill>
                <a:latin typeface="Calibri"/>
                <a:ea typeface="Calibri"/>
                <a:cs typeface="Calibri"/>
                <a:sym typeface="Calibri"/>
              </a:rPr>
              <a:t>Climate Change</a:t>
            </a:r>
            <a:endParaRPr sz="2133" i="1">
              <a:solidFill>
                <a:srgbClr val="002060"/>
              </a:solidFill>
              <a:latin typeface="Calibri"/>
              <a:ea typeface="Calibri"/>
              <a:cs typeface="Calibri"/>
              <a:sym typeface="Calibri"/>
            </a:endParaRPr>
          </a:p>
        </p:txBody>
      </p:sp>
      <p:sp>
        <p:nvSpPr>
          <p:cNvPr id="195" name="Google Shape;195;g27971a2b7f9_0_5"/>
          <p:cNvSpPr txBox="1"/>
          <p:nvPr/>
        </p:nvSpPr>
        <p:spPr>
          <a:xfrm>
            <a:off x="3278299" y="1566281"/>
            <a:ext cx="2968100" cy="1148884"/>
          </a:xfrm>
          <a:prstGeom prst="rect">
            <a:avLst/>
          </a:prstGeom>
          <a:noFill/>
          <a:ln>
            <a:noFill/>
          </a:ln>
        </p:spPr>
        <p:txBody>
          <a:bodyPr spcFirstLastPara="1" wrap="square" lIns="60950" tIns="60950" rIns="60950" bIns="60950" anchor="t" anchorCtr="0">
            <a:spAutoFit/>
          </a:bodyPr>
          <a:lstStyle/>
          <a:p>
            <a:pPr algn="ctr"/>
            <a:r>
              <a:rPr lang="en-US" sz="2400" i="1">
                <a:solidFill>
                  <a:srgbClr val="C00000"/>
                </a:solidFill>
                <a:latin typeface="Calibri"/>
                <a:ea typeface="Calibri"/>
                <a:cs typeface="Calibri"/>
                <a:sym typeface="Calibri"/>
              </a:rPr>
              <a:t>IPBES</a:t>
            </a:r>
          </a:p>
          <a:p>
            <a:pPr algn="ctr"/>
            <a:r>
              <a:rPr lang="en-US" sz="2133" i="1">
                <a:solidFill>
                  <a:srgbClr val="002060"/>
                </a:solidFill>
                <a:latin typeface="Calibri"/>
                <a:ea typeface="Calibri"/>
                <a:cs typeface="Calibri"/>
                <a:sym typeface="Calibri"/>
              </a:rPr>
              <a:t>Biodiversity loss and Ecosystem Services</a:t>
            </a:r>
            <a:endParaRPr sz="2133" i="1">
              <a:solidFill>
                <a:srgbClr val="002060"/>
              </a:solidFill>
              <a:latin typeface="Calibri"/>
              <a:ea typeface="Calibri"/>
              <a:cs typeface="Calibri"/>
              <a:sym typeface="Calibri"/>
            </a:endParaRPr>
          </a:p>
        </p:txBody>
      </p:sp>
      <p:sp>
        <p:nvSpPr>
          <p:cNvPr id="196" name="Google Shape;196;g27971a2b7f9_0_5"/>
          <p:cNvSpPr txBox="1"/>
          <p:nvPr/>
        </p:nvSpPr>
        <p:spPr>
          <a:xfrm>
            <a:off x="9387264" y="1525657"/>
            <a:ext cx="2400800" cy="1148884"/>
          </a:xfrm>
          <a:prstGeom prst="rect">
            <a:avLst/>
          </a:prstGeom>
          <a:noFill/>
          <a:ln>
            <a:noFill/>
          </a:ln>
        </p:spPr>
        <p:txBody>
          <a:bodyPr spcFirstLastPara="1" wrap="square" lIns="60950" tIns="60950" rIns="60950" bIns="60950" anchor="t" anchorCtr="0">
            <a:spAutoFit/>
          </a:bodyPr>
          <a:lstStyle/>
          <a:p>
            <a:pPr algn="ctr"/>
            <a:r>
              <a:rPr lang="en-US" sz="2400" i="1">
                <a:solidFill>
                  <a:srgbClr val="C00000"/>
                </a:solidFill>
                <a:latin typeface="Calibri"/>
                <a:ea typeface="Calibri"/>
                <a:cs typeface="Calibri"/>
                <a:sym typeface="Calibri"/>
              </a:rPr>
              <a:t>IRP </a:t>
            </a:r>
          </a:p>
          <a:p>
            <a:pPr algn="ctr"/>
            <a:r>
              <a:rPr lang="en-US" sz="2133" i="1">
                <a:solidFill>
                  <a:srgbClr val="002060"/>
                </a:solidFill>
                <a:latin typeface="Calibri"/>
                <a:ea typeface="Calibri"/>
                <a:cs typeface="Calibri"/>
                <a:sym typeface="Calibri"/>
              </a:rPr>
              <a:t>Unsustainable Resource Use</a:t>
            </a:r>
            <a:endParaRPr sz="2133" i="1">
              <a:solidFill>
                <a:srgbClr val="002060"/>
              </a:solidFill>
              <a:latin typeface="Calibri"/>
              <a:ea typeface="Calibri"/>
              <a:cs typeface="Calibri"/>
              <a:sym typeface="Calibri"/>
            </a:endParaRPr>
          </a:p>
        </p:txBody>
      </p:sp>
      <p:sp>
        <p:nvSpPr>
          <p:cNvPr id="197" name="Google Shape;197;g27971a2b7f9_0_5"/>
          <p:cNvSpPr txBox="1"/>
          <p:nvPr/>
        </p:nvSpPr>
        <p:spPr>
          <a:xfrm>
            <a:off x="6659032" y="1566281"/>
            <a:ext cx="2315600" cy="1148884"/>
          </a:xfrm>
          <a:prstGeom prst="rect">
            <a:avLst/>
          </a:prstGeom>
          <a:noFill/>
          <a:ln>
            <a:noFill/>
          </a:ln>
        </p:spPr>
        <p:txBody>
          <a:bodyPr spcFirstLastPara="1" wrap="square" lIns="60950" tIns="60950" rIns="60950" bIns="60950" anchor="t" anchorCtr="0">
            <a:spAutoFit/>
          </a:bodyPr>
          <a:lstStyle/>
          <a:p>
            <a:pPr algn="ctr"/>
            <a:r>
              <a:rPr lang="en-US" sz="2400" i="1">
                <a:solidFill>
                  <a:srgbClr val="C00000"/>
                </a:solidFill>
                <a:latin typeface="Calibri"/>
                <a:ea typeface="Calibri"/>
                <a:cs typeface="Calibri"/>
                <a:sym typeface="Calibri"/>
              </a:rPr>
              <a:t>WHO </a:t>
            </a:r>
          </a:p>
          <a:p>
            <a:pPr algn="ctr"/>
            <a:r>
              <a:rPr lang="en-US" sz="2133" i="1">
                <a:solidFill>
                  <a:srgbClr val="002060"/>
                </a:solidFill>
                <a:latin typeface="Calibri"/>
                <a:ea typeface="Calibri"/>
                <a:cs typeface="Calibri"/>
                <a:sym typeface="Calibri"/>
              </a:rPr>
              <a:t>Environment and Health</a:t>
            </a:r>
            <a:endParaRPr sz="2133" i="1">
              <a:solidFill>
                <a:srgbClr val="002060"/>
              </a:solidFill>
              <a:latin typeface="Calibri"/>
              <a:ea typeface="Calibri"/>
              <a:cs typeface="Calibri"/>
              <a:sym typeface="Calibri"/>
            </a:endParaRPr>
          </a:p>
        </p:txBody>
      </p:sp>
      <p:pic>
        <p:nvPicPr>
          <p:cNvPr id="198" name="Google Shape;198;g27971a2b7f9_0_5"/>
          <p:cNvPicPr preferRelativeResize="0"/>
          <p:nvPr/>
        </p:nvPicPr>
        <p:blipFill>
          <a:blip r:embed="rId5">
            <a:alphaModFix/>
          </a:blip>
          <a:stretch>
            <a:fillRect/>
          </a:stretch>
        </p:blipFill>
        <p:spPr>
          <a:xfrm>
            <a:off x="423481" y="2829946"/>
            <a:ext cx="2400800" cy="3189487"/>
          </a:xfrm>
          <a:prstGeom prst="rect">
            <a:avLst/>
          </a:prstGeom>
          <a:noFill/>
          <a:ln>
            <a:noFill/>
          </a:ln>
        </p:spPr>
      </p:pic>
      <p:pic>
        <p:nvPicPr>
          <p:cNvPr id="199" name="Google Shape;199;g27971a2b7f9_0_5"/>
          <p:cNvPicPr preferRelativeResize="0"/>
          <p:nvPr/>
        </p:nvPicPr>
        <p:blipFill>
          <a:blip r:embed="rId6">
            <a:alphaModFix/>
          </a:blip>
          <a:stretch>
            <a:fillRect/>
          </a:stretch>
        </p:blipFill>
        <p:spPr>
          <a:xfrm>
            <a:off x="3284015" y="2829945"/>
            <a:ext cx="2968100" cy="2494200"/>
          </a:xfrm>
          <a:prstGeom prst="rect">
            <a:avLst/>
          </a:prstGeom>
          <a:noFill/>
          <a:ln>
            <a:noFill/>
          </a:ln>
        </p:spPr>
      </p:pic>
      <p:pic>
        <p:nvPicPr>
          <p:cNvPr id="200" name="Google Shape;200;g27971a2b7f9_0_5"/>
          <p:cNvPicPr preferRelativeResize="0"/>
          <p:nvPr/>
        </p:nvPicPr>
        <p:blipFill>
          <a:blip r:embed="rId7">
            <a:alphaModFix/>
          </a:blip>
          <a:stretch>
            <a:fillRect/>
          </a:stretch>
        </p:blipFill>
        <p:spPr>
          <a:xfrm>
            <a:off x="6616432" y="2812428"/>
            <a:ext cx="2400800" cy="3224511"/>
          </a:xfrm>
          <a:prstGeom prst="rect">
            <a:avLst/>
          </a:prstGeom>
          <a:noFill/>
          <a:ln>
            <a:noFill/>
          </a:ln>
        </p:spPr>
      </p:pic>
      <p:pic>
        <p:nvPicPr>
          <p:cNvPr id="201" name="Google Shape;201;g27971a2b7f9_0_5"/>
          <p:cNvPicPr preferRelativeResize="0"/>
          <p:nvPr/>
        </p:nvPicPr>
        <p:blipFill>
          <a:blip r:embed="rId8">
            <a:alphaModFix/>
          </a:blip>
          <a:stretch>
            <a:fillRect/>
          </a:stretch>
        </p:blipFill>
        <p:spPr>
          <a:xfrm>
            <a:off x="9442965" y="2815205"/>
            <a:ext cx="2315600" cy="3218973"/>
          </a:xfrm>
          <a:prstGeom prst="rect">
            <a:avLst/>
          </a:prstGeom>
          <a:noFill/>
          <a:ln>
            <a:noFill/>
          </a:ln>
        </p:spPr>
      </p:pic>
    </p:spTree>
    <p:extLst>
      <p:ext uri="{BB962C8B-B14F-4D97-AF65-F5344CB8AC3E}">
        <p14:creationId xmlns:p14="http://schemas.microsoft.com/office/powerpoint/2010/main" val="2479697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p:bldP spid="195" grpId="0"/>
      <p:bldP spid="196" grpId="0"/>
      <p:bldP spid="19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2613F1-0332-0541-85FC-9E8B1AC3D6D1}"/>
              </a:ext>
            </a:extLst>
          </p:cNvPr>
          <p:cNvSpPr txBox="1"/>
          <p:nvPr/>
        </p:nvSpPr>
        <p:spPr>
          <a:xfrm>
            <a:off x="0" y="-27705"/>
            <a:ext cx="12219710" cy="6913416"/>
          </a:xfrm>
          <a:prstGeom prst="rect">
            <a:avLst/>
          </a:prstGeom>
          <a:solidFill>
            <a:srgbClr val="002060"/>
          </a:solidFill>
          <a:ln>
            <a:solidFill>
              <a:srgbClr val="002060"/>
            </a:solidFill>
          </a:ln>
        </p:spPr>
        <p:txBody>
          <a:bodyPr wrap="square" rtlCol="0">
            <a:spAutoFit/>
          </a:bodyPr>
          <a:lstStyle/>
          <a:p>
            <a:endParaRPr lang="en-GB"/>
          </a:p>
        </p:txBody>
      </p:sp>
      <p:sp>
        <p:nvSpPr>
          <p:cNvPr id="6" name="Title 2"/>
          <p:cNvSpPr txBox="1">
            <a:spLocks/>
          </p:cNvSpPr>
          <p:nvPr/>
        </p:nvSpPr>
        <p:spPr>
          <a:xfrm>
            <a:off x="225083" y="2186589"/>
            <a:ext cx="11718388" cy="3840886"/>
          </a:xfrm>
          <a:prstGeom prst="rect">
            <a:avLst/>
          </a:prstGeom>
          <a:effectLst/>
        </p:spPr>
        <p:txBody>
          <a:bodyPr vert="horz" lIns="121920" tIns="60960" rIns="121920" bIns="6096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None/>
            </a:pPr>
            <a:r>
              <a:rPr lang="en-GB" sz="6500" b="0" i="1">
                <a:solidFill>
                  <a:srgbClr val="C00000"/>
                </a:solidFill>
                <a:effectLst/>
              </a:rPr>
              <a:t> </a:t>
            </a:r>
            <a:r>
              <a:rPr lang="en-GB" sz="6500" b="0" i="1">
                <a:solidFill>
                  <a:schemeClr val="bg1"/>
                </a:solidFill>
                <a:effectLst/>
              </a:rPr>
              <a:t>CHAPTER 2</a:t>
            </a:r>
          </a:p>
          <a:p>
            <a:pPr marL="0" indent="0" algn="ctr">
              <a:buNone/>
            </a:pPr>
            <a:r>
              <a:rPr lang="en-GB" sz="4000" b="0" i="1" u="none" strike="noStrike">
                <a:solidFill>
                  <a:srgbClr val="FFFF00"/>
                </a:solidFill>
                <a:effectLst/>
                <a:latin typeface="+mn-lt"/>
              </a:rPr>
              <a:t>Drivers, pressures, and natural resource use trends</a:t>
            </a:r>
            <a:endParaRPr lang="en-GB" sz="8800" b="0" i="1">
              <a:solidFill>
                <a:srgbClr val="FFFF00"/>
              </a:solidFill>
              <a:effectLst/>
            </a:endParaRPr>
          </a:p>
        </p:txBody>
      </p:sp>
    </p:spTree>
    <p:extLst>
      <p:ext uri="{BB962C8B-B14F-4D97-AF65-F5344CB8AC3E}">
        <p14:creationId xmlns:p14="http://schemas.microsoft.com/office/powerpoint/2010/main" val="41924909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SqgLjEL6RMCSTdachL9Ac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03AF7F98AB8E4EB9C018D87C955F13" ma:contentTypeVersion="23" ma:contentTypeDescription="Create a new document." ma:contentTypeScope="" ma:versionID="7fd98069dc4c1cea518907bb42f85f08">
  <xsd:schema xmlns:xsd="http://www.w3.org/2001/XMLSchema" xmlns:xs="http://www.w3.org/2001/XMLSchema" xmlns:p="http://schemas.microsoft.com/office/2006/metadata/properties" xmlns:ns2="b391890f-1150-46d3-8227-7eba3ae6d7e3" xmlns:ns3="6827033c-86e5-4c56-bdff-bc59aafa5246" targetNamespace="http://schemas.microsoft.com/office/2006/metadata/properties" ma:root="true" ma:fieldsID="94ebfed87de3ffaf9cece4cdc86a9a20" ns2:_="" ns3:_="">
    <xsd:import namespace="b391890f-1150-46d3-8227-7eba3ae6d7e3"/>
    <xsd:import namespace="6827033c-86e5-4c56-bdff-bc59aafa524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Location" minOccurs="0"/>
                <xsd:element ref="ns2:MediaServiceEventHashCode" minOccurs="0"/>
                <xsd:element ref="ns2:MediaServiceGenerationTime" minOccurs="0"/>
                <xsd:element ref="ns2:Done_x003f_" minOccurs="0"/>
                <xsd:element ref="ns2:MediaServiceAutoKeyPoints" minOccurs="0"/>
                <xsd:element ref="ns2:MediaServiceKeyPoints" minOccurs="0"/>
                <xsd:element ref="ns2:MediaLengthInSeconds" minOccurs="0"/>
                <xsd:element ref="ns2:_Flow_SignoffStatus" minOccurs="0"/>
                <xsd:element ref="ns2:WiseHeads" minOccurs="0"/>
                <xsd:element ref="ns2:DateTime" minOccurs="0"/>
                <xsd:element ref="ns2:lcf76f155ced4ddcb4097134ff3c332f" minOccurs="0"/>
                <xsd:element ref="ns3:TaxCatchAll" minOccurs="0"/>
                <xsd:element ref="ns2:Dat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91890f-1150-46d3-8227-7eba3ae6d7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Done_x003f_" ma:index="18" nillable="true" ma:displayName="Done?" ma:format="Dropdown" ma:internalName="Done_x003f_">
      <xsd:simpleType>
        <xsd:restriction base="dms:Text">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Flow_SignoffStatus" ma:index="22" nillable="true" ma:displayName="Sign-off status" ma:internalName="Sign_x002d_off_x0020_status">
      <xsd:simpleType>
        <xsd:restriction base="dms:Text"/>
      </xsd:simpleType>
    </xsd:element>
    <xsd:element name="WiseHeads" ma:index="23" nillable="true" ma:displayName="Wise Heads" ma:description="Short list of more experienced candidates" ma:format="Dropdown" ma:list="UserInfo" ma:SharePointGroup="0" ma:internalName="WiseHeads">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ateTime" ma:index="24" nillable="true" ma:displayName="Date &amp; Time" ma:format="DateOnly" ma:internalName="DateTime">
      <xsd:simpleType>
        <xsd:restriction base="dms:DateTime"/>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f82e1ef7-1635-446d-a187-412e7afec2c2" ma:termSetId="09814cd3-568e-fe90-9814-8d621ff8fb84" ma:anchorId="fba54fb3-c3e1-fe81-a776-ca4b69148c4d" ma:open="true" ma:isKeyword="false">
      <xsd:complexType>
        <xsd:sequence>
          <xsd:element ref="pc:Terms" minOccurs="0" maxOccurs="1"/>
        </xsd:sequence>
      </xsd:complexType>
    </xsd:element>
    <xsd:element name="Date" ma:index="28" nillable="true" ma:displayName="Date" ma:format="DateOnly" ma:internalName="Date">
      <xsd:simpleType>
        <xsd:restriction base="dms:DateTime"/>
      </xsd:simpleType>
    </xsd:element>
    <xsd:element name="MediaServiceObjectDetectorVersions" ma:index="29"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827033c-86e5-4c56-bdff-bc59aafa524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7" nillable="true" ma:displayName="Taxonomy Catch All Column" ma:hidden="true" ma:list="{661e2aef-17ca-4e7c-92d1-3ae4dc749036}" ma:internalName="TaxCatchAll" ma:showField="CatchAllData" ma:web="6827033c-86e5-4c56-bdff-bc59aafa52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6827033c-86e5-4c56-bdff-bc59aafa5246">
      <UserInfo>
        <DisplayName>Roisin O'Neill</DisplayName>
        <AccountId>17242</AccountId>
        <AccountType/>
      </UserInfo>
    </SharedWithUsers>
    <TaxCatchAll xmlns="6827033c-86e5-4c56-bdff-bc59aafa5246" xsi:nil="true"/>
    <_Flow_SignoffStatus xmlns="b391890f-1150-46d3-8227-7eba3ae6d7e3" xsi:nil="true"/>
    <WiseHeads xmlns="b391890f-1150-46d3-8227-7eba3ae6d7e3">
      <UserInfo>
        <DisplayName/>
        <AccountId xsi:nil="true"/>
        <AccountType/>
      </UserInfo>
    </WiseHeads>
    <DateTime xmlns="b391890f-1150-46d3-8227-7eba3ae6d7e3" xsi:nil="true"/>
    <lcf76f155ced4ddcb4097134ff3c332f xmlns="b391890f-1150-46d3-8227-7eba3ae6d7e3">
      <Terms xmlns="http://schemas.microsoft.com/office/infopath/2007/PartnerControls"/>
    </lcf76f155ced4ddcb4097134ff3c332f>
    <Done_x003f_ xmlns="b391890f-1150-46d3-8227-7eba3ae6d7e3" xsi:nil="true"/>
    <Date xmlns="b391890f-1150-46d3-8227-7eba3ae6d7e3" xsi:nil="true"/>
  </documentManagement>
</p:properties>
</file>

<file path=customXml/itemProps1.xml><?xml version="1.0" encoding="utf-8"?>
<ds:datastoreItem xmlns:ds="http://schemas.openxmlformats.org/officeDocument/2006/customXml" ds:itemID="{ED196F55-ABED-45C5-90A8-E0C20595BC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91890f-1150-46d3-8227-7eba3ae6d7e3"/>
    <ds:schemaRef ds:uri="6827033c-86e5-4c56-bdff-bc59aafa52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D1D4299-E55B-4D5E-ADCC-3CF0CBC5B5A7}">
  <ds:schemaRefs>
    <ds:schemaRef ds:uri="http://schemas.microsoft.com/sharepoint/v3/contenttype/forms"/>
  </ds:schemaRefs>
</ds:datastoreItem>
</file>

<file path=customXml/itemProps3.xml><?xml version="1.0" encoding="utf-8"?>
<ds:datastoreItem xmlns:ds="http://schemas.openxmlformats.org/officeDocument/2006/customXml" ds:itemID="{147C5986-E3CD-4DD4-B937-A5492DB7B5DE}">
  <ds:schemaRefs>
    <ds:schemaRef ds:uri="http://schemas.microsoft.com/office/2006/metadata/properties"/>
    <ds:schemaRef ds:uri="http://schemas.microsoft.com/office/infopath/2007/PartnerControls"/>
    <ds:schemaRef ds:uri="6827033c-86e5-4c56-bdff-bc59aafa5246"/>
    <ds:schemaRef ds:uri="b391890f-1150-46d3-8227-7eba3ae6d7e3"/>
  </ds:schemaRefs>
</ds:datastoreItem>
</file>

<file path=docProps/app.xml><?xml version="1.0" encoding="utf-8"?>
<Properties xmlns="http://schemas.openxmlformats.org/officeDocument/2006/extended-properties" xmlns:vt="http://schemas.openxmlformats.org/officeDocument/2006/docPropsVTypes">
  <TotalTime>17850</TotalTime>
  <Words>2659</Words>
  <Application>Microsoft Office PowerPoint</Application>
  <PresentationFormat>Widescreen</PresentationFormat>
  <Paragraphs>291</Paragraphs>
  <Slides>49</Slides>
  <Notes>21</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Circular Economy is just common sense </vt:lpstr>
      <vt:lpstr>The first dimension is often overlooked…</vt:lpstr>
      <vt:lpstr>PowerPoint Presentation</vt:lpstr>
      <vt:lpstr>PowerPoint Presentation</vt:lpstr>
      <vt:lpstr>PowerPoint Presentation</vt:lpstr>
      <vt:lpstr>PowerPoint Presentation</vt:lpstr>
      <vt:lpstr>PowerPoint Presentation</vt:lpstr>
      <vt:lpstr>PowerPoint Presentation</vt:lpstr>
      <vt:lpstr>From Sector to System: Mobility Example</vt:lpstr>
      <vt:lpstr>PowerPoint Presentation</vt:lpstr>
      <vt:lpstr>PowerPoint Presentation</vt:lpstr>
      <vt:lpstr>Impacts: “Provisioning systems” - human needs with most environmental impacts requesting our focus  </vt:lpstr>
      <vt:lpstr>PowerPoint Presentation</vt:lpstr>
      <vt:lpstr>PowerPoint Presentation</vt:lpstr>
      <vt:lpstr>PowerPoint Presentation</vt:lpstr>
      <vt:lpstr>Impacts:  “Provisioning systems” - human needs by income groups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World has Changed</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Janez Potočnik</cp:lastModifiedBy>
  <cp:revision>666</cp:revision>
  <cp:lastPrinted>2019-11-11T11:36:11Z</cp:lastPrinted>
  <dcterms:created xsi:type="dcterms:W3CDTF">2019-04-19T17:08:31Z</dcterms:created>
  <dcterms:modified xsi:type="dcterms:W3CDTF">2023-12-06T03:55:17Z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0x0101009603AF7F98AB8E4EB9C018D87C955F13</vt:lpwstr>
  </property>
</Properties>
</file>